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5" r:id="rId2"/>
  </p:sldMasterIdLst>
  <p:notesMasterIdLst>
    <p:notesMasterId r:id="rId38"/>
  </p:notesMasterIdLst>
  <p:handoutMasterIdLst>
    <p:handoutMasterId r:id="rId39"/>
  </p:handoutMasterIdLst>
  <p:sldIdLst>
    <p:sldId id="256" r:id="rId3"/>
    <p:sldId id="896" r:id="rId4"/>
    <p:sldId id="260" r:id="rId5"/>
    <p:sldId id="886" r:id="rId6"/>
    <p:sldId id="267" r:id="rId7"/>
    <p:sldId id="259" r:id="rId8"/>
    <p:sldId id="363" r:id="rId9"/>
    <p:sldId id="366" r:id="rId10"/>
    <p:sldId id="371" r:id="rId11"/>
    <p:sldId id="373" r:id="rId12"/>
    <p:sldId id="374" r:id="rId13"/>
    <p:sldId id="311" r:id="rId14"/>
    <p:sldId id="906" r:id="rId15"/>
    <p:sldId id="298" r:id="rId16"/>
    <p:sldId id="277" r:id="rId17"/>
    <p:sldId id="377" r:id="rId18"/>
    <p:sldId id="336" r:id="rId19"/>
    <p:sldId id="379" r:id="rId20"/>
    <p:sldId id="352" r:id="rId21"/>
    <p:sldId id="357" r:id="rId22"/>
    <p:sldId id="380" r:id="rId23"/>
    <p:sldId id="295" r:id="rId24"/>
    <p:sldId id="296" r:id="rId25"/>
    <p:sldId id="435" r:id="rId26"/>
    <p:sldId id="384" r:id="rId27"/>
    <p:sldId id="904" r:id="rId28"/>
    <p:sldId id="271" r:id="rId29"/>
    <p:sldId id="893" r:id="rId30"/>
    <p:sldId id="883" r:id="rId31"/>
    <p:sldId id="389" r:id="rId32"/>
    <p:sldId id="334" r:id="rId33"/>
    <p:sldId id="280" r:id="rId34"/>
    <p:sldId id="281" r:id="rId35"/>
    <p:sldId id="868" r:id="rId36"/>
    <p:sldId id="907" r:id="rId37"/>
  </p:sldIdLst>
  <p:sldSz cx="9144000" cy="5143500" type="screen16x9"/>
  <p:notesSz cx="7010400" cy="92964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María Diaz" initials="AMD" lastIdx="10" clrIdx="0">
    <p:extLst>
      <p:ext uri="{19B8F6BF-5375-455C-9EA6-DF929625EA0E}">
        <p15:presenceInfo xmlns:p15="http://schemas.microsoft.com/office/powerpoint/2012/main" userId="Ana María Diaz" providerId="None"/>
      </p:ext>
    </p:extLst>
  </p:cmAuthor>
  <p:cmAuthor id="2" name="Ernesto Silva" initials="ES" lastIdx="0" clrIdx="1">
    <p:extLst>
      <p:ext uri="{19B8F6BF-5375-455C-9EA6-DF929625EA0E}">
        <p15:presenceInfo xmlns:p15="http://schemas.microsoft.com/office/powerpoint/2012/main" userId="Ernesto Silv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593"/>
    <a:srgbClr val="004987"/>
    <a:srgbClr val="00B0F0"/>
    <a:srgbClr val="0663C1"/>
    <a:srgbClr val="ED7D31"/>
    <a:srgbClr val="5B9BD5"/>
    <a:srgbClr val="FCFBF9"/>
    <a:srgbClr val="4372C4"/>
    <a:srgbClr val="296EBB"/>
    <a:srgbClr val="1E24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2109" autoAdjust="0"/>
  </p:normalViewPr>
  <p:slideViewPr>
    <p:cSldViewPr snapToGrid="0" snapToObjects="1">
      <p:cViewPr varScale="1">
        <p:scale>
          <a:sx n="73" d="100"/>
          <a:sy n="73" d="100"/>
        </p:scale>
        <p:origin x="68" y="92"/>
      </p:cViewPr>
      <p:guideLst>
        <p:guide orient="horz" pos="1620"/>
        <p:guide pos="2880"/>
      </p:guideLst>
    </p:cSldViewPr>
  </p:slideViewPr>
  <p:notesTextViewPr>
    <p:cViewPr>
      <p:scale>
        <a:sx n="3" d="2"/>
        <a:sy n="3" d="2"/>
      </p:scale>
      <p:origin x="0" y="0"/>
    </p:cViewPr>
  </p:notesTextViewPr>
  <p:sorterViewPr>
    <p:cViewPr>
      <p:scale>
        <a:sx n="1" d="1"/>
        <a:sy n="1" d="1"/>
      </p:scale>
      <p:origin x="0" y="-22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rgevarela\Google%20Drive\CHARLAS%20y%20CLASES\Charlas\Charla%20colegios%20Brita&#769;nicos%202018\Gr&#225;fico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orgevarela\Google%20Drive\CHARLAS%20y%20CLASES\Charlas\Charla%20colegios%20Brita&#769;nicos%202018\Gr&#225;fico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'Hoja1 (3)'!$C$18</c:f>
              <c:strCache>
                <c:ptCount val="1"/>
                <c:pt idx="0">
                  <c:v>Si</c:v>
                </c:pt>
              </c:strCache>
            </c:strRef>
          </c:tx>
          <c:spPr>
            <a:solidFill>
              <a:schemeClr val="dk1">
                <a:tint val="885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 (3)'!$D$17:$J$17</c:f>
              <c:strCache>
                <c:ptCount val="7"/>
                <c:pt idx="0">
                  <c:v>7 Basico</c:v>
                </c:pt>
                <c:pt idx="1">
                  <c:v>8 Basico</c:v>
                </c:pt>
                <c:pt idx="2">
                  <c:v>1 Medio</c:v>
                </c:pt>
                <c:pt idx="3">
                  <c:v>2 Medio</c:v>
                </c:pt>
                <c:pt idx="4">
                  <c:v>3 Medio</c:v>
                </c:pt>
                <c:pt idx="5">
                  <c:v>4 Medio</c:v>
                </c:pt>
                <c:pt idx="6">
                  <c:v>Total</c:v>
                </c:pt>
              </c:strCache>
            </c:strRef>
          </c:cat>
          <c:val>
            <c:numRef>
              <c:f>'Hoja1 (3)'!$D$18:$J$18</c:f>
              <c:numCache>
                <c:formatCode>###0.0</c:formatCode>
                <c:ptCount val="7"/>
                <c:pt idx="0">
                  <c:v>14.965016843741902</c:v>
                </c:pt>
                <c:pt idx="1">
                  <c:v>10.77726975832789</c:v>
                </c:pt>
                <c:pt idx="2">
                  <c:v>10.235478806907377</c:v>
                </c:pt>
                <c:pt idx="3">
                  <c:v>8.5830618892508141</c:v>
                </c:pt>
                <c:pt idx="4">
                  <c:v>6.8930216686572257</c:v>
                </c:pt>
                <c:pt idx="5">
                  <c:v>7.1290009699321049</c:v>
                </c:pt>
                <c:pt idx="6">
                  <c:v>10.185380796450829</c:v>
                </c:pt>
              </c:numCache>
            </c:numRef>
          </c:val>
          <c:extLst>
            <c:ext xmlns:c16="http://schemas.microsoft.com/office/drawing/2014/chart" uri="{C3380CC4-5D6E-409C-BE32-E72D297353CC}">
              <c16:uniqueId val="{00000000-2A12-41D7-8D81-E3B380AF6C5C}"/>
            </c:ext>
          </c:extLst>
        </c:ser>
        <c:ser>
          <c:idx val="1"/>
          <c:order val="1"/>
          <c:tx>
            <c:strRef>
              <c:f>'Hoja1 (3)'!$C$19</c:f>
              <c:strCache>
                <c:ptCount val="1"/>
                <c:pt idx="0">
                  <c:v>No</c:v>
                </c:pt>
              </c:strCache>
            </c:strRef>
          </c:tx>
          <c:spPr>
            <a:solidFill>
              <a:schemeClr val="dk1">
                <a:tint val="55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 (3)'!$D$17:$J$17</c:f>
              <c:strCache>
                <c:ptCount val="7"/>
                <c:pt idx="0">
                  <c:v>7 Basico</c:v>
                </c:pt>
                <c:pt idx="1">
                  <c:v>8 Basico</c:v>
                </c:pt>
                <c:pt idx="2">
                  <c:v>1 Medio</c:v>
                </c:pt>
                <c:pt idx="3">
                  <c:v>2 Medio</c:v>
                </c:pt>
                <c:pt idx="4">
                  <c:v>3 Medio</c:v>
                </c:pt>
                <c:pt idx="5">
                  <c:v>4 Medio</c:v>
                </c:pt>
                <c:pt idx="6">
                  <c:v>Total</c:v>
                </c:pt>
              </c:strCache>
            </c:strRef>
          </c:cat>
          <c:val>
            <c:numRef>
              <c:f>'Hoja1 (3)'!$D$19:$J$19</c:f>
              <c:numCache>
                <c:formatCode>###0.0</c:formatCode>
                <c:ptCount val="7"/>
                <c:pt idx="0">
                  <c:v>85.034983156258093</c:v>
                </c:pt>
                <c:pt idx="1">
                  <c:v>89.22273024167211</c:v>
                </c:pt>
                <c:pt idx="2">
                  <c:v>89.764521193092619</c:v>
                </c:pt>
                <c:pt idx="3">
                  <c:v>91.416938110749186</c:v>
                </c:pt>
                <c:pt idx="4">
                  <c:v>93.106978331342773</c:v>
                </c:pt>
                <c:pt idx="5">
                  <c:v>92.870999030067892</c:v>
                </c:pt>
                <c:pt idx="6">
                  <c:v>89.814619203549171</c:v>
                </c:pt>
              </c:numCache>
            </c:numRef>
          </c:val>
          <c:extLst>
            <c:ext xmlns:c16="http://schemas.microsoft.com/office/drawing/2014/chart" uri="{C3380CC4-5D6E-409C-BE32-E72D297353CC}">
              <c16:uniqueId val="{00000001-2A12-41D7-8D81-E3B380AF6C5C}"/>
            </c:ext>
          </c:extLst>
        </c:ser>
        <c:dLbls>
          <c:showLegendKey val="0"/>
          <c:showVal val="0"/>
          <c:showCatName val="0"/>
          <c:showSerName val="0"/>
          <c:showPercent val="0"/>
          <c:showBubbleSize val="0"/>
        </c:dLbls>
        <c:gapWidth val="150"/>
        <c:axId val="1021414800"/>
        <c:axId val="1021417712"/>
      </c:barChart>
      <c:dateAx>
        <c:axId val="1021414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1417712"/>
        <c:crosses val="autoZero"/>
        <c:auto val="0"/>
        <c:lblOffset val="100"/>
        <c:baseTimeUnit val="days"/>
      </c:dateAx>
      <c:valAx>
        <c:axId val="102141771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1414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Hoja5!$C$28</c:f>
              <c:strCache>
                <c:ptCount val="1"/>
                <c:pt idx="0">
                  <c:v>Si</c:v>
                </c:pt>
              </c:strCache>
            </c:strRef>
          </c:tx>
          <c:spPr>
            <a:solidFill>
              <a:schemeClr val="dk1">
                <a:tint val="885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Hoja5!$D$27:$J$27</c:f>
              <c:strCache>
                <c:ptCount val="7"/>
                <c:pt idx="0">
                  <c:v>7 Basico</c:v>
                </c:pt>
                <c:pt idx="1">
                  <c:v>8 Basico</c:v>
                </c:pt>
                <c:pt idx="2">
                  <c:v>1 Medio</c:v>
                </c:pt>
                <c:pt idx="3">
                  <c:v>2 Medio</c:v>
                </c:pt>
                <c:pt idx="4">
                  <c:v>3 Medio</c:v>
                </c:pt>
                <c:pt idx="5">
                  <c:v>4 Medio</c:v>
                </c:pt>
                <c:pt idx="6">
                  <c:v>Total</c:v>
                </c:pt>
              </c:strCache>
            </c:strRef>
          </c:cat>
          <c:val>
            <c:numRef>
              <c:f>Hoja5!$D$28:$J$28</c:f>
              <c:numCache>
                <c:formatCode>0.0</c:formatCode>
                <c:ptCount val="7"/>
                <c:pt idx="0">
                  <c:v>45.534017483846448</c:v>
                </c:pt>
                <c:pt idx="1">
                  <c:v>41.959578207381369</c:v>
                </c:pt>
                <c:pt idx="2">
                  <c:v>38.93268647665252</c:v>
                </c:pt>
                <c:pt idx="3">
                  <c:v>40.012642225031605</c:v>
                </c:pt>
                <c:pt idx="4">
                  <c:v>40.544871794871796</c:v>
                </c:pt>
                <c:pt idx="5">
                  <c:v>35.107587768969424</c:v>
                </c:pt>
                <c:pt idx="6">
                  <c:v>41.328269549128443</c:v>
                </c:pt>
              </c:numCache>
            </c:numRef>
          </c:val>
          <c:extLst>
            <c:ext xmlns:c16="http://schemas.microsoft.com/office/drawing/2014/chart" uri="{C3380CC4-5D6E-409C-BE32-E72D297353CC}">
              <c16:uniqueId val="{00000000-A922-43C4-8CCF-089F95B710E2}"/>
            </c:ext>
          </c:extLst>
        </c:ser>
        <c:ser>
          <c:idx val="1"/>
          <c:order val="1"/>
          <c:tx>
            <c:strRef>
              <c:f>Hoja5!$C$29</c:f>
              <c:strCache>
                <c:ptCount val="1"/>
                <c:pt idx="0">
                  <c:v>No</c:v>
                </c:pt>
              </c:strCache>
            </c:strRef>
          </c:tx>
          <c:spPr>
            <a:solidFill>
              <a:schemeClr val="dk1">
                <a:tint val="55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Hoja5!$D$27:$J$27</c:f>
              <c:strCache>
                <c:ptCount val="7"/>
                <c:pt idx="0">
                  <c:v>7 Basico</c:v>
                </c:pt>
                <c:pt idx="1">
                  <c:v>8 Basico</c:v>
                </c:pt>
                <c:pt idx="2">
                  <c:v>1 Medio</c:v>
                </c:pt>
                <c:pt idx="3">
                  <c:v>2 Medio</c:v>
                </c:pt>
                <c:pt idx="4">
                  <c:v>3 Medio</c:v>
                </c:pt>
                <c:pt idx="5">
                  <c:v>4 Medio</c:v>
                </c:pt>
                <c:pt idx="6">
                  <c:v>Total</c:v>
                </c:pt>
              </c:strCache>
            </c:strRef>
          </c:cat>
          <c:val>
            <c:numRef>
              <c:f>Hoja5!$D$29:$J$29</c:f>
              <c:numCache>
                <c:formatCode>0.0</c:formatCode>
                <c:ptCount val="7"/>
                <c:pt idx="0">
                  <c:v>54.465982516153552</c:v>
                </c:pt>
                <c:pt idx="1">
                  <c:v>58.040421792618623</c:v>
                </c:pt>
                <c:pt idx="2">
                  <c:v>61.067313523347487</c:v>
                </c:pt>
                <c:pt idx="3">
                  <c:v>59.987357774968395</c:v>
                </c:pt>
                <c:pt idx="4">
                  <c:v>59.455128205128204</c:v>
                </c:pt>
                <c:pt idx="5">
                  <c:v>64.892412231030576</c:v>
                </c:pt>
                <c:pt idx="6">
                  <c:v>58.67173045087155</c:v>
                </c:pt>
              </c:numCache>
            </c:numRef>
          </c:val>
          <c:extLst>
            <c:ext xmlns:c16="http://schemas.microsoft.com/office/drawing/2014/chart" uri="{C3380CC4-5D6E-409C-BE32-E72D297353CC}">
              <c16:uniqueId val="{00000001-A922-43C4-8CCF-089F95B710E2}"/>
            </c:ext>
          </c:extLst>
        </c:ser>
        <c:dLbls>
          <c:showLegendKey val="0"/>
          <c:showVal val="0"/>
          <c:showCatName val="0"/>
          <c:showSerName val="0"/>
          <c:showPercent val="0"/>
          <c:showBubbleSize val="0"/>
        </c:dLbls>
        <c:gapWidth val="219"/>
        <c:overlap val="-27"/>
        <c:axId val="976674240"/>
        <c:axId val="976667168"/>
      </c:barChart>
      <c:catAx>
        <c:axId val="97667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76667168"/>
        <c:crosses val="autoZero"/>
        <c:auto val="1"/>
        <c:lblAlgn val="ctr"/>
        <c:lblOffset val="100"/>
        <c:noMultiLvlLbl val="0"/>
      </c:catAx>
      <c:valAx>
        <c:axId val="97666716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76674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977A2C-6A66-4FB1-9A44-9D3206C6EFFF}" type="doc">
      <dgm:prSet loTypeId="urn:microsoft.com/office/officeart/2005/8/layout/arrow6" loCatId="relationship" qsTypeId="urn:microsoft.com/office/officeart/2005/8/quickstyle/simple4" qsCatId="simple" csTypeId="urn:microsoft.com/office/officeart/2005/8/colors/accent5_2" csCatId="accent5" phldr="1"/>
      <dgm:spPr/>
      <dgm:t>
        <a:bodyPr/>
        <a:lstStyle/>
        <a:p>
          <a:endParaRPr lang="es-CL"/>
        </a:p>
      </dgm:t>
    </dgm:pt>
    <dgm:pt modelId="{865C309D-22F4-48E5-BE2C-1591A8775C3E}">
      <dgm:prSet phldrT="[Texto]"/>
      <dgm:spPr/>
      <dgm:t>
        <a:bodyPr/>
        <a:lstStyle/>
        <a:p>
          <a:r>
            <a:rPr lang="es-ES" dirty="0"/>
            <a:t>Foco sujeto</a:t>
          </a:r>
          <a:endParaRPr lang="es-CL" dirty="0"/>
        </a:p>
      </dgm:t>
    </dgm:pt>
    <dgm:pt modelId="{E296147F-0596-44D0-A159-46B29EC98991}" type="parTrans" cxnId="{19C317AD-A3CA-4F79-9322-FEC3D8057533}">
      <dgm:prSet/>
      <dgm:spPr/>
      <dgm:t>
        <a:bodyPr/>
        <a:lstStyle/>
        <a:p>
          <a:endParaRPr lang="es-CL"/>
        </a:p>
      </dgm:t>
    </dgm:pt>
    <dgm:pt modelId="{3316FF8B-7FD6-4135-A0B8-2B0A80E8C31E}" type="sibTrans" cxnId="{19C317AD-A3CA-4F79-9322-FEC3D8057533}">
      <dgm:prSet/>
      <dgm:spPr/>
      <dgm:t>
        <a:bodyPr/>
        <a:lstStyle/>
        <a:p>
          <a:endParaRPr lang="es-CL"/>
        </a:p>
      </dgm:t>
    </dgm:pt>
    <dgm:pt modelId="{BC4C9319-E53F-4F7F-A2A5-C04E7CA94ED0}">
      <dgm:prSet phldrT="[Texto]"/>
      <dgm:spPr/>
      <dgm:t>
        <a:bodyPr/>
        <a:lstStyle/>
        <a:p>
          <a:r>
            <a:rPr lang="es-ES" dirty="0"/>
            <a:t>Foco en el ambiente y sus interacciones</a:t>
          </a:r>
        </a:p>
      </dgm:t>
    </dgm:pt>
    <dgm:pt modelId="{15F7EC32-2762-43B3-B4D4-C286D739F560}" type="parTrans" cxnId="{675ED65E-60E1-4251-8946-847A29D126E2}">
      <dgm:prSet/>
      <dgm:spPr/>
      <dgm:t>
        <a:bodyPr/>
        <a:lstStyle/>
        <a:p>
          <a:endParaRPr lang="es-CL"/>
        </a:p>
      </dgm:t>
    </dgm:pt>
    <dgm:pt modelId="{B070945B-49AA-4518-9C4A-3EE06BD8F97F}" type="sibTrans" cxnId="{675ED65E-60E1-4251-8946-847A29D126E2}">
      <dgm:prSet/>
      <dgm:spPr/>
      <dgm:t>
        <a:bodyPr/>
        <a:lstStyle/>
        <a:p>
          <a:endParaRPr lang="es-CL"/>
        </a:p>
      </dgm:t>
    </dgm:pt>
    <dgm:pt modelId="{312A551D-E131-4327-BAE1-F9ECD166BD06}">
      <dgm:prSet phldrT="[Texto]"/>
      <dgm:spPr/>
      <dgm:t>
        <a:bodyPr/>
        <a:lstStyle/>
        <a:p>
          <a:r>
            <a:rPr lang="es-ES" dirty="0"/>
            <a:t>Estudiante problema</a:t>
          </a:r>
          <a:endParaRPr lang="es-CL" dirty="0"/>
        </a:p>
      </dgm:t>
    </dgm:pt>
    <dgm:pt modelId="{AA6895FA-CB74-4E56-826D-BC6CFB03A54D}" type="parTrans" cxnId="{C2886536-996D-4FA9-8AEB-1B278529275D}">
      <dgm:prSet/>
      <dgm:spPr/>
      <dgm:t>
        <a:bodyPr/>
        <a:lstStyle/>
        <a:p>
          <a:endParaRPr lang="es-CL"/>
        </a:p>
      </dgm:t>
    </dgm:pt>
    <dgm:pt modelId="{7675BE27-D2AE-4504-9E25-1AFE6C8A708C}" type="sibTrans" cxnId="{C2886536-996D-4FA9-8AEB-1B278529275D}">
      <dgm:prSet/>
      <dgm:spPr/>
      <dgm:t>
        <a:bodyPr/>
        <a:lstStyle/>
        <a:p>
          <a:endParaRPr lang="es-CL"/>
        </a:p>
      </dgm:t>
    </dgm:pt>
    <dgm:pt modelId="{03030605-4ABA-407F-B997-348209318569}">
      <dgm:prSet phldrT="[Texto]"/>
      <dgm:spPr/>
      <dgm:t>
        <a:bodyPr/>
        <a:lstStyle/>
        <a:p>
          <a:r>
            <a:rPr lang="es-ES" dirty="0"/>
            <a:t>Expulsión</a:t>
          </a:r>
          <a:endParaRPr lang="es-CL" dirty="0"/>
        </a:p>
      </dgm:t>
    </dgm:pt>
    <dgm:pt modelId="{2F5420A8-4F04-4947-AFFB-627595464D20}" type="parTrans" cxnId="{208831F2-CB1F-42D4-9E1C-4E6A386D8066}">
      <dgm:prSet/>
      <dgm:spPr/>
      <dgm:t>
        <a:bodyPr/>
        <a:lstStyle/>
        <a:p>
          <a:endParaRPr lang="es-CL"/>
        </a:p>
      </dgm:t>
    </dgm:pt>
    <dgm:pt modelId="{5D1A3E58-5A48-4779-9F8F-997F50672B76}" type="sibTrans" cxnId="{208831F2-CB1F-42D4-9E1C-4E6A386D8066}">
      <dgm:prSet/>
      <dgm:spPr/>
      <dgm:t>
        <a:bodyPr/>
        <a:lstStyle/>
        <a:p>
          <a:endParaRPr lang="es-CL"/>
        </a:p>
      </dgm:t>
    </dgm:pt>
    <dgm:pt modelId="{3413A0FA-1560-4B4B-91AA-597CB05F92B1}">
      <dgm:prSet phldrT="[Texto]"/>
      <dgm:spPr/>
      <dgm:t>
        <a:bodyPr/>
        <a:lstStyle/>
        <a:p>
          <a:r>
            <a:rPr lang="es-ES" dirty="0"/>
            <a:t>Aula Segura</a:t>
          </a:r>
          <a:endParaRPr lang="es-CL" dirty="0"/>
        </a:p>
      </dgm:t>
    </dgm:pt>
    <dgm:pt modelId="{E4E21002-4889-4AC4-97FF-CC40B1C5980C}" type="parTrans" cxnId="{B9CEADAF-3CBC-4276-A998-77653C6C16EF}">
      <dgm:prSet/>
      <dgm:spPr/>
      <dgm:t>
        <a:bodyPr/>
        <a:lstStyle/>
        <a:p>
          <a:endParaRPr lang="es-CL"/>
        </a:p>
      </dgm:t>
    </dgm:pt>
    <dgm:pt modelId="{9097BAD2-66BE-440E-BD8C-3CBCD46BECE8}" type="sibTrans" cxnId="{B9CEADAF-3CBC-4276-A998-77653C6C16EF}">
      <dgm:prSet/>
      <dgm:spPr/>
      <dgm:t>
        <a:bodyPr/>
        <a:lstStyle/>
        <a:p>
          <a:endParaRPr lang="es-CL"/>
        </a:p>
      </dgm:t>
    </dgm:pt>
    <dgm:pt modelId="{73963E9E-1CAC-4B45-B3D3-279673EEB7B6}">
      <dgm:prSet phldrT="[Texto]"/>
      <dgm:spPr/>
      <dgm:t>
        <a:bodyPr/>
        <a:lstStyle/>
        <a:p>
          <a:r>
            <a:rPr lang="es-ES" dirty="0"/>
            <a:t>Psicopatología</a:t>
          </a:r>
          <a:endParaRPr lang="es-CL" dirty="0"/>
        </a:p>
      </dgm:t>
    </dgm:pt>
    <dgm:pt modelId="{3ABCA4C9-5DE7-4E53-A308-C9DC2293183F}" type="parTrans" cxnId="{8B702BA4-4BAC-4382-8115-11D93B21F56D}">
      <dgm:prSet/>
      <dgm:spPr/>
      <dgm:t>
        <a:bodyPr/>
        <a:lstStyle/>
        <a:p>
          <a:endParaRPr lang="es-CL"/>
        </a:p>
      </dgm:t>
    </dgm:pt>
    <dgm:pt modelId="{36154F23-0488-443A-83B6-BF5D628CD0AF}" type="sibTrans" cxnId="{8B702BA4-4BAC-4382-8115-11D93B21F56D}">
      <dgm:prSet/>
      <dgm:spPr/>
      <dgm:t>
        <a:bodyPr/>
        <a:lstStyle/>
        <a:p>
          <a:endParaRPr lang="es-CL"/>
        </a:p>
      </dgm:t>
    </dgm:pt>
    <dgm:pt modelId="{061C8F41-6206-456A-B1D8-68F9AEEB69D9}">
      <dgm:prSet phldrT="[Texto]"/>
      <dgm:spPr/>
      <dgm:t>
        <a:bodyPr/>
        <a:lstStyle/>
        <a:p>
          <a:r>
            <a:rPr lang="es-ES" dirty="0"/>
            <a:t>Estudiante y sus pares</a:t>
          </a:r>
        </a:p>
      </dgm:t>
    </dgm:pt>
    <dgm:pt modelId="{949F1864-89AD-4948-8406-764D7984D7AC}" type="parTrans" cxnId="{452DF36E-76A9-46D6-9473-5796B3ACF97B}">
      <dgm:prSet/>
      <dgm:spPr/>
      <dgm:t>
        <a:bodyPr/>
        <a:lstStyle/>
        <a:p>
          <a:endParaRPr lang="es-CL"/>
        </a:p>
      </dgm:t>
    </dgm:pt>
    <dgm:pt modelId="{13A4ECDF-574C-4954-810E-2EE06E3442A4}" type="sibTrans" cxnId="{452DF36E-76A9-46D6-9473-5796B3ACF97B}">
      <dgm:prSet/>
      <dgm:spPr/>
      <dgm:t>
        <a:bodyPr/>
        <a:lstStyle/>
        <a:p>
          <a:endParaRPr lang="es-CL"/>
        </a:p>
      </dgm:t>
    </dgm:pt>
    <dgm:pt modelId="{C874FB36-D8B5-4E4D-B56B-E86C992E0C80}">
      <dgm:prSet phldrT="[Texto]"/>
      <dgm:spPr/>
      <dgm:t>
        <a:bodyPr/>
        <a:lstStyle/>
        <a:p>
          <a:r>
            <a:rPr lang="es-ES" dirty="0"/>
            <a:t>Relación con docentes</a:t>
          </a:r>
        </a:p>
      </dgm:t>
    </dgm:pt>
    <dgm:pt modelId="{573F05D8-8953-4ECD-855F-EBD787CEB1F2}" type="parTrans" cxnId="{12677A67-BC8F-43E1-8C1E-8753FDAF4D7F}">
      <dgm:prSet/>
      <dgm:spPr/>
      <dgm:t>
        <a:bodyPr/>
        <a:lstStyle/>
        <a:p>
          <a:endParaRPr lang="es-CL"/>
        </a:p>
      </dgm:t>
    </dgm:pt>
    <dgm:pt modelId="{FE3824F1-A999-486D-90AD-72989EFD7422}" type="sibTrans" cxnId="{12677A67-BC8F-43E1-8C1E-8753FDAF4D7F}">
      <dgm:prSet/>
      <dgm:spPr/>
      <dgm:t>
        <a:bodyPr/>
        <a:lstStyle/>
        <a:p>
          <a:endParaRPr lang="es-CL"/>
        </a:p>
      </dgm:t>
    </dgm:pt>
    <dgm:pt modelId="{C69CD0FE-5337-4F54-851B-5F4BD64505D0}">
      <dgm:prSet phldrT="[Texto]"/>
      <dgm:spPr/>
      <dgm:t>
        <a:bodyPr/>
        <a:lstStyle/>
        <a:p>
          <a:r>
            <a:rPr lang="es-ES" dirty="0"/>
            <a:t>Clima aula</a:t>
          </a:r>
        </a:p>
      </dgm:t>
    </dgm:pt>
    <dgm:pt modelId="{47CD0616-6478-49AC-A3AB-FFD6A77F4D81}" type="parTrans" cxnId="{27C9EBAE-597F-49E4-AA0D-3DCDCBC01F7F}">
      <dgm:prSet/>
      <dgm:spPr/>
      <dgm:t>
        <a:bodyPr/>
        <a:lstStyle/>
        <a:p>
          <a:endParaRPr lang="es-CL"/>
        </a:p>
      </dgm:t>
    </dgm:pt>
    <dgm:pt modelId="{393FF5A4-FD88-463C-8C80-AF39566271C1}" type="sibTrans" cxnId="{27C9EBAE-597F-49E4-AA0D-3DCDCBC01F7F}">
      <dgm:prSet/>
      <dgm:spPr/>
      <dgm:t>
        <a:bodyPr/>
        <a:lstStyle/>
        <a:p>
          <a:endParaRPr lang="es-CL"/>
        </a:p>
      </dgm:t>
    </dgm:pt>
    <dgm:pt modelId="{0DADA69D-72D8-4A0A-8422-F1FDF1E962ED}">
      <dgm:prSet phldrT="[Texto]"/>
      <dgm:spPr/>
      <dgm:t>
        <a:bodyPr/>
        <a:lstStyle/>
        <a:p>
          <a:r>
            <a:rPr lang="es-ES" dirty="0"/>
            <a:t>Abordaje multinivel</a:t>
          </a:r>
        </a:p>
      </dgm:t>
    </dgm:pt>
    <dgm:pt modelId="{BC746354-6ADC-48EF-8EA2-7AB5A33BBDD9}" type="parTrans" cxnId="{64A8F696-BAFC-4DFC-82B6-0AC111F7E850}">
      <dgm:prSet/>
      <dgm:spPr/>
      <dgm:t>
        <a:bodyPr/>
        <a:lstStyle/>
        <a:p>
          <a:endParaRPr lang="es-CL"/>
        </a:p>
      </dgm:t>
    </dgm:pt>
    <dgm:pt modelId="{A8E7B1EE-6479-4D6A-A521-64D934123F25}" type="sibTrans" cxnId="{64A8F696-BAFC-4DFC-82B6-0AC111F7E850}">
      <dgm:prSet/>
      <dgm:spPr/>
      <dgm:t>
        <a:bodyPr/>
        <a:lstStyle/>
        <a:p>
          <a:endParaRPr lang="es-CL"/>
        </a:p>
      </dgm:t>
    </dgm:pt>
    <dgm:pt modelId="{F992AAF8-EEA7-430C-804A-9384CD7E79E2}" type="pres">
      <dgm:prSet presAssocID="{85977A2C-6A66-4FB1-9A44-9D3206C6EFFF}" presName="compositeShape" presStyleCnt="0">
        <dgm:presLayoutVars>
          <dgm:chMax val="2"/>
          <dgm:dir/>
          <dgm:resizeHandles val="exact"/>
        </dgm:presLayoutVars>
      </dgm:prSet>
      <dgm:spPr/>
    </dgm:pt>
    <dgm:pt modelId="{7A0EA811-F7F0-40A5-A10E-CE7ED6E29E20}" type="pres">
      <dgm:prSet presAssocID="{85977A2C-6A66-4FB1-9A44-9D3206C6EFFF}" presName="ribbon" presStyleLbl="node1" presStyleIdx="0" presStyleCnt="1"/>
      <dgm:spPr/>
    </dgm:pt>
    <dgm:pt modelId="{B5376F3B-1749-49A3-9C6D-82213EB5129F}" type="pres">
      <dgm:prSet presAssocID="{85977A2C-6A66-4FB1-9A44-9D3206C6EFFF}" presName="leftArrowText" presStyleLbl="node1" presStyleIdx="0" presStyleCnt="1">
        <dgm:presLayoutVars>
          <dgm:chMax val="0"/>
          <dgm:bulletEnabled val="1"/>
        </dgm:presLayoutVars>
      </dgm:prSet>
      <dgm:spPr/>
    </dgm:pt>
    <dgm:pt modelId="{93CE9AFC-B65D-4CBE-B317-FCBE75DA5AB4}" type="pres">
      <dgm:prSet presAssocID="{85977A2C-6A66-4FB1-9A44-9D3206C6EFFF}" presName="rightArrowText" presStyleLbl="node1" presStyleIdx="0" presStyleCnt="1">
        <dgm:presLayoutVars>
          <dgm:chMax val="0"/>
          <dgm:bulletEnabled val="1"/>
        </dgm:presLayoutVars>
      </dgm:prSet>
      <dgm:spPr/>
    </dgm:pt>
  </dgm:ptLst>
  <dgm:cxnLst>
    <dgm:cxn modelId="{CEEA8E03-C719-4914-96AC-5627F377C259}" type="presOf" srcId="{C874FB36-D8B5-4E4D-B56B-E86C992E0C80}" destId="{93CE9AFC-B65D-4CBE-B317-FCBE75DA5AB4}" srcOrd="0" destOrd="2" presId="urn:microsoft.com/office/officeart/2005/8/layout/arrow6"/>
    <dgm:cxn modelId="{5EC3100A-8EA3-4A3F-8312-DCD2F04BECE3}" type="presOf" srcId="{0DADA69D-72D8-4A0A-8422-F1FDF1E962ED}" destId="{93CE9AFC-B65D-4CBE-B317-FCBE75DA5AB4}" srcOrd="0" destOrd="4" presId="urn:microsoft.com/office/officeart/2005/8/layout/arrow6"/>
    <dgm:cxn modelId="{A98CE918-6652-48CB-8C9B-B8493608C9BE}" type="presOf" srcId="{73963E9E-1CAC-4B45-B3D3-279673EEB7B6}" destId="{B5376F3B-1749-49A3-9C6D-82213EB5129F}" srcOrd="0" destOrd="2" presId="urn:microsoft.com/office/officeart/2005/8/layout/arrow6"/>
    <dgm:cxn modelId="{493EE820-628F-4E1E-95EB-623A6A4FFA91}" type="presOf" srcId="{03030605-4ABA-407F-B997-348209318569}" destId="{B5376F3B-1749-49A3-9C6D-82213EB5129F}" srcOrd="0" destOrd="3" presId="urn:microsoft.com/office/officeart/2005/8/layout/arrow6"/>
    <dgm:cxn modelId="{C2886536-996D-4FA9-8AEB-1B278529275D}" srcId="{865C309D-22F4-48E5-BE2C-1591A8775C3E}" destId="{312A551D-E131-4327-BAE1-F9ECD166BD06}" srcOrd="0" destOrd="0" parTransId="{AA6895FA-CB74-4E56-826D-BC6CFB03A54D}" sibTransId="{7675BE27-D2AE-4504-9E25-1AFE6C8A708C}"/>
    <dgm:cxn modelId="{675ED65E-60E1-4251-8946-847A29D126E2}" srcId="{85977A2C-6A66-4FB1-9A44-9D3206C6EFFF}" destId="{BC4C9319-E53F-4F7F-A2A5-C04E7CA94ED0}" srcOrd="1" destOrd="0" parTransId="{15F7EC32-2762-43B3-B4D4-C286D739F560}" sibTransId="{B070945B-49AA-4518-9C4A-3EE06BD8F97F}"/>
    <dgm:cxn modelId="{12677A67-BC8F-43E1-8C1E-8753FDAF4D7F}" srcId="{BC4C9319-E53F-4F7F-A2A5-C04E7CA94ED0}" destId="{C874FB36-D8B5-4E4D-B56B-E86C992E0C80}" srcOrd="1" destOrd="0" parTransId="{573F05D8-8953-4ECD-855F-EBD787CEB1F2}" sibTransId="{FE3824F1-A999-486D-90AD-72989EFD7422}"/>
    <dgm:cxn modelId="{452DF36E-76A9-46D6-9473-5796B3ACF97B}" srcId="{BC4C9319-E53F-4F7F-A2A5-C04E7CA94ED0}" destId="{061C8F41-6206-456A-B1D8-68F9AEEB69D9}" srcOrd="0" destOrd="0" parTransId="{949F1864-89AD-4948-8406-764D7984D7AC}" sibTransId="{13A4ECDF-574C-4954-810E-2EE06E3442A4}"/>
    <dgm:cxn modelId="{A4A14F52-5FD7-4618-A26E-0B8903A04A24}" type="presOf" srcId="{312A551D-E131-4327-BAE1-F9ECD166BD06}" destId="{B5376F3B-1749-49A3-9C6D-82213EB5129F}" srcOrd="0" destOrd="1" presId="urn:microsoft.com/office/officeart/2005/8/layout/arrow6"/>
    <dgm:cxn modelId="{64A8F696-BAFC-4DFC-82B6-0AC111F7E850}" srcId="{BC4C9319-E53F-4F7F-A2A5-C04E7CA94ED0}" destId="{0DADA69D-72D8-4A0A-8422-F1FDF1E962ED}" srcOrd="3" destOrd="0" parTransId="{BC746354-6ADC-48EF-8EA2-7AB5A33BBDD9}" sibTransId="{A8E7B1EE-6479-4D6A-A521-64D934123F25}"/>
    <dgm:cxn modelId="{8B702BA4-4BAC-4382-8115-11D93B21F56D}" srcId="{865C309D-22F4-48E5-BE2C-1591A8775C3E}" destId="{73963E9E-1CAC-4B45-B3D3-279673EEB7B6}" srcOrd="1" destOrd="0" parTransId="{3ABCA4C9-5DE7-4E53-A308-C9DC2293183F}" sibTransId="{36154F23-0488-443A-83B6-BF5D628CD0AF}"/>
    <dgm:cxn modelId="{19C317AD-A3CA-4F79-9322-FEC3D8057533}" srcId="{85977A2C-6A66-4FB1-9A44-9D3206C6EFFF}" destId="{865C309D-22F4-48E5-BE2C-1591A8775C3E}" srcOrd="0" destOrd="0" parTransId="{E296147F-0596-44D0-A159-46B29EC98991}" sibTransId="{3316FF8B-7FD6-4135-A0B8-2B0A80E8C31E}"/>
    <dgm:cxn modelId="{27C9EBAE-597F-49E4-AA0D-3DCDCBC01F7F}" srcId="{BC4C9319-E53F-4F7F-A2A5-C04E7CA94ED0}" destId="{C69CD0FE-5337-4F54-851B-5F4BD64505D0}" srcOrd="2" destOrd="0" parTransId="{47CD0616-6478-49AC-A3AB-FFD6A77F4D81}" sibTransId="{393FF5A4-FD88-463C-8C80-AF39566271C1}"/>
    <dgm:cxn modelId="{49F8F4AE-2F3B-4FAA-998E-E508ED828F8F}" type="presOf" srcId="{85977A2C-6A66-4FB1-9A44-9D3206C6EFFF}" destId="{F992AAF8-EEA7-430C-804A-9384CD7E79E2}" srcOrd="0" destOrd="0" presId="urn:microsoft.com/office/officeart/2005/8/layout/arrow6"/>
    <dgm:cxn modelId="{B9CEADAF-3CBC-4276-A998-77653C6C16EF}" srcId="{865C309D-22F4-48E5-BE2C-1591A8775C3E}" destId="{3413A0FA-1560-4B4B-91AA-597CB05F92B1}" srcOrd="3" destOrd="0" parTransId="{E4E21002-4889-4AC4-97FF-CC40B1C5980C}" sibTransId="{9097BAD2-66BE-440E-BD8C-3CBCD46BECE8}"/>
    <dgm:cxn modelId="{8499A2C2-9F2C-44FB-ABCD-3649B9B804E5}" type="presOf" srcId="{865C309D-22F4-48E5-BE2C-1591A8775C3E}" destId="{B5376F3B-1749-49A3-9C6D-82213EB5129F}" srcOrd="0" destOrd="0" presId="urn:microsoft.com/office/officeart/2005/8/layout/arrow6"/>
    <dgm:cxn modelId="{A67607C4-A80B-4ADF-BF82-1C00C560FB96}" type="presOf" srcId="{061C8F41-6206-456A-B1D8-68F9AEEB69D9}" destId="{93CE9AFC-B65D-4CBE-B317-FCBE75DA5AB4}" srcOrd="0" destOrd="1" presId="urn:microsoft.com/office/officeart/2005/8/layout/arrow6"/>
    <dgm:cxn modelId="{700FF4D1-E9E1-4E14-99D0-347B1C3E9E96}" type="presOf" srcId="{3413A0FA-1560-4B4B-91AA-597CB05F92B1}" destId="{B5376F3B-1749-49A3-9C6D-82213EB5129F}" srcOrd="0" destOrd="4" presId="urn:microsoft.com/office/officeart/2005/8/layout/arrow6"/>
    <dgm:cxn modelId="{893A2DD6-2446-40B5-9FF7-36B221AAC9C9}" type="presOf" srcId="{BC4C9319-E53F-4F7F-A2A5-C04E7CA94ED0}" destId="{93CE9AFC-B65D-4CBE-B317-FCBE75DA5AB4}" srcOrd="0" destOrd="0" presId="urn:microsoft.com/office/officeart/2005/8/layout/arrow6"/>
    <dgm:cxn modelId="{6AA57DD9-EC5F-4617-8D33-B4E6DE4CF38B}" type="presOf" srcId="{C69CD0FE-5337-4F54-851B-5F4BD64505D0}" destId="{93CE9AFC-B65D-4CBE-B317-FCBE75DA5AB4}" srcOrd="0" destOrd="3" presId="urn:microsoft.com/office/officeart/2005/8/layout/arrow6"/>
    <dgm:cxn modelId="{208831F2-CB1F-42D4-9E1C-4E6A386D8066}" srcId="{865C309D-22F4-48E5-BE2C-1591A8775C3E}" destId="{03030605-4ABA-407F-B997-348209318569}" srcOrd="2" destOrd="0" parTransId="{2F5420A8-4F04-4947-AFFB-627595464D20}" sibTransId="{5D1A3E58-5A48-4779-9F8F-997F50672B76}"/>
    <dgm:cxn modelId="{8FFA370E-9A80-4869-9FFB-F7E39AC70B52}" type="presParOf" srcId="{F992AAF8-EEA7-430C-804A-9384CD7E79E2}" destId="{7A0EA811-F7F0-40A5-A10E-CE7ED6E29E20}" srcOrd="0" destOrd="0" presId="urn:microsoft.com/office/officeart/2005/8/layout/arrow6"/>
    <dgm:cxn modelId="{231490FF-340D-4AE3-8264-64A62BFF5241}" type="presParOf" srcId="{F992AAF8-EEA7-430C-804A-9384CD7E79E2}" destId="{B5376F3B-1749-49A3-9C6D-82213EB5129F}" srcOrd="1" destOrd="0" presId="urn:microsoft.com/office/officeart/2005/8/layout/arrow6"/>
    <dgm:cxn modelId="{6A175795-F8AE-43A9-BDE5-99032B97E24E}" type="presParOf" srcId="{F992AAF8-EEA7-430C-804A-9384CD7E79E2}" destId="{93CE9AFC-B65D-4CBE-B317-FCBE75DA5AB4}"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EA811-F7F0-40A5-A10E-CE7ED6E29E20}">
      <dsp:nvSpPr>
        <dsp:cNvPr id="0" name=""/>
        <dsp:cNvSpPr/>
      </dsp:nvSpPr>
      <dsp:spPr>
        <a:xfrm>
          <a:off x="0" y="625565"/>
          <a:ext cx="7032171" cy="2812868"/>
        </a:xfrm>
        <a:prstGeom prst="leftRightRibb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5376F3B-1749-49A3-9C6D-82213EB5129F}">
      <dsp:nvSpPr>
        <dsp:cNvPr id="0" name=""/>
        <dsp:cNvSpPr/>
      </dsp:nvSpPr>
      <dsp:spPr>
        <a:xfrm>
          <a:off x="843860" y="1117817"/>
          <a:ext cx="2320616" cy="1378305"/>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3340" rIns="0" bIns="57150" numCol="1" spcCol="1270" anchor="ctr" anchorCtr="0">
          <a:noAutofit/>
        </a:bodyPr>
        <a:lstStyle/>
        <a:p>
          <a:pPr marL="0" lvl="0" indent="0" algn="l" defTabSz="666750">
            <a:lnSpc>
              <a:spcPct val="90000"/>
            </a:lnSpc>
            <a:spcBef>
              <a:spcPct val="0"/>
            </a:spcBef>
            <a:spcAft>
              <a:spcPct val="35000"/>
            </a:spcAft>
            <a:buNone/>
          </a:pPr>
          <a:r>
            <a:rPr lang="es-ES" sz="1500" kern="1200" dirty="0"/>
            <a:t>Foco sujeto</a:t>
          </a:r>
          <a:endParaRPr lang="es-CL" sz="1500" kern="1200" dirty="0"/>
        </a:p>
        <a:p>
          <a:pPr marL="114300" lvl="1" indent="-114300" algn="l" defTabSz="533400">
            <a:lnSpc>
              <a:spcPct val="90000"/>
            </a:lnSpc>
            <a:spcBef>
              <a:spcPct val="0"/>
            </a:spcBef>
            <a:spcAft>
              <a:spcPct val="15000"/>
            </a:spcAft>
            <a:buChar char="•"/>
          </a:pPr>
          <a:r>
            <a:rPr lang="es-ES" sz="1200" kern="1200" dirty="0"/>
            <a:t>Estudiante problema</a:t>
          </a:r>
          <a:endParaRPr lang="es-CL" sz="1200" kern="1200" dirty="0"/>
        </a:p>
        <a:p>
          <a:pPr marL="114300" lvl="1" indent="-114300" algn="l" defTabSz="533400">
            <a:lnSpc>
              <a:spcPct val="90000"/>
            </a:lnSpc>
            <a:spcBef>
              <a:spcPct val="0"/>
            </a:spcBef>
            <a:spcAft>
              <a:spcPct val="15000"/>
            </a:spcAft>
            <a:buChar char="•"/>
          </a:pPr>
          <a:r>
            <a:rPr lang="es-ES" sz="1200" kern="1200" dirty="0"/>
            <a:t>Psicopatología</a:t>
          </a:r>
          <a:endParaRPr lang="es-CL" sz="1200" kern="1200" dirty="0"/>
        </a:p>
        <a:p>
          <a:pPr marL="114300" lvl="1" indent="-114300" algn="l" defTabSz="533400">
            <a:lnSpc>
              <a:spcPct val="90000"/>
            </a:lnSpc>
            <a:spcBef>
              <a:spcPct val="0"/>
            </a:spcBef>
            <a:spcAft>
              <a:spcPct val="15000"/>
            </a:spcAft>
            <a:buChar char="•"/>
          </a:pPr>
          <a:r>
            <a:rPr lang="es-ES" sz="1200" kern="1200" dirty="0"/>
            <a:t>Expulsión</a:t>
          </a:r>
          <a:endParaRPr lang="es-CL" sz="1200" kern="1200" dirty="0"/>
        </a:p>
        <a:p>
          <a:pPr marL="114300" lvl="1" indent="-114300" algn="l" defTabSz="533400">
            <a:lnSpc>
              <a:spcPct val="90000"/>
            </a:lnSpc>
            <a:spcBef>
              <a:spcPct val="0"/>
            </a:spcBef>
            <a:spcAft>
              <a:spcPct val="15000"/>
            </a:spcAft>
            <a:buChar char="•"/>
          </a:pPr>
          <a:r>
            <a:rPr lang="es-ES" sz="1200" kern="1200" dirty="0"/>
            <a:t>Aula Segura</a:t>
          </a:r>
          <a:endParaRPr lang="es-CL" sz="1200" kern="1200" dirty="0"/>
        </a:p>
      </dsp:txBody>
      <dsp:txXfrm>
        <a:off x="843860" y="1117817"/>
        <a:ext cx="2320616" cy="1378305"/>
      </dsp:txXfrm>
    </dsp:sp>
    <dsp:sp modelId="{93CE9AFC-B65D-4CBE-B317-FCBE75DA5AB4}">
      <dsp:nvSpPr>
        <dsp:cNvPr id="0" name=""/>
        <dsp:cNvSpPr/>
      </dsp:nvSpPr>
      <dsp:spPr>
        <a:xfrm>
          <a:off x="3516085" y="1567876"/>
          <a:ext cx="2742546" cy="1378305"/>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53340" rIns="0" bIns="57150" numCol="1" spcCol="1270" anchor="ctr" anchorCtr="0">
          <a:noAutofit/>
        </a:bodyPr>
        <a:lstStyle/>
        <a:p>
          <a:pPr marL="0" lvl="0" indent="0" algn="l" defTabSz="666750">
            <a:lnSpc>
              <a:spcPct val="90000"/>
            </a:lnSpc>
            <a:spcBef>
              <a:spcPct val="0"/>
            </a:spcBef>
            <a:spcAft>
              <a:spcPct val="35000"/>
            </a:spcAft>
            <a:buNone/>
          </a:pPr>
          <a:r>
            <a:rPr lang="es-ES" sz="1500" kern="1200" dirty="0"/>
            <a:t>Foco en el ambiente y sus interacciones</a:t>
          </a:r>
        </a:p>
        <a:p>
          <a:pPr marL="114300" lvl="1" indent="-114300" algn="l" defTabSz="533400">
            <a:lnSpc>
              <a:spcPct val="90000"/>
            </a:lnSpc>
            <a:spcBef>
              <a:spcPct val="0"/>
            </a:spcBef>
            <a:spcAft>
              <a:spcPct val="15000"/>
            </a:spcAft>
            <a:buChar char="•"/>
          </a:pPr>
          <a:r>
            <a:rPr lang="es-ES" sz="1200" kern="1200" dirty="0"/>
            <a:t>Estudiante y sus pares</a:t>
          </a:r>
        </a:p>
        <a:p>
          <a:pPr marL="114300" lvl="1" indent="-114300" algn="l" defTabSz="533400">
            <a:lnSpc>
              <a:spcPct val="90000"/>
            </a:lnSpc>
            <a:spcBef>
              <a:spcPct val="0"/>
            </a:spcBef>
            <a:spcAft>
              <a:spcPct val="15000"/>
            </a:spcAft>
            <a:buChar char="•"/>
          </a:pPr>
          <a:r>
            <a:rPr lang="es-ES" sz="1200" kern="1200" dirty="0"/>
            <a:t>Relación con docentes</a:t>
          </a:r>
        </a:p>
        <a:p>
          <a:pPr marL="114300" lvl="1" indent="-114300" algn="l" defTabSz="533400">
            <a:lnSpc>
              <a:spcPct val="90000"/>
            </a:lnSpc>
            <a:spcBef>
              <a:spcPct val="0"/>
            </a:spcBef>
            <a:spcAft>
              <a:spcPct val="15000"/>
            </a:spcAft>
            <a:buChar char="•"/>
          </a:pPr>
          <a:r>
            <a:rPr lang="es-ES" sz="1200" kern="1200" dirty="0"/>
            <a:t>Clima aula</a:t>
          </a:r>
        </a:p>
        <a:p>
          <a:pPr marL="114300" lvl="1" indent="-114300" algn="l" defTabSz="533400">
            <a:lnSpc>
              <a:spcPct val="90000"/>
            </a:lnSpc>
            <a:spcBef>
              <a:spcPct val="0"/>
            </a:spcBef>
            <a:spcAft>
              <a:spcPct val="15000"/>
            </a:spcAft>
            <a:buChar char="•"/>
          </a:pPr>
          <a:r>
            <a:rPr lang="es-ES" sz="1200" kern="1200" dirty="0"/>
            <a:t>Abordaje multinivel</a:t>
          </a:r>
        </a:p>
      </dsp:txBody>
      <dsp:txXfrm>
        <a:off x="3516085" y="1567876"/>
        <a:ext cx="2742546" cy="1378305"/>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A6A8505-5A38-48CE-8723-0FE9FA624717}" type="datetimeFigureOut">
              <a:rPr lang="es-CL" smtClean="0"/>
              <a:t>11-10-2023</a:t>
            </a:fld>
            <a:endParaRPr lang="es-CL"/>
          </a:p>
        </p:txBody>
      </p:sp>
      <p:sp>
        <p:nvSpPr>
          <p:cNvPr id="4" name="Marcador de pie de página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72D5195-DD17-4C89-A8D3-7F0DE0D5F750}" type="slidenum">
              <a:rPr lang="es-CL" smtClean="0"/>
              <a:t>‹#›</a:t>
            </a:fld>
            <a:endParaRPr lang="es-CL"/>
          </a:p>
        </p:txBody>
      </p:sp>
    </p:spTree>
    <p:extLst>
      <p:ext uri="{BB962C8B-B14F-4D97-AF65-F5344CB8AC3E}">
        <p14:creationId xmlns:p14="http://schemas.microsoft.com/office/powerpoint/2010/main" val="2692781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L"/>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C1976F1-480E-4BC7-85F9-B260CAAFC791}" type="datetimeFigureOut">
              <a:rPr lang="es-CL" smtClean="0"/>
              <a:t>11-10-2023</a:t>
            </a:fld>
            <a:endParaRPr lang="es-CL"/>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L"/>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DA37D2E-4357-427E-92D3-263A64B46D23}" type="slidenum">
              <a:rPr lang="es-CL" smtClean="0"/>
              <a:t>‹#›</a:t>
            </a:fld>
            <a:endParaRPr lang="es-CL"/>
          </a:p>
        </p:txBody>
      </p:sp>
    </p:spTree>
    <p:extLst>
      <p:ext uri="{BB962C8B-B14F-4D97-AF65-F5344CB8AC3E}">
        <p14:creationId xmlns:p14="http://schemas.microsoft.com/office/powerpoint/2010/main" val="3729952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A37D2E-4357-427E-92D3-263A64B46D23}" type="slidenum">
              <a:rPr lang="es-CL" smtClean="0"/>
              <a:t>1</a:t>
            </a:fld>
            <a:endParaRPr lang="es-CL"/>
          </a:p>
        </p:txBody>
      </p:sp>
    </p:spTree>
    <p:extLst>
      <p:ext uri="{BB962C8B-B14F-4D97-AF65-F5344CB8AC3E}">
        <p14:creationId xmlns:p14="http://schemas.microsoft.com/office/powerpoint/2010/main" val="2765791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b. Social, emotional and ethical learning (e.g., social-emotional and academic learning valued/taught; varied “intelligences” appreciated; connections across disciplines)</a:t>
            </a:r>
            <a:endParaRPr lang="es-ES" dirty="0"/>
          </a:p>
        </p:txBody>
      </p:sp>
      <p:sp>
        <p:nvSpPr>
          <p:cNvPr id="4" name="Marcador de número de diapositiva 3"/>
          <p:cNvSpPr>
            <a:spLocks noGrp="1"/>
          </p:cNvSpPr>
          <p:nvPr>
            <p:ph type="sldNum" sz="quarter" idx="10"/>
          </p:nvPr>
        </p:nvSpPr>
        <p:spPr/>
        <p:txBody>
          <a:bodyPr/>
          <a:lstStyle/>
          <a:p>
            <a:fld id="{A5D64AE4-3E74-F043-9A3E-8467A731FCC6}" type="slidenum">
              <a:rPr lang="es-CL" smtClean="0"/>
              <a:t>16</a:t>
            </a:fld>
            <a:endParaRPr lang="es-CL"/>
          </a:p>
        </p:txBody>
      </p:sp>
    </p:spTree>
    <p:extLst>
      <p:ext uri="{BB962C8B-B14F-4D97-AF65-F5344CB8AC3E}">
        <p14:creationId xmlns:p14="http://schemas.microsoft.com/office/powerpoint/2010/main" val="3737508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r>
              <a:rPr lang="es-CL" sz="1300" dirty="0"/>
              <a:t>Resumen</a:t>
            </a:r>
          </a:p>
          <a:p>
            <a:r>
              <a:rPr lang="es-CL" sz="1300" dirty="0"/>
              <a:t>El presente trabajo describe un programa para favorecer el bienestar y aprendizaje socioemocional</a:t>
            </a:r>
          </a:p>
          <a:p>
            <a:r>
              <a:rPr lang="es-CL" sz="1300" dirty="0"/>
              <a:t>en estudiantes de tercer y cuarto año de Enseñanza General Básica, y su evaluación</a:t>
            </a:r>
          </a:p>
          <a:p>
            <a:r>
              <a:rPr lang="es-CL" sz="1300" dirty="0"/>
              <a:t>de impacto. Los fundamentos conceptuales del programa para el Bienestar y Aprendizaje</a:t>
            </a:r>
          </a:p>
          <a:p>
            <a:r>
              <a:rPr lang="es-CL" sz="1300" dirty="0"/>
              <a:t>Socioemocional se apoyan en la perspectiva del aprendizaje socioemocional, que</a:t>
            </a:r>
          </a:p>
          <a:p>
            <a:r>
              <a:rPr lang="es-CL" sz="1300" dirty="0"/>
              <a:t>integra factores tanto en el ámbito individual como del contexto. El programa enfatiza el</a:t>
            </a:r>
          </a:p>
          <a:p>
            <a:r>
              <a:rPr lang="es-CL" sz="1300" dirty="0"/>
              <a:t>desarrollo de vínculos interpersonales de calidad y el desarrollo de las competencias necesarias</a:t>
            </a:r>
          </a:p>
          <a:p>
            <a:r>
              <a:rPr lang="es-CL" sz="1300" dirty="0"/>
              <a:t>para ello. A través de un diseño cuasiexperimental que incluyó a 647 estudiantes de</a:t>
            </a:r>
          </a:p>
          <a:p>
            <a:r>
              <a:rPr lang="es-CL" sz="1300" dirty="0"/>
              <a:t>tercero y cuarto grado en cinco colegios particulares subvencionados de Santiago, Chile, la</a:t>
            </a:r>
          </a:p>
          <a:p>
            <a:r>
              <a:rPr lang="es-CL" sz="1300" dirty="0"/>
              <a:t>evaluación con análisis de la varianza de medidas repetidas mostró un impacto del programa</a:t>
            </a:r>
          </a:p>
          <a:p>
            <a:r>
              <a:rPr lang="es-CL" sz="1300" dirty="0"/>
              <a:t>en la autoestima de los estudiantes percibida por sus profesores (medida a través del</a:t>
            </a:r>
          </a:p>
          <a:p>
            <a:r>
              <a:rPr lang="es-CL" sz="1300" dirty="0"/>
              <a:t>test de autoestima). Asimismo, el programa mitigó el descenso en la percepción del clima</a:t>
            </a:r>
          </a:p>
          <a:p>
            <a:r>
              <a:rPr lang="es-CL" sz="1300" dirty="0"/>
              <a:t>escolar según la Escala de Clima Social, en indicadores de integración social, y en el rendimiento</a:t>
            </a:r>
          </a:p>
          <a:p>
            <a:r>
              <a:rPr lang="es-CL" sz="1300" dirty="0"/>
              <a:t>escolar, que se observó en el grupo control. Se discuten los resultados del programa</a:t>
            </a:r>
          </a:p>
          <a:p>
            <a:r>
              <a:rPr lang="es-CL" sz="1300" dirty="0"/>
              <a:t>y sus posibles implicancias para el desarrollo de intervenciones en este campo.</a:t>
            </a:r>
          </a:p>
          <a:p>
            <a:endParaRPr lang="es-CL" dirty="0"/>
          </a:p>
        </p:txBody>
      </p:sp>
      <p:sp>
        <p:nvSpPr>
          <p:cNvPr id="4" name="Marcador de posición de número de diapositiva 3"/>
          <p:cNvSpPr>
            <a:spLocks noGrp="1"/>
          </p:cNvSpPr>
          <p:nvPr>
            <p:ph type="sldNum" sz="quarter" idx="10"/>
          </p:nvPr>
        </p:nvSpPr>
        <p:spPr/>
        <p:txBody>
          <a:bodyPr/>
          <a:lstStyle/>
          <a:p>
            <a:fld id="{A5D64AE4-3E74-F043-9A3E-8467A731FCC6}" type="slidenum">
              <a:rPr lang="es-CL" smtClean="0"/>
              <a:t>17</a:t>
            </a:fld>
            <a:endParaRPr lang="es-CL"/>
          </a:p>
        </p:txBody>
      </p:sp>
    </p:spTree>
    <p:extLst>
      <p:ext uri="{BB962C8B-B14F-4D97-AF65-F5344CB8AC3E}">
        <p14:creationId xmlns:p14="http://schemas.microsoft.com/office/powerpoint/2010/main" val="1227677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d. Leadership (compelling and clearly communicated vision; administrative accessibility and support; school leaders honor people at school)</a:t>
            </a:r>
            <a:endParaRPr lang="es-ES" dirty="0"/>
          </a:p>
        </p:txBody>
      </p:sp>
      <p:sp>
        <p:nvSpPr>
          <p:cNvPr id="4" name="Marcador de número de diapositiva 3"/>
          <p:cNvSpPr>
            <a:spLocks noGrp="1"/>
          </p:cNvSpPr>
          <p:nvPr>
            <p:ph type="sldNum" sz="quarter" idx="10"/>
          </p:nvPr>
        </p:nvSpPr>
        <p:spPr/>
        <p:txBody>
          <a:bodyPr/>
          <a:lstStyle/>
          <a:p>
            <a:fld id="{A5D64AE4-3E74-F043-9A3E-8467A731FCC6}" type="slidenum">
              <a:rPr lang="es-CL" smtClean="0"/>
              <a:t>18</a:t>
            </a:fld>
            <a:endParaRPr lang="es-CL"/>
          </a:p>
        </p:txBody>
      </p:sp>
    </p:spTree>
    <p:extLst>
      <p:ext uri="{BB962C8B-B14F-4D97-AF65-F5344CB8AC3E}">
        <p14:creationId xmlns:p14="http://schemas.microsoft.com/office/powerpoint/2010/main" val="1145981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5D64AE4-3E74-F043-9A3E-8467A731FCC6}" type="slidenum">
              <a:rPr lang="es-CL" smtClean="0"/>
              <a:t>21</a:t>
            </a:fld>
            <a:endParaRPr lang="es-CL"/>
          </a:p>
        </p:txBody>
      </p:sp>
    </p:spTree>
    <p:extLst>
      <p:ext uri="{BB962C8B-B14F-4D97-AF65-F5344CB8AC3E}">
        <p14:creationId xmlns:p14="http://schemas.microsoft.com/office/powerpoint/2010/main" val="3653781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https://www.youtube.com/watch?v=b2RXPzGHhaA</a:t>
            </a:r>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https://youtu.be/kF25FcRHkS0</a:t>
            </a:r>
          </a:p>
        </p:txBody>
      </p:sp>
      <p:sp>
        <p:nvSpPr>
          <p:cNvPr id="4" name="Marcador de número de diapositiva 3"/>
          <p:cNvSpPr>
            <a:spLocks noGrp="1"/>
          </p:cNvSpPr>
          <p:nvPr>
            <p:ph type="sldNum" sz="quarter" idx="10"/>
          </p:nvPr>
        </p:nvSpPr>
        <p:spPr/>
        <p:txBody>
          <a:bodyPr/>
          <a:lstStyle/>
          <a:p>
            <a:fld id="{A0D65B9D-9BF6-4ACC-A70C-5B7F57520C7D}" type="slidenum">
              <a:rPr lang="en-US" smtClean="0"/>
              <a:t>26</a:t>
            </a:fld>
            <a:endParaRPr lang="en-US"/>
          </a:p>
        </p:txBody>
      </p:sp>
    </p:spTree>
    <p:extLst>
      <p:ext uri="{BB962C8B-B14F-4D97-AF65-F5344CB8AC3E}">
        <p14:creationId xmlns:p14="http://schemas.microsoft.com/office/powerpoint/2010/main" val="1953975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adcc89d683_0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adcc89d683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(cleanliness; adequate space and materials; inviting aesthetic quality and size of school; curricular and extracurricular offerings)</a:t>
            </a:r>
            <a:endParaRPr lang="es-ES" dirty="0"/>
          </a:p>
        </p:txBody>
      </p:sp>
      <p:sp>
        <p:nvSpPr>
          <p:cNvPr id="4" name="Marcador de número de diapositiva 3"/>
          <p:cNvSpPr>
            <a:spLocks noGrp="1"/>
          </p:cNvSpPr>
          <p:nvPr>
            <p:ph type="sldNum" sz="quarter" idx="10"/>
          </p:nvPr>
        </p:nvSpPr>
        <p:spPr/>
        <p:txBody>
          <a:bodyPr/>
          <a:lstStyle/>
          <a:p>
            <a:fld id="{A5D64AE4-3E74-F043-9A3E-8467A731FCC6}" type="slidenum">
              <a:rPr lang="es-CL" smtClean="0"/>
              <a:t>30</a:t>
            </a:fld>
            <a:endParaRPr lang="es-CL"/>
          </a:p>
        </p:txBody>
      </p:sp>
    </p:spTree>
    <p:extLst>
      <p:ext uri="{BB962C8B-B14F-4D97-AF65-F5344CB8AC3E}">
        <p14:creationId xmlns:p14="http://schemas.microsoft.com/office/powerpoint/2010/main" val="306274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01e1e2af80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01e1e2af80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LInk: https://prevencionviolenciaescolar.files.wordpress.com/2009/03/espacios_comunes-pazciud-final.pdf</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048382fe4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048382fe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A37D2E-4357-427E-92D3-263A64B46D23}" type="slidenum">
              <a:rPr lang="es-CL" smtClean="0"/>
              <a:t>35</a:t>
            </a:fld>
            <a:endParaRPr lang="es-CL"/>
          </a:p>
        </p:txBody>
      </p:sp>
    </p:spTree>
    <p:extLst>
      <p:ext uri="{BB962C8B-B14F-4D97-AF65-F5344CB8AC3E}">
        <p14:creationId xmlns:p14="http://schemas.microsoft.com/office/powerpoint/2010/main" val="4157467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01de13331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101de13331e_0_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419"/>
              <a:t>Link: https://www.youtube.com/watch?v=ezN6n5y1VCo</a:t>
            </a:r>
            <a:endParaRPr/>
          </a:p>
        </p:txBody>
      </p:sp>
      <p:sp>
        <p:nvSpPr>
          <p:cNvPr id="143" name="Google Shape;143;g101de13331e_0_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419"/>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adcc89d683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adcc89d683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b62b66250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b62b66250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924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612">
              <a:defRPr/>
            </a:pPr>
            <a:r>
              <a:rPr lang="es-ES" dirty="0" err="1"/>
              <a:t>Ref</a:t>
            </a:r>
            <a:r>
              <a:rPr lang="es-ES" dirty="0"/>
              <a:t>: </a:t>
            </a:r>
            <a:r>
              <a:rPr lang="en-US" dirty="0">
                <a:effectLst/>
              </a:rPr>
              <a:t>Cohen, J., </a:t>
            </a:r>
            <a:r>
              <a:rPr lang="en-US" dirty="0" err="1">
                <a:effectLst/>
              </a:rPr>
              <a:t>Mccabe</a:t>
            </a:r>
            <a:r>
              <a:rPr lang="en-US" dirty="0">
                <a:effectLst/>
              </a:rPr>
              <a:t>, E. M., &amp; </a:t>
            </a:r>
            <a:r>
              <a:rPr lang="en-US" dirty="0" err="1">
                <a:effectLst/>
              </a:rPr>
              <a:t>Michelli</a:t>
            </a:r>
            <a:r>
              <a:rPr lang="en-US" dirty="0">
                <a:effectLst/>
              </a:rPr>
              <a:t>, N. M. (2009). School Climate: Research, Policy, Practice , and Teacher Education. </a:t>
            </a:r>
            <a:r>
              <a:rPr lang="en-US" i="1" dirty="0">
                <a:effectLst/>
              </a:rPr>
              <a:t>Teachers College Record</a:t>
            </a:r>
            <a:r>
              <a:rPr lang="en-US" dirty="0">
                <a:effectLst/>
              </a:rPr>
              <a:t>, </a:t>
            </a:r>
            <a:r>
              <a:rPr lang="en-US" i="1" dirty="0">
                <a:effectLst/>
              </a:rPr>
              <a:t>111</a:t>
            </a:r>
            <a:r>
              <a:rPr lang="en-US" dirty="0">
                <a:effectLst/>
              </a:rPr>
              <a:t>(1), 180–213. Retrieved from http://www.schoolclimate.org/climate/documents/policy/School-Climate-Paper-TC-Record.pdf</a:t>
            </a:r>
          </a:p>
          <a:p>
            <a:endParaRPr lang="es-ES" dirty="0"/>
          </a:p>
        </p:txBody>
      </p:sp>
      <p:sp>
        <p:nvSpPr>
          <p:cNvPr id="4" name="Marcador de número de diapositiva 3"/>
          <p:cNvSpPr>
            <a:spLocks noGrp="1"/>
          </p:cNvSpPr>
          <p:nvPr>
            <p:ph type="sldNum" sz="quarter" idx="10"/>
          </p:nvPr>
        </p:nvSpPr>
        <p:spPr/>
        <p:txBody>
          <a:bodyPr/>
          <a:lstStyle/>
          <a:p>
            <a:fld id="{A5D64AE4-3E74-F043-9A3E-8467A731FCC6}" type="slidenum">
              <a:rPr lang="es-CL" smtClean="0"/>
              <a:t>7</a:t>
            </a:fld>
            <a:endParaRPr lang="es-CL"/>
          </a:p>
        </p:txBody>
      </p:sp>
    </p:spTree>
    <p:extLst>
      <p:ext uri="{BB962C8B-B14F-4D97-AF65-F5344CB8AC3E}">
        <p14:creationId xmlns:p14="http://schemas.microsoft.com/office/powerpoint/2010/main" val="3009944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5D64AE4-3E74-F043-9A3E-8467A731FCC6}" type="slidenum">
              <a:rPr lang="es-CL" smtClean="0"/>
              <a:t>10</a:t>
            </a:fld>
            <a:endParaRPr lang="es-CL"/>
          </a:p>
        </p:txBody>
      </p:sp>
    </p:spTree>
    <p:extLst>
      <p:ext uri="{BB962C8B-B14F-4D97-AF65-F5344CB8AC3E}">
        <p14:creationId xmlns:p14="http://schemas.microsoft.com/office/powerpoint/2010/main" val="372480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 Quality of instruction (e.g., high expectations for student achievement; all learning styles honored; help provided when needed; learning linked to “real life”; engaging materials; use of praise/reward; </a:t>
            </a:r>
            <a:r>
              <a:rPr lang="en-US" dirty="0" err="1"/>
              <a:t>oppor</a:t>
            </a:r>
            <a:r>
              <a:rPr lang="en-US" dirty="0"/>
              <a:t>- </a:t>
            </a:r>
            <a:r>
              <a:rPr lang="en-US" dirty="0" err="1"/>
              <a:t>tunities</a:t>
            </a:r>
            <a:r>
              <a:rPr lang="en-US" dirty="0"/>
              <a:t> for participation; varied teaching methods; instructional leadership; creativity valued)</a:t>
            </a:r>
            <a:endParaRPr lang="es-ES" dirty="0"/>
          </a:p>
        </p:txBody>
      </p:sp>
      <p:sp>
        <p:nvSpPr>
          <p:cNvPr id="4" name="Marcador de número de diapositiva 3"/>
          <p:cNvSpPr>
            <a:spLocks noGrp="1"/>
          </p:cNvSpPr>
          <p:nvPr>
            <p:ph type="sldNum" sz="quarter" idx="10"/>
          </p:nvPr>
        </p:nvSpPr>
        <p:spPr/>
        <p:txBody>
          <a:bodyPr/>
          <a:lstStyle/>
          <a:p>
            <a:fld id="{A5D64AE4-3E74-F043-9A3E-8467A731FCC6}" type="slidenum">
              <a:rPr lang="es-CL" smtClean="0"/>
              <a:t>11</a:t>
            </a:fld>
            <a:endParaRPr lang="es-CL"/>
          </a:p>
        </p:txBody>
      </p:sp>
    </p:spTree>
    <p:extLst>
      <p:ext uri="{BB962C8B-B14F-4D97-AF65-F5344CB8AC3E}">
        <p14:creationId xmlns:p14="http://schemas.microsoft.com/office/powerpoint/2010/main" val="319060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L" sz="1200" kern="1200" dirty="0">
                <a:solidFill>
                  <a:schemeClr val="tx1"/>
                </a:solidFill>
                <a:effectLst/>
                <a:latin typeface="+mn-lt"/>
                <a:ea typeface="+mn-ea"/>
                <a:cs typeface="+mn-cs"/>
              </a:rPr>
              <a:t>The results of the experiment we have described in some detail provide</a:t>
            </a:r>
          </a:p>
          <a:p>
            <a:r>
              <a:rPr lang="es-CL" sz="1200" kern="1200" dirty="0">
                <a:solidFill>
                  <a:schemeClr val="tx1"/>
                </a:solidFill>
                <a:effectLst/>
                <a:latin typeface="+mn-lt"/>
                <a:ea typeface="+mn-ea"/>
                <a:cs typeface="+mn-cs"/>
              </a:rPr>
              <a:t>further evidence that one person's expectations of another's behavior may</a:t>
            </a:r>
          </a:p>
          <a:p>
            <a:r>
              <a:rPr lang="es-CL" sz="1200" kern="1200" dirty="0">
                <a:solidFill>
                  <a:schemeClr val="tx1"/>
                </a:solidFill>
                <a:effectLst/>
                <a:latin typeface="+mn-lt"/>
                <a:ea typeface="+mn-ea"/>
                <a:cs typeface="+mn-cs"/>
              </a:rPr>
              <a:t>come to serve as a self-fulfilling prophecy. When teachers expected that</a:t>
            </a:r>
          </a:p>
          <a:p>
            <a:r>
              <a:rPr lang="es-CL" sz="1200" kern="1200" dirty="0">
                <a:solidFill>
                  <a:schemeClr val="tx1"/>
                </a:solidFill>
                <a:effectLst/>
                <a:latin typeface="+mn-lt"/>
                <a:ea typeface="+mn-ea"/>
                <a:cs typeface="+mn-cs"/>
              </a:rPr>
              <a:t>certain children would show greater intellectual development, those children</a:t>
            </a:r>
          </a:p>
          <a:p>
            <a:r>
              <a:rPr lang="es-CL" sz="1200" kern="1200" dirty="0">
                <a:solidFill>
                  <a:schemeClr val="tx1"/>
                </a:solidFill>
                <a:effectLst/>
                <a:latin typeface="+mn-lt"/>
                <a:ea typeface="+mn-ea"/>
                <a:cs typeface="+mn-cs"/>
              </a:rPr>
              <a:t>did show greater intellectual development.</a:t>
            </a:r>
          </a:p>
          <a:p>
            <a:endParaRPr lang="es-CL" dirty="0"/>
          </a:p>
        </p:txBody>
      </p:sp>
      <p:sp>
        <p:nvSpPr>
          <p:cNvPr id="4" name="Marcador de número de diapositiva 3"/>
          <p:cNvSpPr>
            <a:spLocks noGrp="1"/>
          </p:cNvSpPr>
          <p:nvPr>
            <p:ph type="sldNum" sz="quarter" idx="5"/>
          </p:nvPr>
        </p:nvSpPr>
        <p:spPr/>
        <p:txBody>
          <a:bodyPr/>
          <a:lstStyle/>
          <a:p>
            <a:fld id="{A0D65B9D-9BF6-4ACC-A70C-5B7F57520C7D}" type="slidenum">
              <a:rPr lang="en-US" smtClean="0"/>
              <a:t>14</a:t>
            </a:fld>
            <a:endParaRPr lang="en-US"/>
          </a:p>
        </p:txBody>
      </p:sp>
    </p:spTree>
    <p:extLst>
      <p:ext uri="{BB962C8B-B14F-4D97-AF65-F5344CB8AC3E}">
        <p14:creationId xmlns:p14="http://schemas.microsoft.com/office/powerpoint/2010/main" val="2886316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16C3C530-562B-49E7-8F53-A4B9EE4737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889392-9E92-4692-8A1F-EF253AFAEEC9}" type="slidenum">
              <a:rPr lang="es-ES" altLang="es-ES" smtClean="0"/>
              <a:pPr/>
              <a:t>15</a:t>
            </a:fld>
            <a:endParaRPr lang="es-ES" altLang="es-ES"/>
          </a:p>
        </p:txBody>
      </p:sp>
      <p:sp>
        <p:nvSpPr>
          <p:cNvPr id="34818" name="Rectangle 2">
            <a:extLst>
              <a:ext uri="{FF2B5EF4-FFF2-40B4-BE49-F238E27FC236}">
                <a16:creationId xmlns:a16="http://schemas.microsoft.com/office/drawing/2014/main" id="{17FEA67B-362B-4414-B043-72374CA69D34}"/>
              </a:ext>
            </a:extLst>
          </p:cNvPr>
          <p:cNvSpPr>
            <a:spLocks noGrp="1" noRot="1" noChangeAspect="1" noChangeArrowheads="1" noTextEdit="1"/>
          </p:cNvSpPr>
          <p:nvPr>
            <p:ph type="sldImg"/>
          </p:nvPr>
        </p:nvSpPr>
        <p:spPr bwMode="auto">
          <a:xfrm>
            <a:off x="458788" y="715963"/>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a:extLst>
              <a:ext uri="{FF2B5EF4-FFF2-40B4-BE49-F238E27FC236}">
                <a16:creationId xmlns:a16="http://schemas.microsoft.com/office/drawing/2014/main" id="{FD40ECB5-2FA6-475B-9C73-794456DDDC8B}"/>
              </a:ext>
            </a:extLst>
          </p:cNvPr>
          <p:cNvSpPr>
            <a:spLocks noGrp="1" noChangeArrowheads="1"/>
          </p:cNvSpPr>
          <p:nvPr>
            <p:ph type="body" idx="1"/>
          </p:nvPr>
        </p:nvSpPr>
        <p:spPr bwMode="auto">
          <a:xfrm>
            <a:off x="730250" y="4559300"/>
            <a:ext cx="5854700" cy="4325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_tradnl"/>
              <a:t>Clic para editar título</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p:txBody>
          <a:bodyPr/>
          <a:lstStyle/>
          <a:p>
            <a:fld id="{07BD79A3-7692-4440-9C53-70A7A63BBE57}" type="datetimeFigureOut">
              <a:rPr lang="es-ES_tradnl" smtClean="0"/>
              <a:t>11/10/2023</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FF33E04-6B8E-CE44-B4AF-DB8DCA4B3EC0}" type="slidenum">
              <a:rPr lang="es-ES_tradnl" smtClean="0"/>
              <a:t>‹#›</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07BD79A3-7692-4440-9C53-70A7A63BBE57}" type="datetimeFigureOut">
              <a:rPr lang="es-ES_tradnl" smtClean="0"/>
              <a:t>11/10/2023</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FF33E04-6B8E-CE44-B4AF-DB8DCA4B3EC0}" type="slidenum">
              <a:rPr lang="es-ES_tradnl" smtClean="0"/>
              <a:t>‹#›</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07BD79A3-7692-4440-9C53-70A7A63BBE57}" type="datetimeFigureOut">
              <a:rPr lang="es-ES_tradnl" smtClean="0"/>
              <a:t>11/10/2023</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FF33E04-6B8E-CE44-B4AF-DB8DCA4B3EC0}" type="slidenum">
              <a:rPr lang="es-ES_tradnl" smtClean="0"/>
              <a:t>‹#›</a:t>
            </a:fld>
            <a:endParaRPr lang="es-ES_trad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0" name="Google Shape;50;p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1" name="Google Shape;51;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2" name="Google Shape;52;p5">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5">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4" name="Google Shape;54;p5">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5" name="Google Shape;55;p5">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2760727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2"/>
        <p:cNvGrpSpPr/>
        <p:nvPr/>
      </p:nvGrpSpPr>
      <p:grpSpPr>
        <a:xfrm>
          <a:off x="0" y="0"/>
          <a:ext cx="0" cy="0"/>
          <a:chOff x="0" y="0"/>
          <a:chExt cx="0" cy="0"/>
        </a:xfrm>
      </p:grpSpPr>
      <p:sp>
        <p:nvSpPr>
          <p:cNvPr id="133" name="Google Shape;133;p13"/>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34" name="Google Shape;134;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5" name="Google Shape;135;p13">
            <a:hlinkClick r:id="" action="ppaction://noaction"/>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 name="Google Shape;136;p13">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7" name="Google Shape;137;p13">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8" name="Google Shape;138;p13">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2771676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os Columnas">
    <p:spTree>
      <p:nvGrpSpPr>
        <p:cNvPr id="1" name=""/>
        <p:cNvGrpSpPr/>
        <p:nvPr/>
      </p:nvGrpSpPr>
      <p:grpSpPr>
        <a:xfrm>
          <a:off x="0" y="0"/>
          <a:ext cx="0" cy="0"/>
          <a:chOff x="0" y="0"/>
          <a:chExt cx="0" cy="0"/>
        </a:xfrm>
      </p:grpSpPr>
      <p:cxnSp>
        <p:nvCxnSpPr>
          <p:cNvPr id="25" name="Conector recto 24"/>
          <p:cNvCxnSpPr/>
          <p:nvPr userDrawn="1"/>
        </p:nvCxnSpPr>
        <p:spPr>
          <a:xfrm>
            <a:off x="651366" y="1122623"/>
            <a:ext cx="3006682" cy="0"/>
          </a:xfrm>
          <a:prstGeom prst="line">
            <a:avLst/>
          </a:prstGeom>
          <a:ln>
            <a:solidFill>
              <a:srgbClr val="2A4928"/>
            </a:solidFill>
          </a:ln>
          <a:effectLst/>
        </p:spPr>
        <p:style>
          <a:lnRef idx="2">
            <a:schemeClr val="accent1"/>
          </a:lnRef>
          <a:fillRef idx="0">
            <a:schemeClr val="accent1"/>
          </a:fillRef>
          <a:effectRef idx="1">
            <a:schemeClr val="accent1"/>
          </a:effectRef>
          <a:fontRef idx="minor">
            <a:schemeClr val="tx1"/>
          </a:fontRef>
        </p:style>
      </p:cxnSp>
      <p:sp>
        <p:nvSpPr>
          <p:cNvPr id="31" name="Título 30"/>
          <p:cNvSpPr>
            <a:spLocks noGrp="1"/>
          </p:cNvSpPr>
          <p:nvPr>
            <p:ph type="title" hasCustomPrompt="1"/>
          </p:nvPr>
        </p:nvSpPr>
        <p:spPr>
          <a:xfrm>
            <a:off x="549486" y="445461"/>
            <a:ext cx="8048570" cy="677162"/>
          </a:xfrm>
        </p:spPr>
        <p:txBody>
          <a:bodyPr/>
          <a:lstStyle/>
          <a:p>
            <a:r>
              <a:rPr lang="es-ES_tradnl" dirty="0"/>
              <a:t>Título 44 </a:t>
            </a:r>
            <a:r>
              <a:rPr lang="es-ES_tradnl" dirty="0" err="1"/>
              <a:t>Pts</a:t>
            </a:r>
            <a:endParaRPr lang="es-ES" dirty="0"/>
          </a:p>
        </p:txBody>
      </p:sp>
      <p:sp>
        <p:nvSpPr>
          <p:cNvPr id="34" name="Marcador de texto 33"/>
          <p:cNvSpPr>
            <a:spLocks noGrp="1"/>
          </p:cNvSpPr>
          <p:nvPr>
            <p:ph type="body" sz="quarter" idx="10" hasCustomPrompt="1"/>
          </p:nvPr>
        </p:nvSpPr>
        <p:spPr>
          <a:xfrm>
            <a:off x="549275" y="1306117"/>
            <a:ext cx="8048625" cy="2850356"/>
          </a:xfrm>
        </p:spPr>
        <p:txBody>
          <a:bodyPr numCol="2"/>
          <a:lstStyle>
            <a:lvl1pPr marL="0" marR="0" indent="0" algn="l" defTabSz="342900" rtl="0" eaLnBrk="1" fontAlgn="auto" latinLnBrk="0" hangingPunct="1">
              <a:lnSpc>
                <a:spcPct val="100000"/>
              </a:lnSpc>
              <a:spcBef>
                <a:spcPct val="20000"/>
              </a:spcBef>
              <a:spcAft>
                <a:spcPts val="0"/>
              </a:spcAft>
              <a:buClrTx/>
              <a:buSzTx/>
              <a:buFontTx/>
              <a:buNone/>
              <a:tabLst/>
              <a:defRPr sz="1500"/>
            </a:lvl1pPr>
          </a:lstStyle>
          <a:p>
            <a:pPr marL="0" marR="0" lvl="0" indent="0" algn="l" defTabSz="342900" rtl="0" eaLnBrk="1" fontAlgn="auto" latinLnBrk="0" hangingPunct="1">
              <a:lnSpc>
                <a:spcPct val="100000"/>
              </a:lnSpc>
              <a:spcBef>
                <a:spcPct val="20000"/>
              </a:spcBef>
              <a:spcAft>
                <a:spcPts val="0"/>
              </a:spcAft>
              <a:buClrTx/>
              <a:buSzTx/>
              <a:buFontTx/>
              <a:buNone/>
              <a:tabLst/>
              <a:defRPr/>
            </a:pPr>
            <a:r>
              <a:rPr lang="es-ES_tradnl" dirty="0"/>
              <a:t>Títulos 20 </a:t>
            </a:r>
            <a:r>
              <a:rPr lang="es-ES_tradnl" dirty="0" err="1"/>
              <a:t>Pts</a:t>
            </a:r>
            <a:r>
              <a:rPr lang="es-ES_tradnl" dirty="0"/>
              <a:t> / Bajada 16 </a:t>
            </a:r>
            <a:r>
              <a:rPr lang="es-ES_tradnl" dirty="0" err="1"/>
              <a:t>Pts</a:t>
            </a:r>
            <a:endParaRPr lang="es-ES_tradnl" dirty="0"/>
          </a:p>
          <a:p>
            <a:pPr lvl="0"/>
            <a:endParaRPr lang="es-ES" dirty="0"/>
          </a:p>
          <a:p>
            <a:pPr lvl="0"/>
            <a:endParaRPr lang="es-ES" dirty="0"/>
          </a:p>
          <a:p>
            <a:pPr lvl="0"/>
            <a:endParaRPr lang="es-ES" dirty="0"/>
          </a:p>
          <a:p>
            <a:pPr lvl="0"/>
            <a:endParaRPr lang="es-ES" dirty="0"/>
          </a:p>
          <a:p>
            <a:pPr lvl="0"/>
            <a:endParaRPr lang="es-ES" dirty="0"/>
          </a:p>
          <a:p>
            <a:pPr lvl="0"/>
            <a:endParaRPr lang="es-ES" dirty="0"/>
          </a:p>
          <a:p>
            <a:pPr marL="0" marR="0" lvl="0" indent="0" algn="l" defTabSz="342900" rtl="0" eaLnBrk="1" fontAlgn="auto" latinLnBrk="0" hangingPunct="1">
              <a:lnSpc>
                <a:spcPct val="100000"/>
              </a:lnSpc>
              <a:spcBef>
                <a:spcPct val="20000"/>
              </a:spcBef>
              <a:spcAft>
                <a:spcPts val="0"/>
              </a:spcAft>
              <a:buClrTx/>
              <a:buSzTx/>
              <a:buFontTx/>
              <a:buNone/>
              <a:tabLst/>
              <a:defRPr/>
            </a:pPr>
            <a:endParaRPr lang="es-ES_tradnl" dirty="0"/>
          </a:p>
          <a:p>
            <a:pPr marL="0" marR="0" lvl="0" indent="0" algn="l" defTabSz="342900" rtl="0" eaLnBrk="1" fontAlgn="auto" latinLnBrk="0" hangingPunct="1">
              <a:lnSpc>
                <a:spcPct val="100000"/>
              </a:lnSpc>
              <a:spcBef>
                <a:spcPct val="20000"/>
              </a:spcBef>
              <a:spcAft>
                <a:spcPts val="0"/>
              </a:spcAft>
              <a:buClrTx/>
              <a:buSzTx/>
              <a:buFontTx/>
              <a:buNone/>
              <a:tabLst/>
              <a:defRPr/>
            </a:pPr>
            <a:endParaRPr lang="es-ES_tradnl" dirty="0"/>
          </a:p>
          <a:p>
            <a:pPr marL="0" marR="0" lvl="0" indent="0" algn="l" defTabSz="342900" rtl="0" eaLnBrk="1" fontAlgn="auto" latinLnBrk="0" hangingPunct="1">
              <a:lnSpc>
                <a:spcPct val="100000"/>
              </a:lnSpc>
              <a:spcBef>
                <a:spcPct val="20000"/>
              </a:spcBef>
              <a:spcAft>
                <a:spcPts val="0"/>
              </a:spcAft>
              <a:buClrTx/>
              <a:buSzTx/>
              <a:buFontTx/>
              <a:buNone/>
              <a:tabLst/>
              <a:defRPr/>
            </a:pPr>
            <a:endParaRPr lang="es-ES_tradnl" dirty="0"/>
          </a:p>
          <a:p>
            <a:pPr marL="0" marR="0" lvl="0" indent="0" algn="l" defTabSz="342900" rtl="0" eaLnBrk="1" fontAlgn="auto" latinLnBrk="0" hangingPunct="1">
              <a:lnSpc>
                <a:spcPct val="100000"/>
              </a:lnSpc>
              <a:spcBef>
                <a:spcPct val="20000"/>
              </a:spcBef>
              <a:spcAft>
                <a:spcPts val="0"/>
              </a:spcAft>
              <a:buClrTx/>
              <a:buSzTx/>
              <a:buFontTx/>
              <a:buNone/>
              <a:tabLst/>
              <a:defRPr/>
            </a:pPr>
            <a:r>
              <a:rPr lang="es-ES_tradnl" dirty="0"/>
              <a:t>Títulos 20 </a:t>
            </a:r>
            <a:r>
              <a:rPr lang="es-ES_tradnl" dirty="0" err="1"/>
              <a:t>Pts</a:t>
            </a:r>
            <a:r>
              <a:rPr lang="es-ES_tradnl" dirty="0"/>
              <a:t> / Bajada 16 </a:t>
            </a:r>
            <a:r>
              <a:rPr lang="es-ES_tradnl" dirty="0" err="1"/>
              <a:t>Pts</a:t>
            </a:r>
            <a:endParaRPr lang="es-ES_tradnl" dirty="0"/>
          </a:p>
          <a:p>
            <a:pPr lvl="0"/>
            <a:endParaRPr lang="es-ES" dirty="0"/>
          </a:p>
        </p:txBody>
      </p:sp>
      <p:pic>
        <p:nvPicPr>
          <p:cNvPr id="35" name="Imagen 34" descr="01.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25490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7AC4391-FF01-43E5-A345-7CE6675F8994}"/>
              </a:ext>
            </a:extLst>
          </p:cNvPr>
          <p:cNvSpPr/>
          <p:nvPr userDrawn="1"/>
        </p:nvSpPr>
        <p:spPr>
          <a:xfrm>
            <a:off x="0" y="4769427"/>
            <a:ext cx="9144000" cy="374073"/>
          </a:xfrm>
          <a:prstGeom prst="rect">
            <a:avLst/>
          </a:prstGeom>
          <a:solidFill>
            <a:srgbClr val="006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pic>
        <p:nvPicPr>
          <p:cNvPr id="9" name="Imagen 8">
            <a:extLst>
              <a:ext uri="{FF2B5EF4-FFF2-40B4-BE49-F238E27FC236}">
                <a16:creationId xmlns:a16="http://schemas.microsoft.com/office/drawing/2014/main" id="{659068B3-4B83-4686-A967-0039549E07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077" y="4817695"/>
            <a:ext cx="1301673" cy="265068"/>
          </a:xfrm>
          <a:prstGeom prst="rect">
            <a:avLst/>
          </a:prstGeom>
        </p:spPr>
      </p:pic>
      <p:sp>
        <p:nvSpPr>
          <p:cNvPr id="10" name="CuadroTexto 9">
            <a:extLst>
              <a:ext uri="{FF2B5EF4-FFF2-40B4-BE49-F238E27FC236}">
                <a16:creationId xmlns:a16="http://schemas.microsoft.com/office/drawing/2014/main" id="{AE7A5A54-C639-4C9B-B155-B4A69D40BFE2}"/>
              </a:ext>
            </a:extLst>
          </p:cNvPr>
          <p:cNvSpPr txBox="1"/>
          <p:nvPr userDrawn="1"/>
        </p:nvSpPr>
        <p:spPr>
          <a:xfrm>
            <a:off x="2951750" y="4817695"/>
            <a:ext cx="5829300" cy="263149"/>
          </a:xfrm>
          <a:prstGeom prst="rect">
            <a:avLst/>
          </a:prstGeom>
          <a:noFill/>
        </p:spPr>
        <p:txBody>
          <a:bodyPr wrap="square" rtlCol="0">
            <a:spAutoFit/>
          </a:bodyPr>
          <a:lstStyle/>
          <a:p>
            <a:pPr algn="ctr">
              <a:lnSpc>
                <a:spcPct val="150000"/>
              </a:lnSpc>
            </a:pPr>
            <a:r>
              <a:rPr lang="es-MX" sz="825" b="1" u="none" dirty="0">
                <a:solidFill>
                  <a:schemeClr val="bg1"/>
                </a:solidFill>
                <a:latin typeface="Poppins" panose="00000500000000000000" pitchFamily="2" charset="0"/>
                <a:cs typeface="Poppins" panose="00000500000000000000" pitchFamily="2" charset="0"/>
              </a:rPr>
              <a:t>MÁS INFORMACIÓN:    </a:t>
            </a:r>
            <a:r>
              <a:rPr lang="es-MX" sz="825" b="0" u="none" dirty="0">
                <a:solidFill>
                  <a:schemeClr val="bg1"/>
                </a:solidFill>
                <a:latin typeface="Poppins" panose="00000500000000000000" pitchFamily="2" charset="0"/>
                <a:cs typeface="Poppins" panose="00000500000000000000" pitchFamily="2" charset="0"/>
              </a:rPr>
              <a:t>www.fundacionseminarium.com    |    educacion@seminarium.com</a:t>
            </a:r>
            <a:endParaRPr lang="es-MX" sz="900" b="0" u="none"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938608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os objetos">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F8253918-4835-4B54-A774-37774E8B9C73}"/>
              </a:ext>
            </a:extLst>
          </p:cNvPr>
          <p:cNvSpPr/>
          <p:nvPr userDrawn="1"/>
        </p:nvSpPr>
        <p:spPr>
          <a:xfrm>
            <a:off x="0" y="4769427"/>
            <a:ext cx="9144000" cy="374073"/>
          </a:xfrm>
          <a:prstGeom prst="rect">
            <a:avLst/>
          </a:prstGeom>
          <a:solidFill>
            <a:srgbClr val="006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pic>
        <p:nvPicPr>
          <p:cNvPr id="11" name="Imagen 10">
            <a:extLst>
              <a:ext uri="{FF2B5EF4-FFF2-40B4-BE49-F238E27FC236}">
                <a16:creationId xmlns:a16="http://schemas.microsoft.com/office/drawing/2014/main" id="{67FD0BCD-64C5-4B01-A6F7-4B91508663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077" y="4817695"/>
            <a:ext cx="1301673" cy="265068"/>
          </a:xfrm>
          <a:prstGeom prst="rect">
            <a:avLst/>
          </a:prstGeom>
        </p:spPr>
      </p:pic>
      <p:sp>
        <p:nvSpPr>
          <p:cNvPr id="12" name="CuadroTexto 11">
            <a:extLst>
              <a:ext uri="{FF2B5EF4-FFF2-40B4-BE49-F238E27FC236}">
                <a16:creationId xmlns:a16="http://schemas.microsoft.com/office/drawing/2014/main" id="{731C51C2-E443-4568-B676-B90A40D351D0}"/>
              </a:ext>
            </a:extLst>
          </p:cNvPr>
          <p:cNvSpPr txBox="1"/>
          <p:nvPr userDrawn="1"/>
        </p:nvSpPr>
        <p:spPr>
          <a:xfrm>
            <a:off x="2951750" y="4817695"/>
            <a:ext cx="5829300" cy="263149"/>
          </a:xfrm>
          <a:prstGeom prst="rect">
            <a:avLst/>
          </a:prstGeom>
          <a:noFill/>
        </p:spPr>
        <p:txBody>
          <a:bodyPr wrap="square" rtlCol="0">
            <a:spAutoFit/>
          </a:bodyPr>
          <a:lstStyle/>
          <a:p>
            <a:pPr algn="ctr">
              <a:lnSpc>
                <a:spcPct val="150000"/>
              </a:lnSpc>
            </a:pPr>
            <a:r>
              <a:rPr lang="es-MX" sz="825" b="1" u="none" dirty="0">
                <a:solidFill>
                  <a:schemeClr val="bg1"/>
                </a:solidFill>
                <a:latin typeface="Poppins" panose="00000500000000000000" pitchFamily="2" charset="0"/>
                <a:cs typeface="Poppins" panose="00000500000000000000" pitchFamily="2" charset="0"/>
              </a:rPr>
              <a:t>MÁS INFORMACIÓN:    </a:t>
            </a:r>
            <a:r>
              <a:rPr lang="es-MX" sz="825" b="0" u="none" dirty="0">
                <a:solidFill>
                  <a:schemeClr val="bg1"/>
                </a:solidFill>
                <a:latin typeface="Poppins" panose="00000500000000000000" pitchFamily="2" charset="0"/>
                <a:cs typeface="Poppins" panose="00000500000000000000" pitchFamily="2" charset="0"/>
              </a:rPr>
              <a:t>www.fundacionseminarium.com    |    educacion@seminarium.com</a:t>
            </a:r>
            <a:endParaRPr lang="es-MX" sz="900" b="0" u="none"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212631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490875"/>
            <a:ext cx="2808000" cy="30780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extLst>
      <p:ext uri="{BB962C8B-B14F-4D97-AF65-F5344CB8AC3E}">
        <p14:creationId xmlns:p14="http://schemas.microsoft.com/office/powerpoint/2010/main" val="3834052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lourful">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9B144ED-EFF7-434B-AFB9-83297A002386}"/>
              </a:ext>
            </a:extLst>
          </p:cNvPr>
          <p:cNvSpPr/>
          <p:nvPr userDrawn="1"/>
        </p:nvSpPr>
        <p:spPr>
          <a:xfrm rot="16200000">
            <a:off x="-1809750" y="1809750"/>
            <a:ext cx="5143500" cy="1524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3" name="Rectangle 7">
            <a:extLst>
              <a:ext uri="{FF2B5EF4-FFF2-40B4-BE49-F238E27FC236}">
                <a16:creationId xmlns:a16="http://schemas.microsoft.com/office/drawing/2014/main" id="{D046BA07-B1CE-4449-98E6-DFE7C67F8A15}"/>
              </a:ext>
            </a:extLst>
          </p:cNvPr>
          <p:cNvSpPr/>
          <p:nvPr userDrawn="1"/>
        </p:nvSpPr>
        <p:spPr>
          <a:xfrm rot="16200000">
            <a:off x="-285750" y="1809750"/>
            <a:ext cx="5143500" cy="15240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4" name="Rectangle 8">
            <a:extLst>
              <a:ext uri="{FF2B5EF4-FFF2-40B4-BE49-F238E27FC236}">
                <a16:creationId xmlns:a16="http://schemas.microsoft.com/office/drawing/2014/main" id="{E078A17F-CF85-3247-9237-3DF548307126}"/>
              </a:ext>
            </a:extLst>
          </p:cNvPr>
          <p:cNvSpPr/>
          <p:nvPr userDrawn="1"/>
        </p:nvSpPr>
        <p:spPr>
          <a:xfrm rot="16200000">
            <a:off x="1238250" y="1809750"/>
            <a:ext cx="5143500" cy="152400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5" name="Rectangle 9">
            <a:extLst>
              <a:ext uri="{FF2B5EF4-FFF2-40B4-BE49-F238E27FC236}">
                <a16:creationId xmlns:a16="http://schemas.microsoft.com/office/drawing/2014/main" id="{9D42FE1C-8B6E-A74B-A87C-6CE66137F900}"/>
              </a:ext>
            </a:extLst>
          </p:cNvPr>
          <p:cNvSpPr/>
          <p:nvPr userDrawn="1"/>
        </p:nvSpPr>
        <p:spPr>
          <a:xfrm rot="16200000">
            <a:off x="2762250" y="1809750"/>
            <a:ext cx="5143500" cy="1524000"/>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6" name="Rectangle 10">
            <a:extLst>
              <a:ext uri="{FF2B5EF4-FFF2-40B4-BE49-F238E27FC236}">
                <a16:creationId xmlns:a16="http://schemas.microsoft.com/office/drawing/2014/main" id="{C792BF7C-5B80-1744-8B61-66817AE4DBE3}"/>
              </a:ext>
            </a:extLst>
          </p:cNvPr>
          <p:cNvSpPr/>
          <p:nvPr userDrawn="1"/>
        </p:nvSpPr>
        <p:spPr>
          <a:xfrm rot="16200000">
            <a:off x="4286250" y="1809750"/>
            <a:ext cx="5143500" cy="1524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
        <p:nvSpPr>
          <p:cNvPr id="7" name="Rectangle 11">
            <a:extLst>
              <a:ext uri="{FF2B5EF4-FFF2-40B4-BE49-F238E27FC236}">
                <a16:creationId xmlns:a16="http://schemas.microsoft.com/office/drawing/2014/main" id="{A4C270C5-80BC-E946-ADCB-247565160C83}"/>
              </a:ext>
            </a:extLst>
          </p:cNvPr>
          <p:cNvSpPr/>
          <p:nvPr userDrawn="1"/>
        </p:nvSpPr>
        <p:spPr>
          <a:xfrm rot="16200000">
            <a:off x="5810250" y="1809750"/>
            <a:ext cx="5143500" cy="152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350"/>
          </a:p>
        </p:txBody>
      </p:sp>
    </p:spTree>
    <p:extLst>
      <p:ext uri="{BB962C8B-B14F-4D97-AF65-F5344CB8AC3E}">
        <p14:creationId xmlns:p14="http://schemas.microsoft.com/office/powerpoint/2010/main" val="230283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9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11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900" decel="100000" fill="hold"/>
                                        <p:tgtEl>
                                          <p:spTgt spid="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ver color">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823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07BD79A3-7692-4440-9C53-70A7A63BBE57}" type="datetimeFigureOut">
              <a:rPr lang="es-ES_tradnl" smtClean="0"/>
              <a:t>11/10/2023</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FF33E04-6B8E-CE44-B4AF-DB8DCA4B3EC0}" type="slidenum">
              <a:rPr lang="es-ES_tradnl" smtClean="0"/>
              <a:t>‹#›</a:t>
            </a:fld>
            <a:endParaRPr lang="es-ES_trad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over color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818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1143000" y="841772"/>
            <a:ext cx="6858000" cy="1790700"/>
          </a:xfrm>
          <a:prstGeom prst="rect">
            <a:avLst/>
          </a:prstGeom>
          <a:noFill/>
          <a:ln>
            <a:noFill/>
          </a:ln>
        </p:spPr>
        <p:txBody>
          <a:bodyPr spcFirstLastPara="1" lIns="91425" tIns="45700" rIns="91425" bIns="45700" anchor="b"/>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143000" y="2701528"/>
            <a:ext cx="6858000" cy="1241822"/>
          </a:xfrm>
          <a:prstGeom prst="rect">
            <a:avLst/>
          </a:prstGeom>
          <a:noFill/>
          <a:ln>
            <a:noFill/>
          </a:ln>
        </p:spPr>
        <p:txBody>
          <a:bodyPr spcFirstLastPara="1" lIns="91425" tIns="45700" rIns="91425" bIns="45700"/>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4" name="Google Shape;18;p3">
            <a:extLst>
              <a:ext uri="{FF2B5EF4-FFF2-40B4-BE49-F238E27FC236}">
                <a16:creationId xmlns:a16="http://schemas.microsoft.com/office/drawing/2014/main" id="{C5331839-C310-D84A-A247-61F37C0CCD57}"/>
              </a:ext>
            </a:extLst>
          </p:cNvPr>
          <p:cNvSpPr txBox="1">
            <a:spLocks noGrp="1"/>
          </p:cNvSpPr>
          <p:nvPr>
            <p:ph type="dt" idx="10"/>
          </p:nvPr>
        </p:nvSpPr>
        <p:spPr/>
        <p:txBody>
          <a:bodyPr spcFirstLastPara="1" lIns="91425" tIns="45700" rIns="91425" b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 name="Google Shape;19;p3">
            <a:extLst>
              <a:ext uri="{FF2B5EF4-FFF2-40B4-BE49-F238E27FC236}">
                <a16:creationId xmlns:a16="http://schemas.microsoft.com/office/drawing/2014/main" id="{CF408B25-0F52-5544-B459-7B64928C0268}"/>
              </a:ext>
            </a:extLst>
          </p:cNvPr>
          <p:cNvSpPr txBox="1">
            <a:spLocks noGrp="1"/>
          </p:cNvSpPr>
          <p:nvPr>
            <p:ph type="ftr" idx="11"/>
          </p:nvPr>
        </p:nvSpPr>
        <p:spPr/>
        <p:txBody>
          <a:bodyPr spcFirstLastPara="1" wrap="square" lIns="91425" tIns="45700" rIns="91425" bIns="45700"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 name="Google Shape;20;p3">
            <a:extLst>
              <a:ext uri="{FF2B5EF4-FFF2-40B4-BE49-F238E27FC236}">
                <a16:creationId xmlns:a16="http://schemas.microsoft.com/office/drawing/2014/main" id="{02E26702-6485-4A4D-804C-7F0F2442F573}"/>
              </a:ext>
            </a:extLst>
          </p:cNvPr>
          <p:cNvSpPr txBox="1">
            <a:spLocks noGrp="1"/>
          </p:cNvSpPr>
          <p:nvPr>
            <p:ph type="sldNum" idx="12"/>
          </p:nvPr>
        </p:nvSpPr>
        <p:spPr/>
        <p:txBody>
          <a:bodyPr spcFirstLastPara="1" lIns="91425" tIns="45700" rIns="91425" bIns="45700">
            <a:noAutofit/>
          </a:bodyPr>
          <a:lstStyle>
            <a:lvl1pPr marL="0" lvl="0" indent="0" algn="r">
              <a:spcBef>
                <a:spcPts val="0"/>
              </a:spcBef>
              <a:spcAft>
                <a:spcPts val="0"/>
              </a:spcAft>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E4855599-F5EC-E94F-9D3B-381A9AC6837E}" type="slidenum">
              <a:rPr lang="es-CL"/>
              <a:pPr>
                <a:defRPr/>
              </a:pPr>
              <a:t>‹#›</a:t>
            </a:fld>
            <a:endParaRPr/>
          </a:p>
        </p:txBody>
      </p:sp>
    </p:spTree>
    <p:extLst>
      <p:ext uri="{BB962C8B-B14F-4D97-AF65-F5344CB8AC3E}">
        <p14:creationId xmlns:p14="http://schemas.microsoft.com/office/powerpoint/2010/main" val="2823464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2" name="Shape 13">
            <a:extLst>
              <a:ext uri="{FF2B5EF4-FFF2-40B4-BE49-F238E27FC236}">
                <a16:creationId xmlns:a16="http://schemas.microsoft.com/office/drawing/2014/main" id="{B5DED5EC-D2F2-F443-9FB9-BE47BEB2F190}"/>
              </a:ext>
            </a:extLst>
          </p:cNvPr>
          <p:cNvSpPr>
            <a:spLocks noGrp="1"/>
          </p:cNvSpPr>
          <p:nvPr>
            <p:ph type="sldNum" sz="quarter" idx="10"/>
          </p:nvPr>
        </p:nvSpPr>
        <p:spPr/>
        <p:txBody>
          <a:bodyPr/>
          <a:lstStyle>
            <a:lvl1pPr>
              <a:defRPr/>
            </a:lvl1pPr>
          </a:lstStyle>
          <a:p>
            <a:pPr>
              <a:defRPr/>
            </a:pPr>
            <a:fld id="{727A7A04-61A4-8C4C-9C40-E342D5F14EE6}" type="slidenum">
              <a:rPr/>
              <a:pPr>
                <a:defRPr/>
              </a:pPr>
              <a:t>‹#›</a:t>
            </a:fld>
            <a:endParaRPr/>
          </a:p>
        </p:txBody>
      </p:sp>
    </p:spTree>
    <p:extLst>
      <p:ext uri="{BB962C8B-B14F-4D97-AF65-F5344CB8AC3E}">
        <p14:creationId xmlns:p14="http://schemas.microsoft.com/office/powerpoint/2010/main" val="263034693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Closing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3500"/>
          </a:xfrm>
        </p:spPr>
        <p:txBody>
          <a:bodyPr rtlCol="0">
            <a:normAutofit/>
          </a:bodyPr>
          <a:lstStyle/>
          <a:p>
            <a:pPr lvl="0"/>
            <a:endParaRPr lang="id-ID" noProof="0"/>
          </a:p>
        </p:txBody>
      </p:sp>
    </p:spTree>
    <p:extLst>
      <p:ext uri="{BB962C8B-B14F-4D97-AF65-F5344CB8AC3E}">
        <p14:creationId xmlns:p14="http://schemas.microsoft.com/office/powerpoint/2010/main" val="2729853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over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p:spPr>
        <p:txBody>
          <a:bodyPr rtlCol="0">
            <a:normAutofit/>
          </a:bodyPr>
          <a:lstStyle/>
          <a:p>
            <a:pPr lvl="0"/>
            <a:endParaRPr lang="id-ID" noProof="0"/>
          </a:p>
        </p:txBody>
      </p:sp>
    </p:spTree>
    <p:extLst>
      <p:ext uri="{BB962C8B-B14F-4D97-AF65-F5344CB8AC3E}">
        <p14:creationId xmlns:p14="http://schemas.microsoft.com/office/powerpoint/2010/main" val="4226359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_tradnl"/>
              <a:t>Clic para editar título</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07BD79A3-7692-4440-9C53-70A7A63BBE57}" type="datetimeFigureOut">
              <a:rPr lang="es-ES_tradnl" smtClean="0"/>
              <a:t>11/10/2023</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8FF33E04-6B8E-CE44-B4AF-DB8DCA4B3EC0}" type="slidenum">
              <a:rPr lang="es-ES_tradnl" smtClean="0"/>
              <a:t>‹#›</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07BD79A3-7692-4440-9C53-70A7A63BBE57}" type="datetimeFigureOut">
              <a:rPr lang="es-ES_tradnl" smtClean="0"/>
              <a:t>11/10/2023</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8FF33E04-6B8E-CE44-B4AF-DB8DCA4B3EC0}" type="slidenum">
              <a:rPr lang="es-ES_tradnl" smtClean="0"/>
              <a:t>‹#›</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_tradnl"/>
              <a:t>Clic para editar título</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Haga clic para modificar el estilo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07BD79A3-7692-4440-9C53-70A7A63BBE57}" type="datetimeFigureOut">
              <a:rPr lang="es-ES_tradnl" smtClean="0"/>
              <a:t>11/10/2023</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8FF33E04-6B8E-CE44-B4AF-DB8DCA4B3EC0}" type="slidenum">
              <a:rPr lang="es-ES_tradnl" smtClean="0"/>
              <a:t>‹#›</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Date Placeholder 2"/>
          <p:cNvSpPr>
            <a:spLocks noGrp="1"/>
          </p:cNvSpPr>
          <p:nvPr>
            <p:ph type="dt" sz="half" idx="10"/>
          </p:nvPr>
        </p:nvSpPr>
        <p:spPr/>
        <p:txBody>
          <a:bodyPr/>
          <a:lstStyle/>
          <a:p>
            <a:fld id="{07BD79A3-7692-4440-9C53-70A7A63BBE57}" type="datetimeFigureOut">
              <a:rPr lang="es-ES_tradnl" smtClean="0"/>
              <a:t>11/10/2023</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8FF33E04-6B8E-CE44-B4AF-DB8DCA4B3EC0}" type="slidenum">
              <a:rPr lang="es-ES_tradnl" smtClean="0"/>
              <a:t>‹#›</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BD79A3-7692-4440-9C53-70A7A63BBE57}" type="datetimeFigureOut">
              <a:rPr lang="es-ES_tradnl" smtClean="0"/>
              <a:t>11/10/2023</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8FF33E04-6B8E-CE44-B4AF-DB8DCA4B3EC0}" type="slidenum">
              <a:rPr lang="es-ES_tradnl" smtClean="0"/>
              <a:t>‹#›</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_tradnl"/>
              <a:t>Clic para editar título</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07BD79A3-7692-4440-9C53-70A7A63BBE57}" type="datetimeFigureOut">
              <a:rPr lang="es-ES_tradnl" smtClean="0"/>
              <a:t>11/10/2023</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8FF33E04-6B8E-CE44-B4AF-DB8DCA4B3EC0}" type="slidenum">
              <a:rPr lang="es-ES_tradnl" smtClean="0"/>
              <a:t>‹#›</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_tradnl"/>
              <a:t>Clic para editar título</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_tradnl"/>
              <a:t>Arrastre la imagen al marcador de posición o haga clic en el icono para agregarla</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07BD79A3-7692-4440-9C53-70A7A63BBE57}" type="datetimeFigureOut">
              <a:rPr lang="es-ES_tradnl" smtClean="0"/>
              <a:t>11/10/2023</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8FF33E04-6B8E-CE44-B4AF-DB8DCA4B3EC0}" type="slidenum">
              <a:rPr lang="es-ES_tradnl" smtClean="0"/>
              <a:t>‹#›</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_tradnl"/>
              <a:t>Clic para editar título</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7BD79A3-7692-4440-9C53-70A7A63BBE57}" type="datetimeFigureOut">
              <a:rPr lang="es-ES_tradnl" smtClean="0"/>
              <a:t>11/10/2023</a:t>
            </a:fld>
            <a:endParaRPr lang="es-ES_tradnl"/>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FF33E04-6B8E-CE44-B4AF-DB8DCA4B3EC0}" type="slidenum">
              <a:rPr lang="es-ES_tradnl" smtClean="0"/>
              <a:t>‹#›</a:t>
            </a:fld>
            <a:endParaRPr lang="es-ES_tradnl"/>
          </a:p>
        </p:txBody>
      </p:sp>
    </p:spTree>
    <p:extLst>
      <p:ext uri="{BB962C8B-B14F-4D97-AF65-F5344CB8AC3E}">
        <p14:creationId xmlns:p14="http://schemas.microsoft.com/office/powerpoint/2010/main" val="16495540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52" r:id="rId12"/>
    <p:sldLayoutId id="2147483753" r:id="rId13"/>
    <p:sldLayoutId id="2147483754" r:id="rId14"/>
    <p:sldLayoutId id="2147483755" r:id="rId15"/>
    <p:sldLayoutId id="2147483756" r:id="rId16"/>
    <p:sldLayoutId id="2147483757"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CFB1895-717A-9D44-9814-7CABF2A715AB}"/>
              </a:ext>
            </a:extLst>
          </p:cNvPr>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L"/>
              <a:t>Click to edit Master title style</a:t>
            </a:r>
            <a:endParaRPr lang="id-ID" altLang="es-CL"/>
          </a:p>
        </p:txBody>
      </p:sp>
      <p:sp>
        <p:nvSpPr>
          <p:cNvPr id="2051" name="Text Placeholder 2">
            <a:extLst>
              <a:ext uri="{FF2B5EF4-FFF2-40B4-BE49-F238E27FC236}">
                <a16:creationId xmlns:a16="http://schemas.microsoft.com/office/drawing/2014/main" id="{17DC91E3-B662-D34B-A6AF-82F96B28C6B0}"/>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L"/>
              <a:t>Click to edit Master text styles</a:t>
            </a:r>
          </a:p>
          <a:p>
            <a:pPr lvl="1"/>
            <a:r>
              <a:rPr lang="en-US" altLang="es-CL"/>
              <a:t>Second level</a:t>
            </a:r>
          </a:p>
          <a:p>
            <a:pPr lvl="2"/>
            <a:r>
              <a:rPr lang="en-US" altLang="es-CL"/>
              <a:t>Third level</a:t>
            </a:r>
          </a:p>
          <a:p>
            <a:pPr lvl="3"/>
            <a:r>
              <a:rPr lang="en-US" altLang="es-CL"/>
              <a:t>Fourth level</a:t>
            </a:r>
          </a:p>
          <a:p>
            <a:pPr lvl="4"/>
            <a:r>
              <a:rPr lang="en-US" altLang="es-CL"/>
              <a:t>Fifth level</a:t>
            </a:r>
            <a:endParaRPr lang="id-ID" altLang="es-CL"/>
          </a:p>
        </p:txBody>
      </p:sp>
      <p:sp>
        <p:nvSpPr>
          <p:cNvPr id="4" name="Date Placeholder 3">
            <a:extLst>
              <a:ext uri="{FF2B5EF4-FFF2-40B4-BE49-F238E27FC236}">
                <a16:creationId xmlns:a16="http://schemas.microsoft.com/office/drawing/2014/main" id="{B5BDD10C-D4CC-4252-A8BD-108C35D600BD}"/>
              </a:ext>
            </a:extLst>
          </p:cNvPr>
          <p:cNvSpPr>
            <a:spLocks noGrp="1"/>
          </p:cNvSpPr>
          <p:nvPr>
            <p:ph type="dt" sz="half" idx="2"/>
          </p:nvPr>
        </p:nvSpPr>
        <p:spPr>
          <a:xfrm>
            <a:off x="628650" y="4767263"/>
            <a:ext cx="20574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9399A1"/>
                </a:solidFill>
              </a:defRPr>
            </a:lvl1pPr>
          </a:lstStyle>
          <a:p>
            <a:pPr>
              <a:defRPr/>
            </a:pPr>
            <a:fld id="{7C813542-8D43-634E-B36F-C74F1D618480}" type="datetimeFigureOut">
              <a:rPr lang="id-ID" altLang="es-CL"/>
              <a:pPr>
                <a:defRPr/>
              </a:pPr>
              <a:t>11/10/2023</a:t>
            </a:fld>
            <a:endParaRPr lang="id-ID" altLang="es-CL"/>
          </a:p>
        </p:txBody>
      </p:sp>
      <p:sp>
        <p:nvSpPr>
          <p:cNvPr id="5" name="Footer Placeholder 4">
            <a:extLst>
              <a:ext uri="{FF2B5EF4-FFF2-40B4-BE49-F238E27FC236}">
                <a16:creationId xmlns:a16="http://schemas.microsoft.com/office/drawing/2014/main" id="{2B2CD7C3-961B-4173-A18C-454AAA579B0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defRPr>
            </a:lvl1pPr>
          </a:lstStyle>
          <a:p>
            <a:pPr>
              <a:defRPr/>
            </a:pPr>
            <a:endParaRPr lang="id-ID"/>
          </a:p>
        </p:txBody>
      </p:sp>
      <p:sp>
        <p:nvSpPr>
          <p:cNvPr id="6" name="Slide Number Placeholder 5">
            <a:extLst>
              <a:ext uri="{FF2B5EF4-FFF2-40B4-BE49-F238E27FC236}">
                <a16:creationId xmlns:a16="http://schemas.microsoft.com/office/drawing/2014/main" id="{A1B12074-2749-4F48-BEE5-5A123B2E83B2}"/>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399A1"/>
                </a:solidFill>
              </a:defRPr>
            </a:lvl1pPr>
          </a:lstStyle>
          <a:p>
            <a:pPr>
              <a:defRPr/>
            </a:pPr>
            <a:fld id="{092CF567-43BB-9442-A16B-8EC8832C11B6}" type="slidenum">
              <a:rPr lang="id-ID" altLang="es-CL"/>
              <a:pPr>
                <a:defRPr/>
              </a:pPr>
              <a:t>‹#›</a:t>
            </a:fld>
            <a:endParaRPr lang="id-ID" altLang="es-CL"/>
          </a:p>
        </p:txBody>
      </p:sp>
    </p:spTree>
    <p:extLst>
      <p:ext uri="{BB962C8B-B14F-4D97-AF65-F5344CB8AC3E}">
        <p14:creationId xmlns:p14="http://schemas.microsoft.com/office/powerpoint/2010/main" val="395776209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93" r:id="rId3"/>
    <p:sldLayoutId id="2147483696" r:id="rId4"/>
    <p:sldLayoutId id="2147483697" r:id="rId5"/>
    <p:sldLayoutId id="2147483699" r:id="rId6"/>
    <p:sldLayoutId id="2147483700" r:id="rId7"/>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3300">
          <a:solidFill>
            <a:schemeClr val="tx1"/>
          </a:solidFill>
          <a:latin typeface="Open Sans Light" charset="0"/>
          <a:ea typeface="ＭＳ Ｐゴシック" charset="0"/>
        </a:defRPr>
      </a:lvl2pPr>
      <a:lvl3pPr algn="l" rtl="0" eaLnBrk="0" fontAlgn="base" hangingPunct="0">
        <a:lnSpc>
          <a:spcPct val="90000"/>
        </a:lnSpc>
        <a:spcBef>
          <a:spcPct val="0"/>
        </a:spcBef>
        <a:spcAft>
          <a:spcPct val="0"/>
        </a:spcAft>
        <a:defRPr sz="3300">
          <a:solidFill>
            <a:schemeClr val="tx1"/>
          </a:solidFill>
          <a:latin typeface="Open Sans Light" charset="0"/>
          <a:ea typeface="ＭＳ Ｐゴシック" charset="0"/>
        </a:defRPr>
      </a:lvl3pPr>
      <a:lvl4pPr algn="l" rtl="0" eaLnBrk="0" fontAlgn="base" hangingPunct="0">
        <a:lnSpc>
          <a:spcPct val="90000"/>
        </a:lnSpc>
        <a:spcBef>
          <a:spcPct val="0"/>
        </a:spcBef>
        <a:spcAft>
          <a:spcPct val="0"/>
        </a:spcAft>
        <a:defRPr sz="3300">
          <a:solidFill>
            <a:schemeClr val="tx1"/>
          </a:solidFill>
          <a:latin typeface="Open Sans Light" charset="0"/>
          <a:ea typeface="ＭＳ Ｐゴシック" charset="0"/>
        </a:defRPr>
      </a:lvl4pPr>
      <a:lvl5pPr algn="l" rtl="0" eaLnBrk="0" fontAlgn="base" hangingPunct="0">
        <a:lnSpc>
          <a:spcPct val="90000"/>
        </a:lnSpc>
        <a:spcBef>
          <a:spcPct val="0"/>
        </a:spcBef>
        <a:spcAft>
          <a:spcPct val="0"/>
        </a:spcAft>
        <a:defRPr sz="3300">
          <a:solidFill>
            <a:schemeClr val="tx1"/>
          </a:solidFill>
          <a:latin typeface="Open Sans Light" charset="0"/>
          <a:ea typeface="ＭＳ Ｐゴシック" charset="0"/>
        </a:defRPr>
      </a:lvl5pPr>
      <a:lvl6pPr marL="342900" algn="l" rtl="0" fontAlgn="base">
        <a:lnSpc>
          <a:spcPct val="90000"/>
        </a:lnSpc>
        <a:spcBef>
          <a:spcPct val="0"/>
        </a:spcBef>
        <a:spcAft>
          <a:spcPct val="0"/>
        </a:spcAft>
        <a:defRPr sz="3300">
          <a:solidFill>
            <a:schemeClr val="tx1"/>
          </a:solidFill>
          <a:latin typeface="Open Sans Light" charset="0"/>
          <a:ea typeface="ＭＳ Ｐゴシック" charset="0"/>
        </a:defRPr>
      </a:lvl6pPr>
      <a:lvl7pPr marL="685800" algn="l" rtl="0" fontAlgn="base">
        <a:lnSpc>
          <a:spcPct val="90000"/>
        </a:lnSpc>
        <a:spcBef>
          <a:spcPct val="0"/>
        </a:spcBef>
        <a:spcAft>
          <a:spcPct val="0"/>
        </a:spcAft>
        <a:defRPr sz="3300">
          <a:solidFill>
            <a:schemeClr val="tx1"/>
          </a:solidFill>
          <a:latin typeface="Open Sans Light" charset="0"/>
          <a:ea typeface="ＭＳ Ｐゴシック" charset="0"/>
        </a:defRPr>
      </a:lvl7pPr>
      <a:lvl8pPr marL="1028700" algn="l" rtl="0" fontAlgn="base">
        <a:lnSpc>
          <a:spcPct val="90000"/>
        </a:lnSpc>
        <a:spcBef>
          <a:spcPct val="0"/>
        </a:spcBef>
        <a:spcAft>
          <a:spcPct val="0"/>
        </a:spcAft>
        <a:defRPr sz="3300">
          <a:solidFill>
            <a:schemeClr val="tx1"/>
          </a:solidFill>
          <a:latin typeface="Open Sans Light" charset="0"/>
          <a:ea typeface="ＭＳ Ｐゴシック" charset="0"/>
        </a:defRPr>
      </a:lvl8pPr>
      <a:lvl9pPr marL="1371600" algn="l" rtl="0" fontAlgn="base">
        <a:lnSpc>
          <a:spcPct val="90000"/>
        </a:lnSpc>
        <a:spcBef>
          <a:spcPct val="0"/>
        </a:spcBef>
        <a:spcAft>
          <a:spcPct val="0"/>
        </a:spcAft>
        <a:defRPr sz="3300">
          <a:solidFill>
            <a:schemeClr val="tx1"/>
          </a:solidFill>
          <a:latin typeface="Open Sans Light" charset="0"/>
          <a:ea typeface="ＭＳ Ｐゴシック"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ＭＳ Ｐゴシック" charset="0"/>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ＭＳ Ｐゴシック" charset="0"/>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ＭＳ Ｐゴシック"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hyperlink" Target="mailto:jovarela@udd.cl"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tif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3.png"/><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Facultad%20de%20educaci%C3%B3n%202010/Programas/Conceptos%20CPTED.pdf" TargetMode="Externa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hyperlink" Target="../Facultad%20de%20educaci%C3%B3n%202010/Programas/Espacios%20Escolares%20Seguros_CPTED.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prevencionviolenciaescolar.files.wordpress.com/2009/03/espacios_comunes-pazciud-final.pdf"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hyperlink" Target="http://drive.google.com/file/d/1DuWZ-fANfvEUXfSj0Cq_r3UMYq1of-ol/view"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hyperlink" Target="mailto:jovarela@udd.c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www.schoolclimate.or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1626"/>
            <a:ext cx="9144000" cy="51434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p>
        </p:txBody>
      </p:sp>
      <p:sp>
        <p:nvSpPr>
          <p:cNvPr id="2" name="Título 1"/>
          <p:cNvSpPr>
            <a:spLocks noGrp="1"/>
          </p:cNvSpPr>
          <p:nvPr>
            <p:ph type="ctrTitle"/>
          </p:nvPr>
        </p:nvSpPr>
        <p:spPr>
          <a:xfrm>
            <a:off x="84641" y="1449362"/>
            <a:ext cx="4267611" cy="879566"/>
          </a:xfrm>
        </p:spPr>
        <p:txBody>
          <a:bodyPr>
            <a:noAutofit/>
          </a:bodyPr>
          <a:lstStyle/>
          <a:p>
            <a:r>
              <a:rPr lang="es-ES" sz="2800" b="1" dirty="0">
                <a:solidFill>
                  <a:schemeClr val="bg1"/>
                </a:solidFill>
                <a:latin typeface="Arial" charset="0"/>
                <a:ea typeface="Arial" charset="0"/>
                <a:cs typeface="Arial" charset="0"/>
              </a:rPr>
              <a:t>Clima escolar</a:t>
            </a:r>
            <a:endParaRPr lang="es-ES_tradnl" sz="2800" dirty="0">
              <a:solidFill>
                <a:schemeClr val="bg1"/>
              </a:solidFill>
              <a:latin typeface="Arial" charset="0"/>
              <a:ea typeface="Arial" charset="0"/>
              <a:cs typeface="Arial" charset="0"/>
            </a:endParaRPr>
          </a:p>
        </p:txBody>
      </p:sp>
      <p:sp>
        <p:nvSpPr>
          <p:cNvPr id="4" name="Rectángulo 3"/>
          <p:cNvSpPr/>
          <p:nvPr/>
        </p:nvSpPr>
        <p:spPr>
          <a:xfrm flipH="1">
            <a:off x="4322170" y="1500554"/>
            <a:ext cx="39356" cy="830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p>
        </p:txBody>
      </p:sp>
      <p:sp>
        <p:nvSpPr>
          <p:cNvPr id="3" name="Rectángulo 2"/>
          <p:cNvSpPr/>
          <p:nvPr/>
        </p:nvSpPr>
        <p:spPr>
          <a:xfrm>
            <a:off x="4621021" y="2439449"/>
            <a:ext cx="3269625" cy="276999"/>
          </a:xfrm>
          <a:prstGeom prst="rect">
            <a:avLst/>
          </a:prstGeom>
        </p:spPr>
        <p:txBody>
          <a:bodyPr wrap="square">
            <a:spAutoFit/>
          </a:bodyPr>
          <a:lstStyle/>
          <a:p>
            <a:endParaRPr lang="es-ES_tradnl" sz="1200" dirty="0"/>
          </a:p>
        </p:txBody>
      </p:sp>
      <p:pic>
        <p:nvPicPr>
          <p:cNvPr id="7" name="Imagen 6" descr="Imagen que contiene dibujo&#10;&#10;Descripción generada automáticamente">
            <a:extLst>
              <a:ext uri="{FF2B5EF4-FFF2-40B4-BE49-F238E27FC236}">
                <a16:creationId xmlns:a16="http://schemas.microsoft.com/office/drawing/2014/main" id="{81FBE15D-E27D-8F4B-971E-8F71AD3AB121}"/>
              </a:ext>
            </a:extLst>
          </p:cNvPr>
          <p:cNvPicPr>
            <a:picLocks noChangeAspect="1"/>
          </p:cNvPicPr>
          <p:nvPr/>
        </p:nvPicPr>
        <p:blipFill>
          <a:blip r:embed="rId3"/>
          <a:stretch>
            <a:fillRect/>
          </a:stretch>
        </p:blipFill>
        <p:spPr>
          <a:xfrm>
            <a:off x="918090" y="2910021"/>
            <a:ext cx="2341965" cy="580837"/>
          </a:xfrm>
          <a:prstGeom prst="rect">
            <a:avLst/>
          </a:prstGeom>
        </p:spPr>
      </p:pic>
      <p:sp>
        <p:nvSpPr>
          <p:cNvPr id="9" name="Rectángulo 8">
            <a:extLst>
              <a:ext uri="{FF2B5EF4-FFF2-40B4-BE49-F238E27FC236}">
                <a16:creationId xmlns:a16="http://schemas.microsoft.com/office/drawing/2014/main" id="{817FE6D0-5E07-4156-AD11-792D3126D0B0}"/>
              </a:ext>
            </a:extLst>
          </p:cNvPr>
          <p:cNvSpPr/>
          <p:nvPr/>
        </p:nvSpPr>
        <p:spPr>
          <a:xfrm>
            <a:off x="255632" y="270506"/>
            <a:ext cx="3445511" cy="646331"/>
          </a:xfrm>
          <a:prstGeom prst="rect">
            <a:avLst/>
          </a:prstGeom>
        </p:spPr>
        <p:txBody>
          <a:bodyPr wrap="square">
            <a:spAutoFit/>
          </a:bodyPr>
          <a:lstStyle/>
          <a:p>
            <a:pPr algn="ctr"/>
            <a:r>
              <a:rPr lang="es-ES" b="1" dirty="0">
                <a:solidFill>
                  <a:schemeClr val="bg1"/>
                </a:solidFill>
                <a:latin typeface="Open Sans"/>
              </a:rPr>
              <a:t>﻿FONDECYT Regular 2023</a:t>
            </a:r>
          </a:p>
          <a:p>
            <a:pPr algn="ctr"/>
            <a:r>
              <a:rPr lang="es-CL" b="1" dirty="0">
                <a:solidFill>
                  <a:schemeClr val="bg1"/>
                </a:solidFill>
              </a:rPr>
              <a:t>﻿Proyecto </a:t>
            </a:r>
            <a:r>
              <a:rPr lang="es-CL" b="1" dirty="0" err="1">
                <a:solidFill>
                  <a:schemeClr val="bg1"/>
                </a:solidFill>
              </a:rPr>
              <a:t>Nº</a:t>
            </a:r>
            <a:r>
              <a:rPr lang="es-CL" b="1" dirty="0">
                <a:solidFill>
                  <a:schemeClr val="bg1"/>
                </a:solidFill>
              </a:rPr>
              <a:t> 1231271</a:t>
            </a:r>
          </a:p>
        </p:txBody>
      </p:sp>
      <p:sp>
        <p:nvSpPr>
          <p:cNvPr id="5" name="Rectángulo 4">
            <a:extLst>
              <a:ext uri="{FF2B5EF4-FFF2-40B4-BE49-F238E27FC236}">
                <a16:creationId xmlns:a16="http://schemas.microsoft.com/office/drawing/2014/main" id="{1B19D4AF-F7AA-3493-E0B3-1D6FAAB0B3EC}"/>
              </a:ext>
            </a:extLst>
          </p:cNvPr>
          <p:cNvSpPr/>
          <p:nvPr/>
        </p:nvSpPr>
        <p:spPr>
          <a:xfrm>
            <a:off x="4522980" y="2580292"/>
            <a:ext cx="4631405" cy="1877437"/>
          </a:xfrm>
          <a:prstGeom prst="rect">
            <a:avLst/>
          </a:prstGeom>
        </p:spPr>
        <p:txBody>
          <a:bodyPr wrap="square">
            <a:spAutoFit/>
          </a:bodyPr>
          <a:lstStyle/>
          <a:p>
            <a:pPr algn="r"/>
            <a:r>
              <a:rPr lang="es-CL" b="1" dirty="0">
                <a:solidFill>
                  <a:schemeClr val="bg1"/>
                </a:solidFill>
                <a:latin typeface="Arial Nova" panose="020B0504020202020204" pitchFamily="34" charset="0"/>
                <a:cs typeface="Aparajita" panose="020B0502040204020203" pitchFamily="18" charset="0"/>
              </a:rPr>
              <a:t>Jorge J. Varela, </a:t>
            </a:r>
            <a:r>
              <a:rPr lang="es-CL" b="1" dirty="0" err="1">
                <a:solidFill>
                  <a:schemeClr val="bg1"/>
                </a:solidFill>
                <a:latin typeface="Arial Nova" panose="020B0504020202020204" pitchFamily="34" charset="0"/>
                <a:cs typeface="Aparajita" panose="020B0502040204020203" pitchFamily="18" charset="0"/>
              </a:rPr>
              <a:t>Ph.D</a:t>
            </a:r>
            <a:endParaRPr lang="es-CL" b="1" dirty="0">
              <a:solidFill>
                <a:schemeClr val="bg1"/>
              </a:solidFill>
              <a:latin typeface="Arial Nova" panose="020B0504020202020204" pitchFamily="34" charset="0"/>
              <a:cs typeface="Aparajita" panose="020B0502040204020203" pitchFamily="18" charset="0"/>
            </a:endParaRPr>
          </a:p>
          <a:p>
            <a:pPr algn="r"/>
            <a:r>
              <a:rPr lang="es-CL" sz="1400" dirty="0">
                <a:solidFill>
                  <a:schemeClr val="bg1"/>
                </a:solidFill>
                <a:latin typeface="Arial Nova" panose="020B0504020202020204" pitchFamily="34" charset="0"/>
                <a:cs typeface="Aparajita" panose="020B0502040204020203" pitchFamily="18" charset="0"/>
              </a:rPr>
              <a:t>Director Laboratorio convivencia - IBEM Psicología UDD</a:t>
            </a:r>
          </a:p>
          <a:p>
            <a:pPr algn="r"/>
            <a:r>
              <a:rPr lang="es-CL" sz="1400" dirty="0">
                <a:solidFill>
                  <a:schemeClr val="bg1"/>
                </a:solidFill>
                <a:latin typeface="Arial Nova" panose="020B0504020202020204" pitchFamily="34" charset="0"/>
                <a:cs typeface="Aparajita" panose="020B0502040204020203" pitchFamily="18" charset="0"/>
                <a:hlinkClick r:id="rId4">
                  <a:extLst>
                    <a:ext uri="{A12FA001-AC4F-418D-AE19-62706E023703}">
                      <ahyp:hlinkClr xmlns:ahyp="http://schemas.microsoft.com/office/drawing/2018/hyperlinkcolor" val="tx"/>
                    </a:ext>
                  </a:extLst>
                </a:hlinkClick>
              </a:rPr>
              <a:t>jovarela@udd.cl</a:t>
            </a:r>
            <a:endParaRPr lang="es-CL" sz="1400" dirty="0">
              <a:solidFill>
                <a:schemeClr val="bg1"/>
              </a:solidFill>
              <a:latin typeface="Arial Nova" panose="020B0504020202020204" pitchFamily="34" charset="0"/>
              <a:cs typeface="Aparajita" panose="020B0502040204020203" pitchFamily="18" charset="0"/>
            </a:endParaRPr>
          </a:p>
          <a:p>
            <a:pPr algn="r"/>
            <a:endParaRPr lang="es-CL" sz="1400" dirty="0">
              <a:solidFill>
                <a:schemeClr val="bg1"/>
              </a:solidFill>
              <a:latin typeface="Arial Nova" panose="020B0504020202020204" pitchFamily="34" charset="0"/>
              <a:cs typeface="Aparajita" panose="020B0502040204020203" pitchFamily="18" charset="0"/>
            </a:endParaRPr>
          </a:p>
          <a:p>
            <a:pPr algn="r"/>
            <a:r>
              <a:rPr lang="es-CL" sz="1400" dirty="0">
                <a:solidFill>
                  <a:schemeClr val="bg1"/>
                </a:solidFill>
                <a:latin typeface="Arial Nova" panose="020B0504020202020204" pitchFamily="34" charset="0"/>
                <a:cs typeface="Aparajita" panose="020B0502040204020203" pitchFamily="18" charset="0"/>
              </a:rPr>
              <a:t>Instagram: jvarela78</a:t>
            </a:r>
          </a:p>
          <a:p>
            <a:pPr algn="r"/>
            <a:r>
              <a:rPr lang="es-CL" sz="1400" dirty="0">
                <a:solidFill>
                  <a:schemeClr val="bg1"/>
                </a:solidFill>
                <a:latin typeface="Arial Nova" panose="020B0504020202020204" pitchFamily="34" charset="0"/>
                <a:cs typeface="Aparajita" panose="020B0502040204020203" pitchFamily="18" charset="0"/>
              </a:rPr>
              <a:t>Laboratorio IG: </a:t>
            </a:r>
            <a:r>
              <a:rPr lang="es-CL" sz="1400" dirty="0" err="1">
                <a:solidFill>
                  <a:schemeClr val="bg1"/>
                </a:solidFill>
                <a:latin typeface="Arial Nova" panose="020B0504020202020204" pitchFamily="34" charset="0"/>
                <a:cs typeface="Aparajita" panose="020B0502040204020203" pitchFamily="18" charset="0"/>
              </a:rPr>
              <a:t>convivenciaudd</a:t>
            </a:r>
            <a:endParaRPr lang="es-CL" sz="1400" dirty="0">
              <a:solidFill>
                <a:schemeClr val="bg1"/>
              </a:solidFill>
              <a:latin typeface="Arial Nova" panose="020B0504020202020204" pitchFamily="34" charset="0"/>
              <a:cs typeface="Aparajita" panose="020B0502040204020203" pitchFamily="18" charset="0"/>
            </a:endParaRPr>
          </a:p>
          <a:p>
            <a:pPr algn="r"/>
            <a:r>
              <a:rPr lang="es-CL" sz="1400" dirty="0">
                <a:solidFill>
                  <a:schemeClr val="bg1"/>
                </a:solidFill>
                <a:latin typeface="Arial Nova" panose="020B0504020202020204" pitchFamily="34" charset="0"/>
                <a:cs typeface="Aparajita" panose="020B0502040204020203" pitchFamily="18" charset="0"/>
              </a:rPr>
              <a:t>https://</a:t>
            </a:r>
            <a:r>
              <a:rPr lang="es-CL" sz="1400" dirty="0" err="1">
                <a:solidFill>
                  <a:schemeClr val="bg1"/>
                </a:solidFill>
                <a:latin typeface="Arial Nova" panose="020B0504020202020204" pitchFamily="34" charset="0"/>
                <a:cs typeface="Aparajita" panose="020B0502040204020203" pitchFamily="18" charset="0"/>
              </a:rPr>
              <a:t>prevencionviolenciaescolar.wordpress.com</a:t>
            </a:r>
            <a:r>
              <a:rPr lang="es-CL" sz="1400" dirty="0">
                <a:solidFill>
                  <a:schemeClr val="bg1"/>
                </a:solidFill>
                <a:latin typeface="Arial Nova" panose="020B0504020202020204" pitchFamily="34" charset="0"/>
                <a:cs typeface="Aparajita" panose="020B0502040204020203" pitchFamily="18" charset="0"/>
              </a:rPr>
              <a:t>/</a:t>
            </a:r>
          </a:p>
          <a:p>
            <a:pPr algn="r"/>
            <a:r>
              <a:rPr lang="es-CL" sz="1400" dirty="0">
                <a:solidFill>
                  <a:schemeClr val="bg1"/>
                </a:solidFill>
                <a:latin typeface="Arial Nova" panose="020B0504020202020204" pitchFamily="34" charset="0"/>
                <a:cs typeface="Aparajita" panose="020B0502040204020203" pitchFamily="18" charset="0"/>
              </a:rPr>
              <a:t>4 octubre 2023</a:t>
            </a:r>
          </a:p>
        </p:txBody>
      </p:sp>
      <p:pic>
        <p:nvPicPr>
          <p:cNvPr id="11" name="Imagen 10">
            <a:extLst>
              <a:ext uri="{FF2B5EF4-FFF2-40B4-BE49-F238E27FC236}">
                <a16:creationId xmlns:a16="http://schemas.microsoft.com/office/drawing/2014/main" id="{C2F6DE3A-98D3-11D3-F8A0-E6A608205206}"/>
              </a:ext>
            </a:extLst>
          </p:cNvPr>
          <p:cNvPicPr>
            <a:picLocks noChangeAspect="1"/>
          </p:cNvPicPr>
          <p:nvPr/>
        </p:nvPicPr>
        <p:blipFill>
          <a:blip r:embed="rId5"/>
          <a:stretch>
            <a:fillRect/>
          </a:stretch>
        </p:blipFill>
        <p:spPr>
          <a:xfrm>
            <a:off x="6256644" y="136156"/>
            <a:ext cx="2427052" cy="2427052"/>
          </a:xfrm>
          <a:prstGeom prst="rect">
            <a:avLst/>
          </a:prstGeom>
        </p:spPr>
      </p:pic>
      <p:pic>
        <p:nvPicPr>
          <p:cNvPr id="12" name="Imagen 11">
            <a:extLst>
              <a:ext uri="{FF2B5EF4-FFF2-40B4-BE49-F238E27FC236}">
                <a16:creationId xmlns:a16="http://schemas.microsoft.com/office/drawing/2014/main" id="{40C9AD16-82CC-F999-E31E-B34B9B6C0F46}"/>
              </a:ext>
            </a:extLst>
          </p:cNvPr>
          <p:cNvPicPr>
            <a:picLocks noChangeAspect="1"/>
          </p:cNvPicPr>
          <p:nvPr/>
        </p:nvPicPr>
        <p:blipFill>
          <a:blip r:embed="rId6"/>
          <a:stretch>
            <a:fillRect/>
          </a:stretch>
        </p:blipFill>
        <p:spPr>
          <a:xfrm>
            <a:off x="537241" y="3672997"/>
            <a:ext cx="3709313" cy="1339989"/>
          </a:xfrm>
          <a:prstGeom prst="rect">
            <a:avLst/>
          </a:prstGeom>
        </p:spPr>
      </p:pic>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095375" y="446088"/>
            <a:ext cx="8048625" cy="676275"/>
          </a:xfrm>
        </p:spPr>
        <p:txBody>
          <a:bodyPr>
            <a:normAutofit/>
          </a:bodyPr>
          <a:lstStyle/>
          <a:p>
            <a:r>
              <a:rPr lang="es-ES" dirty="0"/>
              <a:t>B. Enseñanza y aprendizaje</a:t>
            </a:r>
          </a:p>
        </p:txBody>
      </p:sp>
      <p:sp>
        <p:nvSpPr>
          <p:cNvPr id="3" name="Marcador de contenido 2"/>
          <p:cNvSpPr>
            <a:spLocks noGrp="1"/>
          </p:cNvSpPr>
          <p:nvPr>
            <p:ph type="body" sz="quarter" idx="4294967295"/>
          </p:nvPr>
        </p:nvSpPr>
        <p:spPr>
          <a:xfrm>
            <a:off x="1095375" y="1306513"/>
            <a:ext cx="8048625" cy="2849562"/>
          </a:xfrm>
        </p:spPr>
        <p:txBody>
          <a:bodyPr>
            <a:normAutofit/>
          </a:bodyPr>
          <a:lstStyle/>
          <a:p>
            <a:r>
              <a:rPr lang="es-ES" sz="2250" dirty="0"/>
              <a:t>B.1 Calidad instrucción</a:t>
            </a:r>
          </a:p>
          <a:p>
            <a:r>
              <a:rPr lang="es-ES" altLang="es-CL" sz="2250" dirty="0"/>
              <a:t>B.2 Social, emocional y aprendizaje ético</a:t>
            </a:r>
          </a:p>
          <a:p>
            <a:r>
              <a:rPr lang="es-ES" altLang="es-CL" sz="2250" dirty="0"/>
              <a:t>B.3 Desarrollo profesional</a:t>
            </a:r>
          </a:p>
          <a:p>
            <a:r>
              <a:rPr lang="es-ES" altLang="es-CL" sz="2250" dirty="0"/>
              <a:t>B.4 Liderazgo</a:t>
            </a:r>
          </a:p>
          <a:p>
            <a:endParaRPr lang="es-CL" altLang="es-CL" sz="1800" dirty="0"/>
          </a:p>
          <a:p>
            <a:pPr lvl="2"/>
            <a:endParaRPr lang="es-CL" altLang="es-CL" sz="2100" dirty="0"/>
          </a:p>
          <a:p>
            <a:pPr lvl="2"/>
            <a:endParaRPr lang="es-CL" altLang="es-CL" sz="2100" dirty="0"/>
          </a:p>
          <a:p>
            <a:endParaRPr lang="es-ES" sz="2250" dirty="0"/>
          </a:p>
        </p:txBody>
      </p:sp>
    </p:spTree>
    <p:extLst>
      <p:ext uri="{BB962C8B-B14F-4D97-AF65-F5344CB8AC3E}">
        <p14:creationId xmlns:p14="http://schemas.microsoft.com/office/powerpoint/2010/main" val="1970444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095375" y="446088"/>
            <a:ext cx="8048625" cy="676275"/>
          </a:xfrm>
        </p:spPr>
        <p:txBody>
          <a:bodyPr>
            <a:normAutofit/>
          </a:bodyPr>
          <a:lstStyle/>
          <a:p>
            <a:r>
              <a:rPr lang="es-ES" dirty="0"/>
              <a:t>B. Enseñanza y aprendizaje</a:t>
            </a:r>
          </a:p>
        </p:txBody>
      </p:sp>
      <p:sp>
        <p:nvSpPr>
          <p:cNvPr id="3" name="Marcador de contenido 2"/>
          <p:cNvSpPr>
            <a:spLocks noGrp="1"/>
          </p:cNvSpPr>
          <p:nvPr>
            <p:ph type="body" sz="quarter" idx="4294967295"/>
          </p:nvPr>
        </p:nvSpPr>
        <p:spPr>
          <a:xfrm>
            <a:off x="1095375" y="1306513"/>
            <a:ext cx="8048625" cy="2849562"/>
          </a:xfrm>
        </p:spPr>
        <p:txBody>
          <a:bodyPr>
            <a:normAutofit/>
          </a:bodyPr>
          <a:lstStyle/>
          <a:p>
            <a:r>
              <a:rPr lang="es-ES" sz="2250" dirty="0"/>
              <a:t>B.1 Calidad instrucción</a:t>
            </a:r>
          </a:p>
          <a:p>
            <a:pPr lvl="1"/>
            <a:r>
              <a:rPr lang="es-ES" sz="1950" dirty="0"/>
              <a:t>Altas expectativas desempeño estudiantes</a:t>
            </a:r>
          </a:p>
          <a:p>
            <a:pPr lvl="1"/>
            <a:r>
              <a:rPr lang="es-ES" sz="1950" dirty="0"/>
              <a:t>Consideran diferentes estilos aprendizaje</a:t>
            </a:r>
          </a:p>
          <a:p>
            <a:pPr lvl="1"/>
            <a:r>
              <a:rPr lang="es-ES" sz="1950" dirty="0"/>
              <a:t>Refuerzos positivos</a:t>
            </a:r>
          </a:p>
          <a:p>
            <a:pPr lvl="1"/>
            <a:r>
              <a:rPr lang="es-ES" sz="1950" dirty="0"/>
              <a:t>Oportunidades participación</a:t>
            </a:r>
          </a:p>
          <a:p>
            <a:pPr lvl="1"/>
            <a:r>
              <a:rPr lang="es-ES" sz="1950" dirty="0"/>
              <a:t>Variedad métodos enseñanza </a:t>
            </a:r>
          </a:p>
          <a:p>
            <a:endParaRPr lang="es-CL" altLang="es-CL" sz="1800" dirty="0"/>
          </a:p>
          <a:p>
            <a:pPr lvl="2"/>
            <a:endParaRPr lang="es-CL" altLang="es-CL" sz="2100" dirty="0"/>
          </a:p>
          <a:p>
            <a:pPr lvl="2"/>
            <a:endParaRPr lang="es-CL" altLang="es-CL" sz="2100" dirty="0"/>
          </a:p>
          <a:p>
            <a:endParaRPr lang="es-ES" sz="2250" dirty="0"/>
          </a:p>
        </p:txBody>
      </p:sp>
    </p:spTree>
    <p:extLst>
      <p:ext uri="{BB962C8B-B14F-4D97-AF65-F5344CB8AC3E}">
        <p14:creationId xmlns:p14="http://schemas.microsoft.com/office/powerpoint/2010/main" val="645143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095375" y="446088"/>
            <a:ext cx="8048625" cy="676275"/>
          </a:xfrm>
        </p:spPr>
        <p:txBody>
          <a:bodyPr>
            <a:normAutofit/>
          </a:bodyPr>
          <a:lstStyle/>
          <a:p>
            <a:r>
              <a:rPr lang="es-CL" dirty="0"/>
              <a:t>Calidad de la instrucción</a:t>
            </a:r>
          </a:p>
        </p:txBody>
      </p:sp>
      <p:sp>
        <p:nvSpPr>
          <p:cNvPr id="3" name="Marcador de contenido 2"/>
          <p:cNvSpPr>
            <a:spLocks noGrp="1"/>
          </p:cNvSpPr>
          <p:nvPr>
            <p:ph type="body" sz="quarter" idx="4294967295"/>
          </p:nvPr>
        </p:nvSpPr>
        <p:spPr>
          <a:xfrm>
            <a:off x="1095375" y="1306513"/>
            <a:ext cx="8048625" cy="2849562"/>
          </a:xfrm>
        </p:spPr>
        <p:txBody>
          <a:bodyPr/>
          <a:lstStyle/>
          <a:p>
            <a:r>
              <a:rPr lang="es-CL" dirty="0"/>
              <a:t>Creencias docentes</a:t>
            </a:r>
          </a:p>
          <a:p>
            <a:pPr lvl="1"/>
            <a:r>
              <a:rPr lang="es-CL" dirty="0"/>
              <a:t>Expectativas </a:t>
            </a:r>
          </a:p>
          <a:p>
            <a:pPr lvl="1"/>
            <a:endParaRPr lang="es-CL" dirty="0"/>
          </a:p>
        </p:txBody>
      </p:sp>
      <p:pic>
        <p:nvPicPr>
          <p:cNvPr id="2050" name="Picture 2" descr="▷ Efecto Pigmalión ◁ | Cómo convertirnos en Pigmalión |">
            <a:extLst>
              <a:ext uri="{FF2B5EF4-FFF2-40B4-BE49-F238E27FC236}">
                <a16:creationId xmlns:a16="http://schemas.microsoft.com/office/drawing/2014/main" id="{CB15C2EE-8F8E-4D12-84A5-40FE559F1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578" y="370115"/>
            <a:ext cx="2598461" cy="397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833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1D967BC-9E20-2542-8C07-78E77E32F606}"/>
              </a:ext>
            </a:extLst>
          </p:cNvPr>
          <p:cNvSpPr/>
          <p:nvPr/>
        </p:nvSpPr>
        <p:spPr>
          <a:xfrm>
            <a:off x="0" y="0"/>
            <a:ext cx="9144000" cy="5143500"/>
          </a:xfrm>
          <a:prstGeom prst="rect">
            <a:avLst/>
          </a:prstGeom>
          <a:solidFill>
            <a:srgbClr val="444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
        <p:nvSpPr>
          <p:cNvPr id="11" name="Rectángulo 10">
            <a:extLst>
              <a:ext uri="{FF2B5EF4-FFF2-40B4-BE49-F238E27FC236}">
                <a16:creationId xmlns:a16="http://schemas.microsoft.com/office/drawing/2014/main" id="{E8743BE9-26DE-D440-A558-AEEAEA6135A4}"/>
              </a:ext>
            </a:extLst>
          </p:cNvPr>
          <p:cNvSpPr/>
          <p:nvPr/>
        </p:nvSpPr>
        <p:spPr>
          <a:xfrm>
            <a:off x="256191" y="839713"/>
            <a:ext cx="8631620" cy="372394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pic>
        <p:nvPicPr>
          <p:cNvPr id="12" name="Imagen 11">
            <a:extLst>
              <a:ext uri="{FF2B5EF4-FFF2-40B4-BE49-F238E27FC236}">
                <a16:creationId xmlns:a16="http://schemas.microsoft.com/office/drawing/2014/main" id="{0C1AFE9B-7CDE-1147-A7D3-0C447C0ED833}"/>
              </a:ext>
            </a:extLst>
          </p:cNvPr>
          <p:cNvPicPr>
            <a:picLocks noChangeAspect="1"/>
          </p:cNvPicPr>
          <p:nvPr/>
        </p:nvPicPr>
        <p:blipFill>
          <a:blip r:embed="rId4"/>
          <a:stretch>
            <a:fillRect/>
          </a:stretch>
        </p:blipFill>
        <p:spPr>
          <a:xfrm>
            <a:off x="3943350" y="199492"/>
            <a:ext cx="1257300" cy="393590"/>
          </a:xfrm>
          <a:prstGeom prst="rect">
            <a:avLst/>
          </a:prstGeom>
        </p:spPr>
      </p:pic>
      <p:pic>
        <p:nvPicPr>
          <p:cNvPr id="2" name="¿Qué es el efecto Pigmalión_">
            <a:hlinkClick r:id="" action="ppaction://media"/>
            <a:extLst>
              <a:ext uri="{FF2B5EF4-FFF2-40B4-BE49-F238E27FC236}">
                <a16:creationId xmlns:a16="http://schemas.microsoft.com/office/drawing/2014/main" id="{B27EE752-B5B3-40D3-9B86-3CBDC9AB5C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6093" y="839713"/>
            <a:ext cx="6865034" cy="3861581"/>
          </a:xfrm>
          <a:prstGeom prst="rect">
            <a:avLst/>
          </a:prstGeom>
        </p:spPr>
      </p:pic>
    </p:spTree>
    <p:extLst>
      <p:ext uri="{BB962C8B-B14F-4D97-AF65-F5344CB8AC3E}">
        <p14:creationId xmlns:p14="http://schemas.microsoft.com/office/powerpoint/2010/main" val="200149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664A3EA-8AA2-A749-B597-6A26D94EA413}"/>
              </a:ext>
            </a:extLst>
          </p:cNvPr>
          <p:cNvPicPr>
            <a:picLocks noChangeAspect="1"/>
          </p:cNvPicPr>
          <p:nvPr/>
        </p:nvPicPr>
        <p:blipFill>
          <a:blip r:embed="rId3"/>
          <a:stretch>
            <a:fillRect/>
          </a:stretch>
        </p:blipFill>
        <p:spPr>
          <a:xfrm>
            <a:off x="143556" y="128470"/>
            <a:ext cx="1955800" cy="1854200"/>
          </a:xfrm>
          <a:prstGeom prst="rect">
            <a:avLst/>
          </a:prstGeom>
        </p:spPr>
      </p:pic>
      <p:pic>
        <p:nvPicPr>
          <p:cNvPr id="6" name="Imagen 5">
            <a:extLst>
              <a:ext uri="{FF2B5EF4-FFF2-40B4-BE49-F238E27FC236}">
                <a16:creationId xmlns:a16="http://schemas.microsoft.com/office/drawing/2014/main" id="{57CDFCBB-84D2-1F44-9A39-F0F3D36E2A93}"/>
              </a:ext>
            </a:extLst>
          </p:cNvPr>
          <p:cNvPicPr>
            <a:picLocks noChangeAspect="1"/>
          </p:cNvPicPr>
          <p:nvPr/>
        </p:nvPicPr>
        <p:blipFill>
          <a:blip r:embed="rId4"/>
          <a:stretch>
            <a:fillRect/>
          </a:stretch>
        </p:blipFill>
        <p:spPr>
          <a:xfrm>
            <a:off x="3350362" y="149133"/>
            <a:ext cx="5650085" cy="4362724"/>
          </a:xfrm>
          <a:prstGeom prst="rect">
            <a:avLst/>
          </a:prstGeom>
        </p:spPr>
      </p:pic>
      <p:sp>
        <p:nvSpPr>
          <p:cNvPr id="7" name="Rectángulo 6">
            <a:extLst>
              <a:ext uri="{FF2B5EF4-FFF2-40B4-BE49-F238E27FC236}">
                <a16:creationId xmlns:a16="http://schemas.microsoft.com/office/drawing/2014/main" id="{963F0E52-133F-7E44-A1BE-B3BD0B37EC01}"/>
              </a:ext>
            </a:extLst>
          </p:cNvPr>
          <p:cNvSpPr/>
          <p:nvPr/>
        </p:nvSpPr>
        <p:spPr>
          <a:xfrm>
            <a:off x="286152" y="1982672"/>
            <a:ext cx="2758799" cy="2677656"/>
          </a:xfrm>
          <a:prstGeom prst="rect">
            <a:avLst/>
          </a:prstGeom>
        </p:spPr>
        <p:txBody>
          <a:bodyPr wrap="square">
            <a:spAutoFit/>
          </a:bodyPr>
          <a:lstStyle/>
          <a:p>
            <a:r>
              <a:rPr lang="es-CL" sz="1400" i="1" dirty="0">
                <a:latin typeface="Times" pitchFamily="2" charset="0"/>
              </a:rPr>
              <a:t>Los resultados del experimento que hemos descrito con detalle proporcionan evidencia adicional de que las expectativas de una persona sobre el comportamiento de otra pueden servir como una profecía autocumplida. Cuando los maestros esperaban que ciertos estudiantes mostraran un mayor desarrollo intelectual, esos estudiantes sí mostraron un mayor desarrollo intelectual (p.20).</a:t>
            </a:r>
          </a:p>
        </p:txBody>
      </p:sp>
      <p:sp>
        <p:nvSpPr>
          <p:cNvPr id="8" name="Rectángulo 7">
            <a:extLst>
              <a:ext uri="{FF2B5EF4-FFF2-40B4-BE49-F238E27FC236}">
                <a16:creationId xmlns:a16="http://schemas.microsoft.com/office/drawing/2014/main" id="{28004B79-5AAA-F34F-B6DB-FD8F31BEB5D7}"/>
              </a:ext>
            </a:extLst>
          </p:cNvPr>
          <p:cNvSpPr/>
          <p:nvPr/>
        </p:nvSpPr>
        <p:spPr>
          <a:xfrm>
            <a:off x="3889402" y="4700130"/>
            <a:ext cx="4572000" cy="400110"/>
          </a:xfrm>
          <a:prstGeom prst="rect">
            <a:avLst/>
          </a:prstGeom>
        </p:spPr>
        <p:txBody>
          <a:bodyPr>
            <a:spAutoFit/>
          </a:bodyPr>
          <a:lstStyle/>
          <a:p>
            <a:pPr marL="304786" indent="-304786"/>
            <a:r>
              <a:rPr lang="es-CL" sz="1000" dirty="0"/>
              <a:t>Rosenthal, R., &amp; Jacobson, L. (1968). Pygmalion in the classroom. </a:t>
            </a:r>
            <a:r>
              <a:rPr lang="es-CL" sz="1000" i="1" dirty="0"/>
              <a:t>The Urban Review</a:t>
            </a:r>
            <a:r>
              <a:rPr lang="es-CL" sz="1000" dirty="0"/>
              <a:t>, </a:t>
            </a:r>
            <a:r>
              <a:rPr lang="es-CL" sz="1000" i="1" dirty="0"/>
              <a:t>3</a:t>
            </a:r>
            <a:r>
              <a:rPr lang="es-CL" sz="1000" dirty="0"/>
              <a:t>(1), 16–20. https://doi.org/10.1007/BF02322211</a:t>
            </a:r>
          </a:p>
        </p:txBody>
      </p:sp>
    </p:spTree>
    <p:extLst>
      <p:ext uri="{BB962C8B-B14F-4D97-AF65-F5344CB8AC3E}">
        <p14:creationId xmlns:p14="http://schemas.microsoft.com/office/powerpoint/2010/main" val="389950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3793" name="Group 2">
            <a:extLst>
              <a:ext uri="{FF2B5EF4-FFF2-40B4-BE49-F238E27FC236}">
                <a16:creationId xmlns:a16="http://schemas.microsoft.com/office/drawing/2014/main" id="{B26FDBCF-8371-4776-9354-5348BC3987F4}"/>
              </a:ext>
            </a:extLst>
          </p:cNvPr>
          <p:cNvGrpSpPr>
            <a:grpSpLocks/>
          </p:cNvGrpSpPr>
          <p:nvPr/>
        </p:nvGrpSpPr>
        <p:grpSpPr bwMode="auto">
          <a:xfrm>
            <a:off x="1547813" y="1491854"/>
            <a:ext cx="6115050" cy="2980134"/>
            <a:chOff x="288" y="1968"/>
            <a:chExt cx="5136" cy="2503"/>
          </a:xfrm>
        </p:grpSpPr>
        <p:grpSp>
          <p:nvGrpSpPr>
            <p:cNvPr id="33795" name="Group 3">
              <a:extLst>
                <a:ext uri="{FF2B5EF4-FFF2-40B4-BE49-F238E27FC236}">
                  <a16:creationId xmlns:a16="http://schemas.microsoft.com/office/drawing/2014/main" id="{77F5F741-AD53-438C-8554-DC5244B94070}"/>
                </a:ext>
              </a:extLst>
            </p:cNvPr>
            <p:cNvGrpSpPr>
              <a:grpSpLocks/>
            </p:cNvGrpSpPr>
            <p:nvPr/>
          </p:nvGrpSpPr>
          <p:grpSpPr bwMode="auto">
            <a:xfrm>
              <a:off x="4128" y="2160"/>
              <a:ext cx="1296" cy="1152"/>
              <a:chOff x="432" y="1968"/>
              <a:chExt cx="1728" cy="1248"/>
            </a:xfrm>
          </p:grpSpPr>
          <p:sp>
            <p:nvSpPr>
              <p:cNvPr id="33802" name="Oval 4">
                <a:extLst>
                  <a:ext uri="{FF2B5EF4-FFF2-40B4-BE49-F238E27FC236}">
                    <a16:creationId xmlns:a16="http://schemas.microsoft.com/office/drawing/2014/main" id="{7D0AFBA6-87FC-4EED-85AC-0B72CFE47F0B}"/>
                  </a:ext>
                </a:extLst>
              </p:cNvPr>
              <p:cNvSpPr>
                <a:spLocks noChangeArrowheads="1"/>
              </p:cNvSpPr>
              <p:nvPr/>
            </p:nvSpPr>
            <p:spPr bwMode="auto">
              <a:xfrm>
                <a:off x="576" y="1968"/>
                <a:ext cx="1392" cy="12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s-ES_tradnl" altLang="es-ES" sz="1800">
                  <a:latin typeface="Times New Roman" panose="02020603050405020304" pitchFamily="18" charset="0"/>
                  <a:cs typeface="Times New Roman" panose="02020603050405020304" pitchFamily="18" charset="0"/>
                </a:endParaRPr>
              </a:p>
            </p:txBody>
          </p:sp>
          <p:sp>
            <p:nvSpPr>
              <p:cNvPr id="33803" name="Text Box 5">
                <a:extLst>
                  <a:ext uri="{FF2B5EF4-FFF2-40B4-BE49-F238E27FC236}">
                    <a16:creationId xmlns:a16="http://schemas.microsoft.com/office/drawing/2014/main" id="{9AB71066-2E35-42DB-8BDF-8CB7CB632EBF}"/>
                  </a:ext>
                </a:extLst>
              </p:cNvPr>
              <p:cNvSpPr txBox="1">
                <a:spLocks noChangeArrowheads="1"/>
              </p:cNvSpPr>
              <p:nvPr/>
            </p:nvSpPr>
            <p:spPr bwMode="auto">
              <a:xfrm>
                <a:off x="432" y="2352"/>
                <a:ext cx="1728"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s-ES" sz="2100" b="1">
                    <a:latin typeface="Times New Roman" panose="02020603050405020304" pitchFamily="18" charset="0"/>
                    <a:cs typeface="Times New Roman" panose="02020603050405020304" pitchFamily="18" charset="0"/>
                  </a:rPr>
                  <a:t>FRACASO</a:t>
                </a:r>
                <a:endParaRPr lang="en-US" altLang="es-ES" sz="1800">
                  <a:solidFill>
                    <a:srgbClr val="CC0000"/>
                  </a:solidFill>
                  <a:latin typeface="Times New Roman" panose="02020603050405020304" pitchFamily="18" charset="0"/>
                  <a:cs typeface="Times New Roman" panose="02020603050405020304" pitchFamily="18" charset="0"/>
                </a:endParaRPr>
              </a:p>
            </p:txBody>
          </p:sp>
        </p:grpSp>
        <p:grpSp>
          <p:nvGrpSpPr>
            <p:cNvPr id="33796" name="Group 6">
              <a:extLst>
                <a:ext uri="{FF2B5EF4-FFF2-40B4-BE49-F238E27FC236}">
                  <a16:creationId xmlns:a16="http://schemas.microsoft.com/office/drawing/2014/main" id="{4A9C4471-A670-4362-9821-C7269D6228EF}"/>
                </a:ext>
              </a:extLst>
            </p:cNvPr>
            <p:cNvGrpSpPr>
              <a:grpSpLocks/>
            </p:cNvGrpSpPr>
            <p:nvPr/>
          </p:nvGrpSpPr>
          <p:grpSpPr bwMode="auto">
            <a:xfrm>
              <a:off x="288" y="1968"/>
              <a:ext cx="2016" cy="2015"/>
              <a:chOff x="3360" y="2064"/>
              <a:chExt cx="2160" cy="2015"/>
            </a:xfrm>
          </p:grpSpPr>
          <p:sp>
            <p:nvSpPr>
              <p:cNvPr id="33800" name="Oval 7">
                <a:extLst>
                  <a:ext uri="{FF2B5EF4-FFF2-40B4-BE49-F238E27FC236}">
                    <a16:creationId xmlns:a16="http://schemas.microsoft.com/office/drawing/2014/main" id="{5BC9D85D-80AC-45DF-9634-3965B1FFE43B}"/>
                  </a:ext>
                </a:extLst>
              </p:cNvPr>
              <p:cNvSpPr>
                <a:spLocks noChangeArrowheads="1"/>
              </p:cNvSpPr>
              <p:nvPr/>
            </p:nvSpPr>
            <p:spPr bwMode="auto">
              <a:xfrm>
                <a:off x="3360" y="2064"/>
                <a:ext cx="2160" cy="2015"/>
              </a:xfrm>
              <a:prstGeom prst="ellipse">
                <a:avLst/>
              </a:prstGeom>
              <a:solidFill>
                <a:srgbClr val="339966"/>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CL" altLang="es-ES" sz="1350">
                  <a:latin typeface="Times New Roman" panose="02020603050405020304" pitchFamily="18" charset="0"/>
                  <a:cs typeface="Times New Roman" panose="02020603050405020304" pitchFamily="18" charset="0"/>
                </a:endParaRPr>
              </a:p>
            </p:txBody>
          </p:sp>
          <p:sp>
            <p:nvSpPr>
              <p:cNvPr id="33801" name="Text Box 8">
                <a:extLst>
                  <a:ext uri="{FF2B5EF4-FFF2-40B4-BE49-F238E27FC236}">
                    <a16:creationId xmlns:a16="http://schemas.microsoft.com/office/drawing/2014/main" id="{6B24E065-3E4F-4706-A863-61F02B39835F}"/>
                  </a:ext>
                </a:extLst>
              </p:cNvPr>
              <p:cNvSpPr txBox="1">
                <a:spLocks noChangeArrowheads="1"/>
              </p:cNvSpPr>
              <p:nvPr/>
            </p:nvSpPr>
            <p:spPr bwMode="auto">
              <a:xfrm>
                <a:off x="3552" y="2736"/>
                <a:ext cx="1824"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s-ES" sz="2100" b="1">
                    <a:latin typeface="Times New Roman" panose="02020603050405020304" pitchFamily="18" charset="0"/>
                    <a:cs typeface="Times New Roman" panose="02020603050405020304" pitchFamily="18" charset="0"/>
                  </a:rPr>
                  <a:t>EXITO</a:t>
                </a:r>
                <a:endParaRPr lang="en-US" altLang="es-ES" sz="1800">
                  <a:solidFill>
                    <a:srgbClr val="FF3300"/>
                  </a:solidFill>
                  <a:latin typeface="Times New Roman" panose="02020603050405020304" pitchFamily="18" charset="0"/>
                  <a:cs typeface="Times New Roman" panose="02020603050405020304" pitchFamily="18" charset="0"/>
                </a:endParaRPr>
              </a:p>
            </p:txBody>
          </p:sp>
        </p:grpSp>
        <p:sp>
          <p:nvSpPr>
            <p:cNvPr id="33797" name="AutoShape 9">
              <a:extLst>
                <a:ext uri="{FF2B5EF4-FFF2-40B4-BE49-F238E27FC236}">
                  <a16:creationId xmlns:a16="http://schemas.microsoft.com/office/drawing/2014/main" id="{8B1F683D-F39F-4DAF-9771-D2AA2E63B190}"/>
                </a:ext>
              </a:extLst>
            </p:cNvPr>
            <p:cNvSpPr>
              <a:spLocks noChangeArrowheads="1"/>
            </p:cNvSpPr>
            <p:nvPr/>
          </p:nvSpPr>
          <p:spPr bwMode="auto">
            <a:xfrm>
              <a:off x="2688" y="3696"/>
              <a:ext cx="666" cy="480"/>
            </a:xfrm>
            <a:prstGeom prst="triangle">
              <a:avLst>
                <a:gd name="adj" fmla="val 50000"/>
              </a:avLst>
            </a:prstGeom>
            <a:solidFill>
              <a:srgbClr val="0000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CL" altLang="es-ES" sz="1350">
                <a:latin typeface="Times New Roman" panose="02020603050405020304" pitchFamily="18" charset="0"/>
                <a:cs typeface="Times New Roman" panose="02020603050405020304" pitchFamily="18" charset="0"/>
              </a:endParaRPr>
            </a:p>
          </p:txBody>
        </p:sp>
        <p:sp>
          <p:nvSpPr>
            <p:cNvPr id="33798" name="Line 10">
              <a:extLst>
                <a:ext uri="{FF2B5EF4-FFF2-40B4-BE49-F238E27FC236}">
                  <a16:creationId xmlns:a16="http://schemas.microsoft.com/office/drawing/2014/main" id="{C94CB2F6-ED1D-43B7-88E6-2DDD6A40AB34}"/>
                </a:ext>
              </a:extLst>
            </p:cNvPr>
            <p:cNvSpPr>
              <a:spLocks noChangeShapeType="1"/>
            </p:cNvSpPr>
            <p:nvPr/>
          </p:nvSpPr>
          <p:spPr bwMode="auto">
            <a:xfrm rot="-1856543">
              <a:off x="770" y="2935"/>
              <a:ext cx="4368" cy="1536"/>
            </a:xfrm>
            <a:prstGeom prst="line">
              <a:avLst/>
            </a:prstGeom>
            <a:noFill/>
            <a:ln w="57150">
              <a:solidFill>
                <a:srgbClr val="0F2F8B"/>
              </a:solidFill>
              <a:round/>
              <a:headEnd/>
              <a:tailEnd/>
            </a:ln>
            <a:extLst>
              <a:ext uri="{909E8E84-426E-40DD-AFC4-6F175D3DCCD1}">
                <a14:hiddenFill xmlns:a14="http://schemas.microsoft.com/office/drawing/2010/main">
                  <a:noFill/>
                </a14:hiddenFill>
              </a:ext>
            </a:extLst>
          </p:spPr>
          <p:txBody>
            <a:bodyPr wrap="none" anchor="ctr"/>
            <a:lstStyle/>
            <a:p>
              <a:endParaRPr lang="es-CL" sz="1350"/>
            </a:p>
          </p:txBody>
        </p:sp>
        <p:sp>
          <p:nvSpPr>
            <p:cNvPr id="33799" name="Text Box 11">
              <a:extLst>
                <a:ext uri="{FF2B5EF4-FFF2-40B4-BE49-F238E27FC236}">
                  <a16:creationId xmlns:a16="http://schemas.microsoft.com/office/drawing/2014/main" id="{829B4087-AF6F-4483-A1FA-F6DAECDDBC8B}"/>
                </a:ext>
              </a:extLst>
            </p:cNvPr>
            <p:cNvSpPr txBox="1">
              <a:spLocks noChangeArrowheads="1"/>
            </p:cNvSpPr>
            <p:nvPr/>
          </p:nvSpPr>
          <p:spPr bwMode="auto">
            <a:xfrm>
              <a:off x="2544" y="2496"/>
              <a:ext cx="1104"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s-ES" sz="4500" b="1">
                  <a:solidFill>
                    <a:srgbClr val="3F5AE3"/>
                  </a:solidFill>
                  <a:latin typeface="Times New Roman" panose="02020603050405020304" pitchFamily="18" charset="0"/>
                  <a:cs typeface="Times New Roman" panose="02020603050405020304" pitchFamily="18" charset="0"/>
                </a:rPr>
                <a:t>4 :1</a:t>
              </a:r>
            </a:p>
          </p:txBody>
        </p:sp>
      </p:grpSp>
      <p:sp>
        <p:nvSpPr>
          <p:cNvPr id="33794" name="Rectangle 12">
            <a:extLst>
              <a:ext uri="{FF2B5EF4-FFF2-40B4-BE49-F238E27FC236}">
                <a16:creationId xmlns:a16="http://schemas.microsoft.com/office/drawing/2014/main" id="{41BDC9E8-33AD-4371-9BFB-305B58A526CC}"/>
              </a:ext>
            </a:extLst>
          </p:cNvPr>
          <p:cNvSpPr>
            <a:spLocks noGrp="1" noChangeArrowheads="1"/>
          </p:cNvSpPr>
          <p:nvPr>
            <p:ph type="title" idx="4294967295"/>
          </p:nvPr>
        </p:nvSpPr>
        <p:spPr>
          <a:xfrm>
            <a:off x="1095375" y="446088"/>
            <a:ext cx="8048625" cy="676275"/>
          </a:xfrm>
        </p:spPr>
        <p:txBody>
          <a:bodyPr/>
          <a:lstStyle/>
          <a:p>
            <a:pPr eaLnBrk="1" hangingPunct="1"/>
            <a:r>
              <a:rPr lang="es-ES" altLang="es-ES" sz="2400">
                <a:latin typeface="Times New Roman" panose="02020603050405020304" pitchFamily="18" charset="0"/>
                <a:cs typeface="Times New Roman" panose="02020603050405020304" pitchFamily="18" charset="0"/>
              </a:rPr>
              <a:t>Reforzar comportamientos esperados</a:t>
            </a:r>
            <a:endParaRPr lang="es-ES" altLang="es-ES" sz="2400" b="1">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114300"/>
            <a:ext cx="7886700" cy="995363"/>
          </a:xfrm>
        </p:spPr>
        <p:txBody>
          <a:bodyPr>
            <a:normAutofit/>
          </a:bodyPr>
          <a:lstStyle/>
          <a:p>
            <a:r>
              <a:rPr lang="es-ES" dirty="0"/>
              <a:t>B. Enseñanza y aprendizaje</a:t>
            </a:r>
          </a:p>
        </p:txBody>
      </p:sp>
      <p:sp>
        <p:nvSpPr>
          <p:cNvPr id="3" name="Marcador de contenido 2"/>
          <p:cNvSpPr>
            <a:spLocks noGrp="1"/>
          </p:cNvSpPr>
          <p:nvPr>
            <p:ph idx="4294967295"/>
          </p:nvPr>
        </p:nvSpPr>
        <p:spPr>
          <a:xfrm>
            <a:off x="1257300" y="1268413"/>
            <a:ext cx="7886700" cy="3263900"/>
          </a:xfrm>
        </p:spPr>
        <p:txBody>
          <a:bodyPr>
            <a:normAutofit/>
          </a:bodyPr>
          <a:lstStyle/>
          <a:p>
            <a:r>
              <a:rPr lang="es-ES" altLang="es-CL" sz="2250" dirty="0"/>
              <a:t>B.2 Social, emocional y aprendizaje ético</a:t>
            </a:r>
          </a:p>
          <a:p>
            <a:pPr lvl="1"/>
            <a:r>
              <a:rPr lang="es-ES" altLang="es-CL" sz="1950" dirty="0"/>
              <a:t>Valoración desarrollo socio emocional </a:t>
            </a:r>
          </a:p>
          <a:p>
            <a:pPr lvl="1"/>
            <a:r>
              <a:rPr lang="es-ES" altLang="es-CL" sz="1950" dirty="0"/>
              <a:t>Valoran diferentes “tipos” de inteligencia </a:t>
            </a:r>
          </a:p>
          <a:p>
            <a:pPr lvl="1"/>
            <a:r>
              <a:rPr lang="es-ES" altLang="es-CL" sz="1950" dirty="0"/>
              <a:t>Conexión a lo largo de las disciplinas</a:t>
            </a:r>
          </a:p>
          <a:p>
            <a:endParaRPr lang="es-CL" altLang="es-CL" sz="1800" dirty="0"/>
          </a:p>
          <a:p>
            <a:pPr lvl="2"/>
            <a:endParaRPr lang="es-CL" altLang="es-CL" sz="2100" dirty="0"/>
          </a:p>
          <a:p>
            <a:pPr lvl="2"/>
            <a:endParaRPr lang="es-CL" altLang="es-CL" sz="2100" dirty="0"/>
          </a:p>
          <a:p>
            <a:endParaRPr lang="es-ES" sz="2250" dirty="0"/>
          </a:p>
        </p:txBody>
      </p:sp>
    </p:spTree>
    <p:extLst>
      <p:ext uri="{BB962C8B-B14F-4D97-AF65-F5344CB8AC3E}">
        <p14:creationId xmlns:p14="http://schemas.microsoft.com/office/powerpoint/2010/main" val="100808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C972534-9AEB-7240-B8EB-FFF003555C96}"/>
              </a:ext>
            </a:extLst>
          </p:cNvPr>
          <p:cNvPicPr>
            <a:picLocks noChangeAspect="1"/>
          </p:cNvPicPr>
          <p:nvPr/>
        </p:nvPicPr>
        <p:blipFill>
          <a:blip r:embed="rId5"/>
          <a:stretch>
            <a:fillRect/>
          </a:stretch>
        </p:blipFill>
        <p:spPr>
          <a:xfrm>
            <a:off x="121755" y="171450"/>
            <a:ext cx="1801468" cy="2762250"/>
          </a:xfrm>
          <a:prstGeom prst="rect">
            <a:avLst/>
          </a:prstGeom>
        </p:spPr>
      </p:pic>
      <p:pic>
        <p:nvPicPr>
          <p:cNvPr id="5" name="Imagen 4">
            <a:extLst>
              <a:ext uri="{FF2B5EF4-FFF2-40B4-BE49-F238E27FC236}">
                <a16:creationId xmlns:a16="http://schemas.microsoft.com/office/drawing/2014/main" id="{5928EC8C-5F04-2748-B8CB-C08A03959D9F}"/>
              </a:ext>
            </a:extLst>
          </p:cNvPr>
          <p:cNvPicPr>
            <a:picLocks noChangeAspect="1"/>
          </p:cNvPicPr>
          <p:nvPr/>
        </p:nvPicPr>
        <p:blipFill>
          <a:blip r:embed="rId6"/>
          <a:stretch>
            <a:fillRect/>
          </a:stretch>
        </p:blipFill>
        <p:spPr>
          <a:xfrm>
            <a:off x="6486526" y="4763"/>
            <a:ext cx="2657475" cy="1323975"/>
          </a:xfrm>
          <a:prstGeom prst="rect">
            <a:avLst/>
          </a:prstGeom>
        </p:spPr>
      </p:pic>
      <p:pic>
        <p:nvPicPr>
          <p:cNvPr id="6" name="Imagen 5">
            <a:extLst>
              <a:ext uri="{FF2B5EF4-FFF2-40B4-BE49-F238E27FC236}">
                <a16:creationId xmlns:a16="http://schemas.microsoft.com/office/drawing/2014/main" id="{7EC32A46-DC74-2246-A61D-E9F4453854CB}"/>
              </a:ext>
            </a:extLst>
          </p:cNvPr>
          <p:cNvPicPr>
            <a:picLocks noChangeAspect="1"/>
          </p:cNvPicPr>
          <p:nvPr/>
        </p:nvPicPr>
        <p:blipFill>
          <a:blip r:embed="rId7"/>
          <a:stretch>
            <a:fillRect/>
          </a:stretch>
        </p:blipFill>
        <p:spPr>
          <a:xfrm>
            <a:off x="2400300" y="419100"/>
            <a:ext cx="3886200" cy="4331494"/>
          </a:xfrm>
          <a:prstGeom prst="rect">
            <a:avLst/>
          </a:prstGeom>
        </p:spPr>
      </p:pic>
      <p:pic>
        <p:nvPicPr>
          <p:cNvPr id="2" name="Niños SEL Empatía">
            <a:hlinkClick r:id="" action="ppaction://media"/>
            <a:extLst>
              <a:ext uri="{FF2B5EF4-FFF2-40B4-BE49-F238E27FC236}">
                <a16:creationId xmlns:a16="http://schemas.microsoft.com/office/drawing/2014/main" id="{5007685C-5429-4365-9819-D54078B14D5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974245" y="1655520"/>
            <a:ext cx="3048000" cy="2286000"/>
          </a:xfrm>
          <a:prstGeom prst="rect">
            <a:avLst/>
          </a:prstGeom>
        </p:spPr>
      </p:pic>
    </p:spTree>
    <p:extLst>
      <p:ext uri="{BB962C8B-B14F-4D97-AF65-F5344CB8AC3E}">
        <p14:creationId xmlns:p14="http://schemas.microsoft.com/office/powerpoint/2010/main" val="407434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095375" y="446088"/>
            <a:ext cx="8048625" cy="676275"/>
          </a:xfrm>
        </p:spPr>
        <p:txBody>
          <a:bodyPr>
            <a:normAutofit/>
          </a:bodyPr>
          <a:lstStyle/>
          <a:p>
            <a:r>
              <a:rPr lang="es-ES" dirty="0"/>
              <a:t>B. Enseñanza y aprendizaje</a:t>
            </a:r>
          </a:p>
        </p:txBody>
      </p:sp>
      <p:sp>
        <p:nvSpPr>
          <p:cNvPr id="3" name="Marcador de contenido 2"/>
          <p:cNvSpPr>
            <a:spLocks noGrp="1"/>
          </p:cNvSpPr>
          <p:nvPr>
            <p:ph type="body" sz="quarter" idx="4294967295"/>
          </p:nvPr>
        </p:nvSpPr>
        <p:spPr>
          <a:xfrm>
            <a:off x="1095375" y="1306513"/>
            <a:ext cx="8048625" cy="2849562"/>
          </a:xfrm>
        </p:spPr>
        <p:txBody>
          <a:bodyPr>
            <a:normAutofit/>
          </a:bodyPr>
          <a:lstStyle/>
          <a:p>
            <a:r>
              <a:rPr lang="es-ES" altLang="es-CL" sz="2250" dirty="0"/>
              <a:t>B.4 Liderazgo</a:t>
            </a:r>
          </a:p>
          <a:p>
            <a:pPr lvl="1"/>
            <a:r>
              <a:rPr lang="es-ES" altLang="es-CL" sz="1950" dirty="0"/>
              <a:t>Hay un visión conocida, clara y comunicada</a:t>
            </a:r>
          </a:p>
          <a:p>
            <a:pPr lvl="1"/>
            <a:r>
              <a:rPr lang="es-ES" altLang="es-CL" sz="1950" dirty="0"/>
              <a:t>Hay apoyo desde la administración</a:t>
            </a:r>
          </a:p>
          <a:p>
            <a:pPr lvl="1"/>
            <a:r>
              <a:rPr lang="es-ES" altLang="es-CL" sz="1950" dirty="0"/>
              <a:t>Líderes honran miembros de la escuela </a:t>
            </a:r>
          </a:p>
          <a:p>
            <a:endParaRPr lang="es-CL" altLang="es-CL" sz="1800" dirty="0"/>
          </a:p>
          <a:p>
            <a:pPr lvl="2"/>
            <a:endParaRPr lang="es-CL" altLang="es-CL" sz="2100" dirty="0"/>
          </a:p>
          <a:p>
            <a:pPr lvl="2"/>
            <a:endParaRPr lang="es-CL" altLang="es-CL" sz="2100" dirty="0"/>
          </a:p>
          <a:p>
            <a:endParaRPr lang="es-ES" sz="2250" dirty="0"/>
          </a:p>
        </p:txBody>
      </p:sp>
    </p:spTree>
    <p:extLst>
      <p:ext uri="{BB962C8B-B14F-4D97-AF65-F5344CB8AC3E}">
        <p14:creationId xmlns:p14="http://schemas.microsoft.com/office/powerpoint/2010/main" val="2869035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3">
            <a:extLst>
              <a:ext uri="{FF2B5EF4-FFF2-40B4-BE49-F238E27FC236}">
                <a16:creationId xmlns:a16="http://schemas.microsoft.com/office/drawing/2014/main" id="{CEF4706B-7E64-284D-811E-B72041AF3B9B}"/>
              </a:ext>
            </a:extLst>
          </p:cNvPr>
          <p:cNvSpPr>
            <a:spLocks noChangeAspect="1" noChangeArrowheads="1"/>
          </p:cNvSpPr>
          <p:nvPr/>
        </p:nvSpPr>
        <p:spPr bwMode="auto">
          <a:xfrm>
            <a:off x="1818087" y="1221582"/>
            <a:ext cx="5940028" cy="417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CL" altLang="es-CL" sz="1350">
              <a:latin typeface="Calibri" panose="020F0502020204030204" pitchFamily="34" charset="0"/>
            </a:endParaRPr>
          </a:p>
        </p:txBody>
      </p:sp>
      <p:grpSp>
        <p:nvGrpSpPr>
          <p:cNvPr id="22531" name="Group 4">
            <a:extLst>
              <a:ext uri="{FF2B5EF4-FFF2-40B4-BE49-F238E27FC236}">
                <a16:creationId xmlns:a16="http://schemas.microsoft.com/office/drawing/2014/main" id="{6E464794-BD83-7241-8D51-67ADFF74EFD3}"/>
              </a:ext>
            </a:extLst>
          </p:cNvPr>
          <p:cNvGrpSpPr>
            <a:grpSpLocks/>
          </p:cNvGrpSpPr>
          <p:nvPr/>
        </p:nvGrpSpPr>
        <p:grpSpPr bwMode="auto">
          <a:xfrm>
            <a:off x="1547812" y="160737"/>
            <a:ext cx="5778104" cy="4787503"/>
            <a:chOff x="1319" y="6449"/>
            <a:chExt cx="8160" cy="5580"/>
          </a:xfrm>
        </p:grpSpPr>
        <p:sp>
          <p:nvSpPr>
            <p:cNvPr id="22532" name="AutoShape 5">
              <a:extLst>
                <a:ext uri="{FF2B5EF4-FFF2-40B4-BE49-F238E27FC236}">
                  <a16:creationId xmlns:a16="http://schemas.microsoft.com/office/drawing/2014/main" id="{65C617B6-E81A-5C47-85F4-B65AF785C003}"/>
                </a:ext>
              </a:extLst>
            </p:cNvPr>
            <p:cNvSpPr>
              <a:spLocks noChangeArrowheads="1"/>
            </p:cNvSpPr>
            <p:nvPr/>
          </p:nvSpPr>
          <p:spPr bwMode="auto">
            <a:xfrm>
              <a:off x="1319" y="6449"/>
              <a:ext cx="8160" cy="5580"/>
            </a:xfrm>
            <a:prstGeom prst="triangle">
              <a:avLst>
                <a:gd name="adj" fmla="val 50000"/>
              </a:avLst>
            </a:prstGeom>
            <a:solidFill>
              <a:srgbClr val="339966"/>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MX" altLang="es-CL" sz="900">
                <a:latin typeface="Calibri" panose="020F0502020204030204" pitchFamily="34" charset="0"/>
              </a:endParaRPr>
            </a:p>
            <a:p>
              <a:pPr eaLnBrk="1" hangingPunct="1"/>
              <a:endParaRPr lang="es-MX" altLang="es-CL" sz="900">
                <a:latin typeface="Calibri" panose="020F0502020204030204" pitchFamily="34" charset="0"/>
              </a:endParaRPr>
            </a:p>
            <a:p>
              <a:pPr eaLnBrk="1" hangingPunct="1"/>
              <a:endParaRPr lang="es-MX" altLang="es-CL" sz="900">
                <a:latin typeface="Calibri" panose="020F0502020204030204" pitchFamily="34" charset="0"/>
              </a:endParaRPr>
            </a:p>
            <a:p>
              <a:pPr algn="ctr" eaLnBrk="1" hangingPunct="1"/>
              <a:endParaRPr lang="es-MX" altLang="es-CL" sz="1050">
                <a:latin typeface="Calibri" panose="020F0502020204030204" pitchFamily="34" charset="0"/>
              </a:endParaRPr>
            </a:p>
            <a:p>
              <a:pPr algn="ctr" eaLnBrk="1" hangingPunct="1"/>
              <a:endParaRPr lang="es-MX" altLang="es-CL" sz="1050">
                <a:latin typeface="Calibri" panose="020F0502020204030204" pitchFamily="34" charset="0"/>
              </a:endParaRPr>
            </a:p>
            <a:p>
              <a:pPr algn="ctr" eaLnBrk="1" hangingPunct="1"/>
              <a:r>
                <a:rPr lang="es-MX" altLang="es-CL" sz="1050">
                  <a:latin typeface="Calibri" panose="020F0502020204030204" pitchFamily="34" charset="0"/>
                </a:rPr>
                <a:t>Intervención </a:t>
              </a:r>
              <a:r>
                <a:rPr lang="es-MX" altLang="es-CL" sz="1050" b="1">
                  <a:latin typeface="Calibri" panose="020F0502020204030204" pitchFamily="34" charset="0"/>
                </a:rPr>
                <a:t>universal</a:t>
              </a:r>
              <a:r>
                <a:rPr lang="es-MX" altLang="es-CL" sz="1050">
                  <a:latin typeface="Calibri" panose="020F0502020204030204" pitchFamily="34" charset="0"/>
                </a:rPr>
                <a:t> (estrategias de apoyo para todos. 75-85% de los estudiantes)</a:t>
              </a:r>
              <a:endParaRPr lang="es-ES" altLang="es-CL" sz="1050">
                <a:latin typeface="Calibri" panose="020F0502020204030204" pitchFamily="34" charset="0"/>
              </a:endParaRPr>
            </a:p>
          </p:txBody>
        </p:sp>
        <p:sp>
          <p:nvSpPr>
            <p:cNvPr id="22533" name="AutoShape 6">
              <a:extLst>
                <a:ext uri="{FF2B5EF4-FFF2-40B4-BE49-F238E27FC236}">
                  <a16:creationId xmlns:a16="http://schemas.microsoft.com/office/drawing/2014/main" id="{B7DCF84F-3E91-6C4F-A142-256E6F07E1C9}"/>
                </a:ext>
              </a:extLst>
            </p:cNvPr>
            <p:cNvSpPr>
              <a:spLocks noChangeArrowheads="1"/>
            </p:cNvSpPr>
            <p:nvPr/>
          </p:nvSpPr>
          <p:spPr bwMode="auto">
            <a:xfrm>
              <a:off x="2999" y="6629"/>
              <a:ext cx="4800" cy="3240"/>
            </a:xfrm>
            <a:prstGeom prst="flowChartExtract">
              <a:avLst/>
            </a:prstGeom>
            <a:solidFill>
              <a:srgbClr val="FFFF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ES" altLang="es-CL" sz="900" dirty="0">
                <a:latin typeface="Calibri" panose="020F0502020204030204" pitchFamily="34" charset="0"/>
              </a:endParaRPr>
            </a:p>
            <a:p>
              <a:pPr eaLnBrk="1" hangingPunct="1"/>
              <a:endParaRPr lang="es-ES" altLang="es-CL" sz="900" dirty="0">
                <a:latin typeface="Calibri" panose="020F0502020204030204" pitchFamily="34" charset="0"/>
              </a:endParaRPr>
            </a:p>
            <a:p>
              <a:pPr eaLnBrk="1" hangingPunct="1"/>
              <a:endParaRPr lang="es-ES" altLang="es-CL" sz="1050" dirty="0">
                <a:latin typeface="Calibri" panose="020F0502020204030204" pitchFamily="34" charset="0"/>
              </a:endParaRPr>
            </a:p>
            <a:p>
              <a:pPr algn="ctr" eaLnBrk="1" hangingPunct="1"/>
              <a:r>
                <a:rPr lang="es-ES" altLang="es-CL" sz="1050" dirty="0">
                  <a:latin typeface="Calibri" panose="020F0502020204030204" pitchFamily="34" charset="0"/>
                </a:rPr>
                <a:t>Intervención </a:t>
              </a:r>
              <a:r>
                <a:rPr lang="es-ES" altLang="es-CL" sz="1050" b="1" dirty="0">
                  <a:latin typeface="Calibri" panose="020F0502020204030204" pitchFamily="34" charset="0"/>
                </a:rPr>
                <a:t>grupal </a:t>
              </a:r>
              <a:r>
                <a:rPr lang="es-ES" altLang="es-CL" sz="1050" dirty="0">
                  <a:latin typeface="Calibri" panose="020F0502020204030204" pitchFamily="34" charset="0"/>
                </a:rPr>
                <a:t>(alumnos en riesgo. 10-20% de los estudiantes)</a:t>
              </a:r>
            </a:p>
          </p:txBody>
        </p:sp>
        <p:sp>
          <p:nvSpPr>
            <p:cNvPr id="22534" name="AutoShape 7">
              <a:extLst>
                <a:ext uri="{FF2B5EF4-FFF2-40B4-BE49-F238E27FC236}">
                  <a16:creationId xmlns:a16="http://schemas.microsoft.com/office/drawing/2014/main" id="{77905A40-65C3-174B-8F71-E05C0441D64A}"/>
                </a:ext>
              </a:extLst>
            </p:cNvPr>
            <p:cNvSpPr>
              <a:spLocks noChangeArrowheads="1"/>
            </p:cNvSpPr>
            <p:nvPr/>
          </p:nvSpPr>
          <p:spPr bwMode="auto">
            <a:xfrm>
              <a:off x="4319" y="6809"/>
              <a:ext cx="2160" cy="1800"/>
            </a:xfrm>
            <a:prstGeom prst="flowChartExtract">
              <a:avLst/>
            </a:prstGeom>
            <a:solidFill>
              <a:srgbClr val="FF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CL" sz="900">
                  <a:latin typeface="Calibri" panose="020F0502020204030204" pitchFamily="34" charset="0"/>
                </a:rPr>
                <a:t>Intervención </a:t>
              </a:r>
              <a:r>
                <a:rPr lang="es-ES" altLang="es-CL" sz="900" b="1">
                  <a:latin typeface="Calibri" panose="020F0502020204030204" pitchFamily="34" charset="0"/>
                </a:rPr>
                <a:t>individual</a:t>
              </a:r>
              <a:r>
                <a:rPr lang="es-ES" altLang="es-CL" sz="900">
                  <a:latin typeface="Calibri" panose="020F0502020204030204" pitchFamily="34" charset="0"/>
                </a:rPr>
                <a:t> (3-5% de los estudiantes)</a:t>
              </a:r>
            </a:p>
            <a:p>
              <a:pPr eaLnBrk="1" hangingPunct="1"/>
              <a:endParaRPr lang="es-ES" altLang="es-CL" sz="900">
                <a:latin typeface="Calibri" panose="020F0502020204030204" pitchFamily="34" charset="0"/>
              </a:endParaRPr>
            </a:p>
          </p:txBody>
        </p:sp>
      </p:grpSp>
    </p:spTree>
    <p:extLst>
      <p:ext uri="{BB962C8B-B14F-4D97-AF65-F5344CB8AC3E}">
        <p14:creationId xmlns:p14="http://schemas.microsoft.com/office/powerpoint/2010/main" val="4293578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0" y="0"/>
            <a:ext cx="9144000" cy="132505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p>
        </p:txBody>
      </p:sp>
      <p:sp>
        <p:nvSpPr>
          <p:cNvPr id="14" name="CuadroTexto 13"/>
          <p:cNvSpPr txBox="1"/>
          <p:nvPr/>
        </p:nvSpPr>
        <p:spPr>
          <a:xfrm>
            <a:off x="2761941" y="338561"/>
            <a:ext cx="5435002" cy="346249"/>
          </a:xfrm>
          <a:prstGeom prst="rect">
            <a:avLst/>
          </a:prstGeom>
          <a:noFill/>
        </p:spPr>
        <p:txBody>
          <a:bodyPr wrap="square" rtlCol="0">
            <a:spAutoFit/>
          </a:bodyPr>
          <a:lstStyle/>
          <a:p>
            <a:r>
              <a:rPr lang="es-ES_tradnl" sz="1650" b="1" dirty="0">
                <a:solidFill>
                  <a:schemeClr val="bg1"/>
                </a:solidFill>
                <a:latin typeface="Arial" charset="0"/>
                <a:ea typeface="Arial" charset="0"/>
                <a:cs typeface="Arial" charset="0"/>
              </a:rPr>
              <a:t>Marcos de referencia – Dos modelos en tensión</a:t>
            </a:r>
            <a:endParaRPr lang="es-ES_tradnl" sz="1400" b="1" dirty="0">
              <a:solidFill>
                <a:schemeClr val="bg1"/>
              </a:solidFill>
              <a:latin typeface="Arial" charset="0"/>
              <a:ea typeface="Arial" charset="0"/>
              <a:cs typeface="Arial" charset="0"/>
            </a:endParaRPr>
          </a:p>
        </p:txBody>
      </p:sp>
      <p:cxnSp>
        <p:nvCxnSpPr>
          <p:cNvPr id="15" name="Conector recto 14"/>
          <p:cNvCxnSpPr/>
          <p:nvPr/>
        </p:nvCxnSpPr>
        <p:spPr>
          <a:xfrm>
            <a:off x="2886419" y="1040362"/>
            <a:ext cx="43543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1" name="Imagen 10" descr="Imagen que contiene dibujo&#10;&#10;Descripción generada automáticamente">
            <a:extLst>
              <a:ext uri="{FF2B5EF4-FFF2-40B4-BE49-F238E27FC236}">
                <a16:creationId xmlns:a16="http://schemas.microsoft.com/office/drawing/2014/main" id="{78688EDD-6FF2-BD44-92F1-6C7D39D1010A}"/>
              </a:ext>
            </a:extLst>
          </p:cNvPr>
          <p:cNvPicPr>
            <a:picLocks noChangeAspect="1"/>
          </p:cNvPicPr>
          <p:nvPr/>
        </p:nvPicPr>
        <p:blipFill>
          <a:blip r:embed="rId2"/>
          <a:stretch>
            <a:fillRect/>
          </a:stretch>
        </p:blipFill>
        <p:spPr>
          <a:xfrm>
            <a:off x="433784" y="430424"/>
            <a:ext cx="1894375" cy="469829"/>
          </a:xfrm>
          <a:prstGeom prst="rect">
            <a:avLst/>
          </a:prstGeom>
        </p:spPr>
      </p:pic>
      <p:graphicFrame>
        <p:nvGraphicFramePr>
          <p:cNvPr id="2" name="Diagrama 1">
            <a:extLst>
              <a:ext uri="{FF2B5EF4-FFF2-40B4-BE49-F238E27FC236}">
                <a16:creationId xmlns:a16="http://schemas.microsoft.com/office/drawing/2014/main" id="{54EC9258-511D-45CB-AA0A-D5DA09B15B6B}"/>
              </a:ext>
            </a:extLst>
          </p:cNvPr>
          <p:cNvGraphicFramePr/>
          <p:nvPr>
            <p:extLst>
              <p:ext uri="{D42A27DB-BD31-4B8C-83A1-F6EECF244321}">
                <p14:modId xmlns:p14="http://schemas.microsoft.com/office/powerpoint/2010/main" val="3460586773"/>
              </p:ext>
            </p:extLst>
          </p:nvPr>
        </p:nvGraphicFramePr>
        <p:xfrm>
          <a:off x="936170" y="1023371"/>
          <a:ext cx="703217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Violencia escolar II: estrategias de intervención y prevención - Medwave">
            <a:extLst>
              <a:ext uri="{FF2B5EF4-FFF2-40B4-BE49-F238E27FC236}">
                <a16:creationId xmlns:a16="http://schemas.microsoft.com/office/drawing/2014/main" id="{AEA8B1D5-C90B-45DE-BE8B-A3D5085391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218906"/>
            <a:ext cx="2971800" cy="19245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sultado de imagen para aggression">
            <a:extLst>
              <a:ext uri="{FF2B5EF4-FFF2-40B4-BE49-F238E27FC236}">
                <a16:creationId xmlns:a16="http://schemas.microsoft.com/office/drawing/2014/main" id="{1813DB47-952B-401A-9FF0-E50C87FBEDD6}"/>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a:xfrm>
            <a:off x="76200" y="3245360"/>
            <a:ext cx="1426029" cy="1842011"/>
          </a:xfrm>
        </p:spPr>
      </p:pic>
    </p:spTree>
    <p:extLst>
      <p:ext uri="{BB962C8B-B14F-4D97-AF65-F5344CB8AC3E}">
        <p14:creationId xmlns:p14="http://schemas.microsoft.com/office/powerpoint/2010/main" val="377587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342901" y="122636"/>
            <a:ext cx="8254093" cy="972741"/>
          </a:xfrm>
          <a:solidFill>
            <a:schemeClr val="bg1"/>
          </a:solidFill>
        </p:spPr>
        <p:txBody>
          <a:bodyPr/>
          <a:lstStyle/>
          <a:p>
            <a:pPr marL="400040" indent="-400040">
              <a:lnSpc>
                <a:spcPct val="120000"/>
              </a:lnSpc>
            </a:pPr>
            <a:r>
              <a:rPr lang="es-ES" sz="1500" dirty="0">
                <a:latin typeface="Arial" charset="0"/>
                <a:ea typeface="ＭＳ Ｐゴシック" charset="0"/>
                <a:cs typeface="ＭＳ Ｐゴシック" charset="0"/>
              </a:rPr>
              <a:t>Un </a:t>
            </a:r>
            <a:r>
              <a:rPr lang="es-ES" sz="1500" b="1" dirty="0">
                <a:latin typeface="Arial" charset="0"/>
                <a:ea typeface="ＭＳ Ｐゴシック" charset="0"/>
                <a:cs typeface="ＭＳ Ｐゴシック" charset="0"/>
              </a:rPr>
              <a:t>continuo</a:t>
            </a:r>
            <a:r>
              <a:rPr lang="es-ES" sz="1500" dirty="0">
                <a:latin typeface="Arial" charset="0"/>
                <a:ea typeface="ＭＳ Ｐゴシック" charset="0"/>
                <a:cs typeface="ＭＳ Ｐゴシック" charset="0"/>
              </a:rPr>
              <a:t> que va desde el apoyo universal, pasa por uno grupal hasta uno individual. Los elementos que varían son el alcance (</a:t>
            </a:r>
            <a:r>
              <a:rPr lang="es-ES" sz="1500" i="1" dirty="0" err="1">
                <a:latin typeface="Arial" charset="0"/>
                <a:ea typeface="ＭＳ Ｐゴシック" charset="0"/>
                <a:cs typeface="ＭＳ Ｐゴシック" charset="0"/>
              </a:rPr>
              <a:t>scope</a:t>
            </a:r>
            <a:r>
              <a:rPr lang="es-ES" sz="1500" dirty="0">
                <a:latin typeface="Arial" charset="0"/>
                <a:ea typeface="ＭＳ Ｐゴシック" charset="0"/>
                <a:cs typeface="ＭＳ Ｐゴシック" charset="0"/>
              </a:rPr>
              <a:t>) y la intensidad (</a:t>
            </a:r>
            <a:r>
              <a:rPr lang="es-ES" sz="1500" i="1" dirty="0" err="1">
                <a:latin typeface="Arial" charset="0"/>
                <a:ea typeface="ＭＳ Ｐゴシック" charset="0"/>
                <a:cs typeface="ＭＳ Ｐゴシック" charset="0"/>
              </a:rPr>
              <a:t>intensity</a:t>
            </a:r>
            <a:r>
              <a:rPr lang="es-ES" sz="1500" dirty="0">
                <a:latin typeface="Arial" charset="0"/>
                <a:ea typeface="ＭＳ Ｐゴシック" charset="0"/>
                <a:cs typeface="ＭＳ Ｐゴシック" charset="0"/>
              </a:rPr>
              <a:t>) </a:t>
            </a:r>
            <a:r>
              <a:rPr lang="es-ES" sz="750" dirty="0">
                <a:latin typeface="Arial" charset="0"/>
                <a:ea typeface="ＭＳ Ｐゴシック" charset="0"/>
                <a:cs typeface="ＭＳ Ｐゴシック" charset="0"/>
              </a:rPr>
              <a:t>(</a:t>
            </a:r>
            <a:r>
              <a:rPr lang="es-ES" sz="750" dirty="0" err="1">
                <a:latin typeface="Arial" charset="0"/>
                <a:ea typeface="ＭＳ Ｐゴシック" charset="0"/>
                <a:cs typeface="ＭＳ Ｐゴシック" charset="0"/>
              </a:rPr>
              <a:t>Turnbull</a:t>
            </a:r>
            <a:r>
              <a:rPr lang="es-ES" sz="750" dirty="0">
                <a:latin typeface="Arial" charset="0"/>
                <a:ea typeface="ＭＳ Ｐゴシック" charset="0"/>
                <a:cs typeface="ＭＳ Ｐゴシック" charset="0"/>
              </a:rPr>
              <a:t> </a:t>
            </a:r>
            <a:r>
              <a:rPr lang="es-ES" sz="750" dirty="0" err="1">
                <a:latin typeface="Arial" charset="0"/>
                <a:ea typeface="ＭＳ Ｐゴシック" charset="0"/>
                <a:cs typeface="ＭＳ Ｐゴシック" charset="0"/>
              </a:rPr>
              <a:t>et.al</a:t>
            </a:r>
            <a:r>
              <a:rPr lang="es-ES" sz="750" dirty="0">
                <a:latin typeface="Arial" charset="0"/>
                <a:ea typeface="ＭＳ Ｐゴシック" charset="0"/>
                <a:cs typeface="ＭＳ Ｐゴシック" charset="0"/>
              </a:rPr>
              <a:t>., 2002). </a:t>
            </a:r>
            <a:endParaRPr lang="es-MX" sz="750" dirty="0">
              <a:latin typeface="Arial" charset="0"/>
              <a:ea typeface="ＭＳ Ｐゴシック" charset="0"/>
              <a:cs typeface="ＭＳ Ｐゴシック" charset="0"/>
            </a:endParaRPr>
          </a:p>
        </p:txBody>
      </p:sp>
      <p:grpSp>
        <p:nvGrpSpPr>
          <p:cNvPr id="2" name="Grupo 1">
            <a:extLst>
              <a:ext uri="{FF2B5EF4-FFF2-40B4-BE49-F238E27FC236}">
                <a16:creationId xmlns:a16="http://schemas.microsoft.com/office/drawing/2014/main" id="{82316141-81E3-354A-94F7-4C4FB65D6B0C}"/>
              </a:ext>
            </a:extLst>
          </p:cNvPr>
          <p:cNvGrpSpPr/>
          <p:nvPr/>
        </p:nvGrpSpPr>
        <p:grpSpPr>
          <a:xfrm>
            <a:off x="722540" y="771526"/>
            <a:ext cx="7035573" cy="4014788"/>
            <a:chOff x="2135188" y="1700214"/>
            <a:chExt cx="8208962" cy="4681537"/>
          </a:xfrm>
        </p:grpSpPr>
        <p:sp>
          <p:nvSpPr>
            <p:cNvPr id="13315" name="Text Box 11"/>
            <p:cNvSpPr txBox="1">
              <a:spLocks noChangeArrowheads="1"/>
            </p:cNvSpPr>
            <p:nvPr/>
          </p:nvSpPr>
          <p:spPr bwMode="auto">
            <a:xfrm>
              <a:off x="2135188" y="1700214"/>
              <a:ext cx="8208962" cy="4681537"/>
            </a:xfrm>
            <a:prstGeom prst="rect">
              <a:avLst/>
            </a:prstGeom>
            <a:solidFill>
              <a:srgbClr val="FFFFFF"/>
            </a:solidFill>
            <a:ln w="38100">
              <a:solidFill>
                <a:srgbClr val="000000"/>
              </a:solidFill>
              <a:miter lim="800000"/>
              <a:headEnd/>
              <a:tailEnd/>
            </a:ln>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1350" b="1">
                  <a:latin typeface="Times" pitchFamily="2" charset="0"/>
                </a:rPr>
                <a:t>Continuo de alcance e intensidad del apoyo en PBS</a:t>
              </a:r>
            </a:p>
            <a:p>
              <a:pPr eaLnBrk="1" hangingPunct="1"/>
              <a:endParaRPr lang="es-MX" sz="1350">
                <a:latin typeface="Times" pitchFamily="2" charset="0"/>
              </a:endParaRPr>
            </a:p>
            <a:p>
              <a:pPr eaLnBrk="1" hangingPunct="1"/>
              <a:endParaRPr lang="es-ES" sz="1350">
                <a:latin typeface="Times" pitchFamily="2" charset="0"/>
              </a:endParaRPr>
            </a:p>
          </p:txBody>
        </p:sp>
        <p:sp>
          <p:nvSpPr>
            <p:cNvPr id="13316" name="Line 12"/>
            <p:cNvSpPr>
              <a:spLocks noChangeShapeType="1"/>
            </p:cNvSpPr>
            <p:nvPr/>
          </p:nvSpPr>
          <p:spPr bwMode="auto">
            <a:xfrm>
              <a:off x="2476500" y="2454275"/>
              <a:ext cx="7412038"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1350">
                <a:latin typeface="Times" pitchFamily="2" charset="0"/>
              </a:endParaRPr>
            </a:p>
          </p:txBody>
        </p:sp>
        <p:sp>
          <p:nvSpPr>
            <p:cNvPr id="13317" name="Rectangle 13"/>
            <p:cNvSpPr>
              <a:spLocks noChangeArrowheads="1"/>
            </p:cNvSpPr>
            <p:nvPr/>
          </p:nvSpPr>
          <p:spPr bwMode="auto">
            <a:xfrm>
              <a:off x="2363789" y="2728914"/>
              <a:ext cx="1366837" cy="484187"/>
            </a:xfrm>
            <a:prstGeom prst="rect">
              <a:avLst/>
            </a:prstGeom>
            <a:solidFill>
              <a:srgbClr val="FFFFFF"/>
            </a:solidFill>
            <a:ln w="28575">
              <a:solidFill>
                <a:srgbClr val="000000"/>
              </a:solidFill>
              <a:miter lim="800000"/>
              <a:headEnd/>
              <a:tailEnd/>
            </a:ln>
          </p:spPr>
          <p:txBody>
            <a:bodyPr/>
            <a:lstStyle/>
            <a:p>
              <a:pPr algn="ctr"/>
              <a:r>
                <a:rPr lang="es-MX" sz="1350" dirty="0">
                  <a:latin typeface="Times" pitchFamily="2" charset="0"/>
                </a:rPr>
                <a:t>Apoyo universal</a:t>
              </a:r>
              <a:endParaRPr lang="es-ES" sz="1350" dirty="0">
                <a:latin typeface="Times" pitchFamily="2" charset="0"/>
              </a:endParaRPr>
            </a:p>
          </p:txBody>
        </p:sp>
        <p:sp>
          <p:nvSpPr>
            <p:cNvPr id="13318" name="Text Box 14"/>
            <p:cNvSpPr txBox="1">
              <a:spLocks noChangeArrowheads="1"/>
            </p:cNvSpPr>
            <p:nvPr/>
          </p:nvSpPr>
          <p:spPr bwMode="auto">
            <a:xfrm>
              <a:off x="5556250" y="2728914"/>
              <a:ext cx="1366838" cy="484187"/>
            </a:xfrm>
            <a:prstGeom prst="rect">
              <a:avLst/>
            </a:prstGeom>
            <a:solidFill>
              <a:srgbClr val="FFFFFF"/>
            </a:solidFill>
            <a:ln w="28575">
              <a:solidFill>
                <a:srgbClr val="000000"/>
              </a:solidFill>
              <a:miter lim="800000"/>
              <a:headEnd/>
              <a:tailEnd/>
            </a:ln>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350" dirty="0">
                  <a:latin typeface="Times" pitchFamily="2" charset="0"/>
                </a:rPr>
                <a:t>Apoyo grupal</a:t>
              </a:r>
              <a:endParaRPr lang="es-ES" sz="1350" dirty="0">
                <a:latin typeface="Times" pitchFamily="2" charset="0"/>
              </a:endParaRPr>
            </a:p>
          </p:txBody>
        </p:sp>
        <p:sp>
          <p:nvSpPr>
            <p:cNvPr id="13319" name="Text Box 15"/>
            <p:cNvSpPr txBox="1">
              <a:spLocks noChangeArrowheads="1"/>
            </p:cNvSpPr>
            <p:nvPr/>
          </p:nvSpPr>
          <p:spPr bwMode="auto">
            <a:xfrm>
              <a:off x="8861426" y="2728914"/>
              <a:ext cx="1368425" cy="484187"/>
            </a:xfrm>
            <a:prstGeom prst="rect">
              <a:avLst/>
            </a:prstGeom>
            <a:solidFill>
              <a:srgbClr val="FFFFFF"/>
            </a:solidFill>
            <a:ln w="28575">
              <a:solidFill>
                <a:srgbClr val="000000"/>
              </a:solidFill>
              <a:miter lim="800000"/>
              <a:headEnd/>
              <a:tailEnd/>
            </a:ln>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350">
                  <a:latin typeface="Times" pitchFamily="2" charset="0"/>
                </a:rPr>
                <a:t>Apoyo individual</a:t>
              </a:r>
              <a:endParaRPr lang="es-ES" sz="1350">
                <a:latin typeface="Times" pitchFamily="2" charset="0"/>
              </a:endParaRPr>
            </a:p>
          </p:txBody>
        </p:sp>
        <p:sp>
          <p:nvSpPr>
            <p:cNvPr id="13320" name="Line 16"/>
            <p:cNvSpPr>
              <a:spLocks noChangeShapeType="1"/>
            </p:cNvSpPr>
            <p:nvPr/>
          </p:nvSpPr>
          <p:spPr bwMode="auto">
            <a:xfrm>
              <a:off x="2476500" y="2454276"/>
              <a:ext cx="1588" cy="239713"/>
            </a:xfrm>
            <a:prstGeom prst="line">
              <a:avLst/>
            </a:prstGeom>
            <a:noFill/>
            <a:ln w="9525">
              <a:solidFill>
                <a:srgbClr val="000000"/>
              </a:solidFill>
              <a:round/>
              <a:headEnd/>
              <a:tailEnd type="arrow" w="med" len="med"/>
            </a:ln>
            <a:extLst>
              <a:ext uri="{909E8E84-426E-40dd-AFC4-6F175D3DCCD1}">
                <a14:hiddenFill xmlns="" xmlns:a14="http://schemas.microsoft.com/office/drawing/2010/main">
                  <a:noFill/>
                </a14:hiddenFill>
              </a:ext>
            </a:extLst>
          </p:spPr>
          <p:txBody>
            <a:bodyPr/>
            <a:lstStyle/>
            <a:p>
              <a:endParaRPr lang="en-US" sz="1350">
                <a:latin typeface="Times" pitchFamily="2" charset="0"/>
              </a:endParaRPr>
            </a:p>
          </p:txBody>
        </p:sp>
        <p:sp>
          <p:nvSpPr>
            <p:cNvPr id="13321" name="Line 17"/>
            <p:cNvSpPr>
              <a:spLocks noChangeShapeType="1"/>
            </p:cNvSpPr>
            <p:nvPr/>
          </p:nvSpPr>
          <p:spPr bwMode="auto">
            <a:xfrm>
              <a:off x="6240464" y="2454276"/>
              <a:ext cx="1587" cy="239713"/>
            </a:xfrm>
            <a:prstGeom prst="line">
              <a:avLst/>
            </a:prstGeom>
            <a:noFill/>
            <a:ln w="9525">
              <a:solidFill>
                <a:srgbClr val="000000"/>
              </a:solidFill>
              <a:round/>
              <a:headEnd/>
              <a:tailEnd type="arrow" w="med" len="med"/>
            </a:ln>
            <a:extLst>
              <a:ext uri="{909E8E84-426E-40dd-AFC4-6F175D3DCCD1}">
                <a14:hiddenFill xmlns="" xmlns:a14="http://schemas.microsoft.com/office/drawing/2010/main">
                  <a:noFill/>
                </a14:hiddenFill>
              </a:ext>
            </a:extLst>
          </p:spPr>
          <p:txBody>
            <a:bodyPr/>
            <a:lstStyle/>
            <a:p>
              <a:endParaRPr lang="en-US" sz="1350">
                <a:latin typeface="Times" pitchFamily="2" charset="0"/>
              </a:endParaRPr>
            </a:p>
          </p:txBody>
        </p:sp>
        <p:sp>
          <p:nvSpPr>
            <p:cNvPr id="13322" name="Line 18"/>
            <p:cNvSpPr>
              <a:spLocks noChangeShapeType="1"/>
            </p:cNvSpPr>
            <p:nvPr/>
          </p:nvSpPr>
          <p:spPr bwMode="auto">
            <a:xfrm>
              <a:off x="9888539" y="2454276"/>
              <a:ext cx="1587" cy="239713"/>
            </a:xfrm>
            <a:prstGeom prst="line">
              <a:avLst/>
            </a:prstGeom>
            <a:noFill/>
            <a:ln w="9525">
              <a:solidFill>
                <a:srgbClr val="000000"/>
              </a:solidFill>
              <a:round/>
              <a:headEnd/>
              <a:tailEnd type="arrow" w="med" len="med"/>
            </a:ln>
            <a:extLst>
              <a:ext uri="{909E8E84-426E-40dd-AFC4-6F175D3DCCD1}">
                <a14:hiddenFill xmlns="" xmlns:a14="http://schemas.microsoft.com/office/drawing/2010/main">
                  <a:noFill/>
                </a14:hiddenFill>
              </a:ext>
            </a:extLst>
          </p:spPr>
          <p:txBody>
            <a:bodyPr/>
            <a:lstStyle/>
            <a:p>
              <a:endParaRPr lang="en-US" sz="1350">
                <a:latin typeface="Times" pitchFamily="2" charset="0"/>
              </a:endParaRPr>
            </a:p>
          </p:txBody>
        </p:sp>
        <p:sp>
          <p:nvSpPr>
            <p:cNvPr id="13323" name="AutoShape 19"/>
            <p:cNvSpPr>
              <a:spLocks noChangeArrowheads="1"/>
            </p:cNvSpPr>
            <p:nvPr/>
          </p:nvSpPr>
          <p:spPr bwMode="auto">
            <a:xfrm rot="5400000">
              <a:off x="5343525" y="312738"/>
              <a:ext cx="1792288" cy="7751762"/>
            </a:xfrm>
            <a:prstGeom prst="triangle">
              <a:avLst>
                <a:gd name="adj" fmla="val 50000"/>
              </a:avLst>
            </a:prstGeom>
            <a:solidFill>
              <a:srgbClr val="FFFFFF"/>
            </a:solidFill>
            <a:ln w="12700">
              <a:solidFill>
                <a:schemeClr val="tx1"/>
              </a:solidFill>
              <a:miter lim="800000"/>
              <a:headEnd/>
              <a:tailEnd/>
            </a:ln>
          </p:spPr>
          <p:txBody>
            <a:bodyPr lIns="0" tIns="0" rIns="0"/>
            <a:lstStyle/>
            <a:p>
              <a:r>
                <a:rPr lang="es-MX" sz="1350" b="1">
                  <a:latin typeface="Times" pitchFamily="2" charset="0"/>
                </a:rPr>
                <a:t>Alcance</a:t>
              </a:r>
              <a:r>
                <a:rPr lang="es-MX" sz="1350">
                  <a:latin typeface="Times" pitchFamily="2" charset="0"/>
                </a:rPr>
                <a:t> de alumnos para cada componente.</a:t>
              </a:r>
              <a:endParaRPr lang="es-ES" sz="1350">
                <a:latin typeface="Times" pitchFamily="2" charset="0"/>
              </a:endParaRPr>
            </a:p>
          </p:txBody>
        </p:sp>
        <p:sp>
          <p:nvSpPr>
            <p:cNvPr id="13324" name="AutoShape 20"/>
            <p:cNvSpPr>
              <a:spLocks noChangeArrowheads="1"/>
            </p:cNvSpPr>
            <p:nvPr/>
          </p:nvSpPr>
          <p:spPr bwMode="auto">
            <a:xfrm rot="-5400000">
              <a:off x="5246688" y="1666875"/>
              <a:ext cx="1871662" cy="7412038"/>
            </a:xfrm>
            <a:prstGeom prst="triangle">
              <a:avLst>
                <a:gd name="adj" fmla="val 50000"/>
              </a:avLst>
            </a:prstGeom>
            <a:solidFill>
              <a:srgbClr val="FFFFFF"/>
            </a:solidFill>
            <a:ln w="19050">
              <a:solidFill>
                <a:srgbClr val="000000"/>
              </a:solidFill>
              <a:miter lim="800000"/>
              <a:headEnd/>
              <a:tailEnd/>
            </a:ln>
          </p:spPr>
          <p:txBody>
            <a:bodyPr/>
            <a:lstStyle/>
            <a:p>
              <a:r>
                <a:rPr lang="es-MX" sz="1350" b="1">
                  <a:latin typeface="Times" pitchFamily="2" charset="0"/>
                </a:rPr>
                <a:t>Intensidad</a:t>
              </a:r>
              <a:r>
                <a:rPr lang="es-MX" sz="1350">
                  <a:latin typeface="Times" pitchFamily="2" charset="0"/>
                </a:rPr>
                <a:t> del apoyo para cada componente.</a:t>
              </a:r>
              <a:endParaRPr lang="es-ES" sz="1350">
                <a:latin typeface="Times" pitchFamily="2" charset="0"/>
              </a:endParaRPr>
            </a:p>
          </p:txBody>
        </p:sp>
      </p:grpSp>
    </p:spTree>
    <p:extLst>
      <p:ext uri="{BB962C8B-B14F-4D97-AF65-F5344CB8AC3E}">
        <p14:creationId xmlns:p14="http://schemas.microsoft.com/office/powerpoint/2010/main" val="4269688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095375" y="446088"/>
            <a:ext cx="8048625" cy="676275"/>
          </a:xfrm>
        </p:spPr>
        <p:txBody>
          <a:bodyPr>
            <a:normAutofit/>
          </a:bodyPr>
          <a:lstStyle/>
          <a:p>
            <a:r>
              <a:rPr lang="es-ES" dirty="0"/>
              <a:t>C. Relaciones</a:t>
            </a:r>
          </a:p>
        </p:txBody>
      </p:sp>
      <p:sp>
        <p:nvSpPr>
          <p:cNvPr id="3" name="Marcador de contenido 2"/>
          <p:cNvSpPr>
            <a:spLocks noGrp="1"/>
          </p:cNvSpPr>
          <p:nvPr>
            <p:ph type="body" sz="quarter" idx="4294967295"/>
          </p:nvPr>
        </p:nvSpPr>
        <p:spPr>
          <a:xfrm>
            <a:off x="1095375" y="1306513"/>
            <a:ext cx="8048625" cy="2849562"/>
          </a:xfrm>
        </p:spPr>
        <p:txBody>
          <a:bodyPr>
            <a:normAutofit/>
          </a:bodyPr>
          <a:lstStyle/>
          <a:p>
            <a:r>
              <a:rPr lang="es-ES" sz="2250" dirty="0"/>
              <a:t>C.1 Respeto por la diversidad</a:t>
            </a:r>
          </a:p>
          <a:p>
            <a:r>
              <a:rPr lang="es-ES" altLang="es-CL" sz="2250" dirty="0"/>
              <a:t>C.2 Comunidad escolar y colaboración</a:t>
            </a:r>
          </a:p>
          <a:p>
            <a:r>
              <a:rPr lang="es-ES" altLang="es-CL" sz="2250" dirty="0"/>
              <a:t>C.3 Moral y conexión </a:t>
            </a:r>
          </a:p>
          <a:p>
            <a:endParaRPr lang="es-CL" altLang="es-CL" sz="1800" dirty="0"/>
          </a:p>
          <a:p>
            <a:pPr lvl="2"/>
            <a:endParaRPr lang="es-CL" altLang="es-CL" sz="2100" dirty="0"/>
          </a:p>
          <a:p>
            <a:pPr lvl="2"/>
            <a:endParaRPr lang="es-CL" altLang="es-CL" sz="2100" dirty="0"/>
          </a:p>
          <a:p>
            <a:endParaRPr lang="es-ES" sz="2250" dirty="0"/>
          </a:p>
        </p:txBody>
      </p:sp>
    </p:spTree>
    <p:extLst>
      <p:ext uri="{BB962C8B-B14F-4D97-AF65-F5344CB8AC3E}">
        <p14:creationId xmlns:p14="http://schemas.microsoft.com/office/powerpoint/2010/main" val="3070608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Fundación Todo Mejora</a:t>
            </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9647" y="1011730"/>
            <a:ext cx="5850433" cy="3046007"/>
          </a:xfrm>
        </p:spPr>
      </p:pic>
      <p:sp>
        <p:nvSpPr>
          <p:cNvPr id="5" name="Rectángulo 4"/>
          <p:cNvSpPr/>
          <p:nvPr/>
        </p:nvSpPr>
        <p:spPr>
          <a:xfrm>
            <a:off x="1485900" y="4154315"/>
            <a:ext cx="5400675" cy="507831"/>
          </a:xfrm>
          <a:prstGeom prst="rect">
            <a:avLst/>
          </a:prstGeom>
        </p:spPr>
        <p:txBody>
          <a:bodyPr wrap="square">
            <a:spAutoFit/>
          </a:bodyPr>
          <a:lstStyle/>
          <a:p>
            <a:r>
              <a:rPr lang="es-CL" sz="1350" dirty="0">
                <a:solidFill>
                  <a:srgbClr val="000000"/>
                </a:solidFill>
                <a:latin typeface="Myriad Pro"/>
              </a:rPr>
              <a:t>Participaron 886 estudiantes de educación media (I a IV medio) de cuatro colegios de Santiago </a:t>
            </a:r>
            <a:endParaRPr lang="es-ES" sz="1350" dirty="0"/>
          </a:p>
        </p:txBody>
      </p:sp>
    </p:spTree>
    <p:extLst>
      <p:ext uri="{BB962C8B-B14F-4D97-AF65-F5344CB8AC3E}">
        <p14:creationId xmlns:p14="http://schemas.microsoft.com/office/powerpoint/2010/main" val="3948733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Fundación Todo Mejora</a:t>
            </a:r>
          </a:p>
        </p:txBody>
      </p:sp>
      <p:sp>
        <p:nvSpPr>
          <p:cNvPr id="5" name="Rectángulo 4"/>
          <p:cNvSpPr/>
          <p:nvPr/>
        </p:nvSpPr>
        <p:spPr>
          <a:xfrm>
            <a:off x="1681843" y="4382916"/>
            <a:ext cx="5400675" cy="507831"/>
          </a:xfrm>
          <a:prstGeom prst="rect">
            <a:avLst/>
          </a:prstGeom>
        </p:spPr>
        <p:txBody>
          <a:bodyPr wrap="square">
            <a:spAutoFit/>
          </a:bodyPr>
          <a:lstStyle/>
          <a:p>
            <a:r>
              <a:rPr lang="es-CL" sz="1350" dirty="0">
                <a:solidFill>
                  <a:srgbClr val="000000"/>
                </a:solidFill>
                <a:latin typeface="Myriad Pro"/>
              </a:rPr>
              <a:t>Participaron 886 estudiantes de educación media (I a IV medio) de cuatro colegios de Santiago </a:t>
            </a:r>
            <a:endParaRPr lang="es-ES" sz="1350" dirty="0"/>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8612" y="982036"/>
            <a:ext cx="5990064" cy="3270251"/>
          </a:xfrm>
        </p:spPr>
      </p:pic>
    </p:spTree>
    <p:extLst>
      <p:ext uri="{BB962C8B-B14F-4D97-AF65-F5344CB8AC3E}">
        <p14:creationId xmlns:p14="http://schemas.microsoft.com/office/powerpoint/2010/main" val="1153333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3D1E4EBA-402E-43F6-9DAC-8CDC827E2735}"/>
              </a:ext>
            </a:extLst>
          </p:cNvPr>
          <p:cNvSpPr>
            <a:spLocks noGrp="1"/>
          </p:cNvSpPr>
          <p:nvPr>
            <p:ph type="title"/>
          </p:nvPr>
        </p:nvSpPr>
        <p:spPr/>
        <p:txBody>
          <a:bodyPr/>
          <a:lstStyle/>
          <a:p>
            <a:endParaRPr lang="es-CL"/>
          </a:p>
        </p:txBody>
      </p:sp>
      <p:pic>
        <p:nvPicPr>
          <p:cNvPr id="4" name="Inspirando al futuro sin estereotipos">
            <a:hlinkClick r:id="" action="ppaction://media"/>
            <a:extLst>
              <a:ext uri="{FF2B5EF4-FFF2-40B4-BE49-F238E27FC236}">
                <a16:creationId xmlns:a16="http://schemas.microsoft.com/office/drawing/2014/main" id="{47FA25A0-D174-41C1-9266-DC128B391A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06563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F474871-F389-469D-A9A3-DD546AF4E8D6}"/>
              </a:ext>
            </a:extLst>
          </p:cNvPr>
          <p:cNvPicPr>
            <a:picLocks noChangeAspect="1"/>
          </p:cNvPicPr>
          <p:nvPr/>
        </p:nvPicPr>
        <p:blipFill>
          <a:blip r:embed="rId2"/>
          <a:stretch>
            <a:fillRect/>
          </a:stretch>
        </p:blipFill>
        <p:spPr>
          <a:xfrm>
            <a:off x="106915" y="1372567"/>
            <a:ext cx="8930169" cy="3517354"/>
          </a:xfrm>
          <a:prstGeom prst="rect">
            <a:avLst/>
          </a:prstGeom>
        </p:spPr>
      </p:pic>
      <p:sp>
        <p:nvSpPr>
          <p:cNvPr id="7" name="Rectángulo 6">
            <a:extLst>
              <a:ext uri="{FF2B5EF4-FFF2-40B4-BE49-F238E27FC236}">
                <a16:creationId xmlns:a16="http://schemas.microsoft.com/office/drawing/2014/main" id="{6AD1B97C-47DB-43F9-9B48-EC7F51FAF7F3}"/>
              </a:ext>
            </a:extLst>
          </p:cNvPr>
          <p:cNvSpPr/>
          <p:nvPr/>
        </p:nvSpPr>
        <p:spPr>
          <a:xfrm>
            <a:off x="201562" y="4621695"/>
            <a:ext cx="8740876" cy="415498"/>
          </a:xfrm>
          <a:prstGeom prst="rect">
            <a:avLst/>
          </a:prstGeom>
        </p:spPr>
        <p:txBody>
          <a:bodyPr wrap="square">
            <a:spAutoFit/>
          </a:bodyPr>
          <a:lstStyle/>
          <a:p>
            <a:pPr marL="228600" indent="-228600"/>
            <a:r>
              <a:rPr lang="es-CL" sz="1050" dirty="0"/>
              <a:t>Varela, J. J., Sánchez, P. A., Aguayo, F., González, C., Alfaro, J., &amp; De Tezanos-Pinto, P. (2022). </a:t>
            </a:r>
            <a:r>
              <a:rPr lang="es-CL" sz="1050" dirty="0" err="1"/>
              <a:t>Gender</a:t>
            </a:r>
            <a:r>
              <a:rPr lang="es-CL" sz="1050" dirty="0"/>
              <a:t> </a:t>
            </a:r>
            <a:r>
              <a:rPr lang="es-CL" sz="1050" dirty="0" err="1"/>
              <a:t>attitudes</a:t>
            </a:r>
            <a:r>
              <a:rPr lang="es-CL" sz="1050" dirty="0"/>
              <a:t>, </a:t>
            </a:r>
            <a:r>
              <a:rPr lang="es-CL" sz="1050" dirty="0" err="1"/>
              <a:t>school</a:t>
            </a:r>
            <a:r>
              <a:rPr lang="es-CL" sz="1050" dirty="0"/>
              <a:t> </a:t>
            </a:r>
            <a:r>
              <a:rPr lang="es-CL" sz="1050" dirty="0" err="1"/>
              <a:t>violence</a:t>
            </a:r>
            <a:r>
              <a:rPr lang="es-CL" sz="1050" dirty="0"/>
              <a:t> and </a:t>
            </a:r>
            <a:r>
              <a:rPr lang="es-CL" sz="1050" dirty="0" err="1"/>
              <a:t>well-being</a:t>
            </a:r>
            <a:r>
              <a:rPr lang="es-CL" sz="1050" dirty="0"/>
              <a:t> </a:t>
            </a:r>
            <a:r>
              <a:rPr lang="es-CL" sz="1050" dirty="0" err="1"/>
              <a:t>among</a:t>
            </a:r>
            <a:r>
              <a:rPr lang="es-CL" sz="1050" dirty="0"/>
              <a:t> </a:t>
            </a:r>
            <a:r>
              <a:rPr lang="es-CL" sz="1050" dirty="0" err="1"/>
              <a:t>Chilean</a:t>
            </a:r>
            <a:r>
              <a:rPr lang="es-CL" sz="1050" dirty="0"/>
              <a:t> </a:t>
            </a:r>
            <a:r>
              <a:rPr lang="es-CL" sz="1050" dirty="0" err="1"/>
              <a:t>adolescents</a:t>
            </a:r>
            <a:r>
              <a:rPr lang="es-CL" sz="1050" dirty="0"/>
              <a:t>. </a:t>
            </a:r>
            <a:r>
              <a:rPr lang="es-CL" sz="1050" i="1" dirty="0" err="1"/>
              <a:t>Current</a:t>
            </a:r>
            <a:r>
              <a:rPr lang="es-CL" sz="1050" i="1" dirty="0"/>
              <a:t> </a:t>
            </a:r>
            <a:r>
              <a:rPr lang="es-CL" sz="1050" i="1" dirty="0" err="1"/>
              <a:t>Psychology</a:t>
            </a:r>
            <a:r>
              <a:rPr lang="es-CL" sz="1050" dirty="0"/>
              <a:t>. https://doi.org/10.1007/s12144-021-02637-z</a:t>
            </a:r>
          </a:p>
        </p:txBody>
      </p:sp>
      <p:pic>
        <p:nvPicPr>
          <p:cNvPr id="2" name="Imagen 1">
            <a:extLst>
              <a:ext uri="{FF2B5EF4-FFF2-40B4-BE49-F238E27FC236}">
                <a16:creationId xmlns:a16="http://schemas.microsoft.com/office/drawing/2014/main" id="{7A2BA1F5-57FA-4860-B97F-B70440A4ECDD}"/>
              </a:ext>
            </a:extLst>
          </p:cNvPr>
          <p:cNvPicPr>
            <a:picLocks noChangeAspect="1"/>
          </p:cNvPicPr>
          <p:nvPr/>
        </p:nvPicPr>
        <p:blipFill>
          <a:blip r:embed="rId3"/>
          <a:stretch>
            <a:fillRect/>
          </a:stretch>
        </p:blipFill>
        <p:spPr>
          <a:xfrm>
            <a:off x="0" y="0"/>
            <a:ext cx="4329907" cy="1553410"/>
          </a:xfrm>
          <a:prstGeom prst="rect">
            <a:avLst/>
          </a:prstGeom>
        </p:spPr>
      </p:pic>
    </p:spTree>
    <p:extLst>
      <p:ext uri="{BB962C8B-B14F-4D97-AF65-F5344CB8AC3E}">
        <p14:creationId xmlns:p14="http://schemas.microsoft.com/office/powerpoint/2010/main" val="2496636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0"/>
            <a:ext cx="7886700" cy="993775"/>
          </a:xfrm>
        </p:spPr>
        <p:txBody>
          <a:bodyPr>
            <a:normAutofit/>
          </a:bodyPr>
          <a:lstStyle/>
          <a:p>
            <a:r>
              <a:rPr lang="es-ES" altLang="es-CL" dirty="0"/>
              <a:t>Comunidad escolar y colaboración</a:t>
            </a:r>
            <a:endParaRPr lang="es-CL" dirty="0"/>
          </a:p>
        </p:txBody>
      </p:sp>
      <p:sp>
        <p:nvSpPr>
          <p:cNvPr id="3" name="Marcador de contenido 2"/>
          <p:cNvSpPr>
            <a:spLocks noGrp="1"/>
          </p:cNvSpPr>
          <p:nvPr>
            <p:ph idx="4294967295"/>
          </p:nvPr>
        </p:nvSpPr>
        <p:spPr>
          <a:xfrm>
            <a:off x="0" y="939800"/>
            <a:ext cx="7886700" cy="3263900"/>
          </a:xfrm>
        </p:spPr>
        <p:txBody>
          <a:bodyPr/>
          <a:lstStyle/>
          <a:p>
            <a:r>
              <a:rPr lang="es-CL" dirty="0"/>
              <a:t>Relación profesor alumno </a:t>
            </a:r>
          </a:p>
          <a:p>
            <a:pPr lvl="1"/>
            <a:r>
              <a:rPr lang="es-CL" dirty="0"/>
              <a:t>Vínculo significativo</a:t>
            </a:r>
          </a:p>
          <a:p>
            <a:pPr lvl="1"/>
            <a:endParaRPr lang="es-CL" dirty="0"/>
          </a:p>
          <a:p>
            <a:pPr lvl="1"/>
            <a:endParaRPr lang="es-CL" dirty="0"/>
          </a:p>
        </p:txBody>
      </p:sp>
      <p:pic>
        <p:nvPicPr>
          <p:cNvPr id="5" name="Insólito recibimiento de un docente a sus alumnos antes de ingresar a clase">
            <a:hlinkClick r:id="" action="ppaction://media"/>
            <a:extLst>
              <a:ext uri="{FF2B5EF4-FFF2-40B4-BE49-F238E27FC236}">
                <a16:creationId xmlns:a16="http://schemas.microsoft.com/office/drawing/2014/main" id="{BE591339-63C9-4AA3-AAEE-5D0F42D327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06805" y="1155989"/>
            <a:ext cx="5937195" cy="3339672"/>
          </a:xfrm>
          <a:prstGeom prst="rect">
            <a:avLst/>
          </a:prstGeom>
        </p:spPr>
      </p:pic>
    </p:spTree>
    <p:extLst>
      <p:ext uri="{BB962C8B-B14F-4D97-AF65-F5344CB8AC3E}">
        <p14:creationId xmlns:p14="http://schemas.microsoft.com/office/powerpoint/2010/main" val="211120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7" name="Google Shape;277;p33"/>
          <p:cNvPicPr preferRelativeResize="0"/>
          <p:nvPr/>
        </p:nvPicPr>
        <p:blipFill>
          <a:blip r:embed="rId3">
            <a:alphaModFix/>
          </a:blip>
          <a:stretch>
            <a:fillRect/>
          </a:stretch>
        </p:blipFill>
        <p:spPr>
          <a:xfrm>
            <a:off x="3456711" y="1224948"/>
            <a:ext cx="5611091" cy="3443045"/>
          </a:xfrm>
          <a:prstGeom prst="rect">
            <a:avLst/>
          </a:prstGeom>
          <a:noFill/>
          <a:ln>
            <a:noFill/>
          </a:ln>
        </p:spPr>
      </p:pic>
      <p:sp>
        <p:nvSpPr>
          <p:cNvPr id="2" name="Rectángulo 1"/>
          <p:cNvSpPr/>
          <p:nvPr/>
        </p:nvSpPr>
        <p:spPr>
          <a:xfrm>
            <a:off x="214745" y="606136"/>
            <a:ext cx="3241966" cy="3693319"/>
          </a:xfrm>
          <a:prstGeom prst="rect">
            <a:avLst/>
          </a:prstGeom>
        </p:spPr>
        <p:txBody>
          <a:bodyPr wrap="square">
            <a:spAutoFit/>
          </a:bodyPr>
          <a:lstStyle/>
          <a:p>
            <a:r>
              <a:rPr lang="es-ES" dirty="0"/>
              <a:t>... los estudiantes que perciben más apego a su escuela, la influencia de los compañeros con conductas antisociales se modera en relación con los que tienen una percepción de bajo apego escolar...... </a:t>
            </a:r>
          </a:p>
          <a:p>
            <a:endParaRPr lang="es-ES" dirty="0"/>
          </a:p>
          <a:p>
            <a:r>
              <a:rPr lang="es-ES" dirty="0"/>
              <a:t>el resultado proporciona evidencia de la importancia del apego a la escuela en la prevención de conductas antisociales en adolescentes... </a:t>
            </a:r>
            <a:endParaRPr lang="en-US" dirty="0"/>
          </a:p>
        </p:txBody>
      </p:sp>
      <p:pic>
        <p:nvPicPr>
          <p:cNvPr id="4" name="Imagen 3"/>
          <p:cNvPicPr>
            <a:picLocks noChangeAspect="1"/>
          </p:cNvPicPr>
          <p:nvPr/>
        </p:nvPicPr>
        <p:blipFill>
          <a:blip r:embed="rId4"/>
          <a:stretch>
            <a:fillRect/>
          </a:stretch>
        </p:blipFill>
        <p:spPr>
          <a:xfrm>
            <a:off x="7140287" y="0"/>
            <a:ext cx="2003713" cy="95945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onector recto 15"/>
          <p:cNvCxnSpPr/>
          <p:nvPr/>
        </p:nvCxnSpPr>
        <p:spPr>
          <a:xfrm>
            <a:off x="4374980" y="2211006"/>
            <a:ext cx="1380" cy="138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1EB07D53-47A4-044E-9599-6E503229A7BD}"/>
              </a:ext>
            </a:extLst>
          </p:cNvPr>
          <p:cNvSpPr/>
          <p:nvPr/>
        </p:nvSpPr>
        <p:spPr>
          <a:xfrm>
            <a:off x="1" y="2"/>
            <a:ext cx="2790908" cy="51434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solidFill>
                <a:prstClr val="white"/>
              </a:solidFill>
            </a:endParaRPr>
          </a:p>
        </p:txBody>
      </p:sp>
      <p:cxnSp>
        <p:nvCxnSpPr>
          <p:cNvPr id="12" name="Conector recto 11">
            <a:extLst>
              <a:ext uri="{FF2B5EF4-FFF2-40B4-BE49-F238E27FC236}">
                <a16:creationId xmlns:a16="http://schemas.microsoft.com/office/drawing/2014/main" id="{E8238919-58B1-C24D-A699-8EDEDDFF9521}"/>
              </a:ext>
            </a:extLst>
          </p:cNvPr>
          <p:cNvCxnSpPr>
            <a:cxnSpLocks/>
          </p:cNvCxnSpPr>
          <p:nvPr/>
        </p:nvCxnSpPr>
        <p:spPr>
          <a:xfrm>
            <a:off x="3860020" y="542190"/>
            <a:ext cx="59088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3E8491C9-FEB5-804E-AFE6-F02F23BC6845}"/>
              </a:ext>
            </a:extLst>
          </p:cNvPr>
          <p:cNvSpPr txBox="1"/>
          <p:nvPr/>
        </p:nvSpPr>
        <p:spPr>
          <a:xfrm>
            <a:off x="225290" y="2193755"/>
            <a:ext cx="2196186" cy="584775"/>
          </a:xfrm>
          <a:prstGeom prst="rect">
            <a:avLst/>
          </a:prstGeom>
          <a:noFill/>
        </p:spPr>
        <p:txBody>
          <a:bodyPr wrap="square" rtlCol="0">
            <a:spAutoFit/>
          </a:bodyPr>
          <a:lstStyle/>
          <a:p>
            <a:r>
              <a:rPr lang="es-ES_tradnl" sz="1600" b="1" dirty="0">
                <a:solidFill>
                  <a:srgbClr val="00B0F0"/>
                </a:solidFill>
                <a:latin typeface="Arial" charset="0"/>
                <a:ea typeface="Arial" charset="0"/>
                <a:cs typeface="Arial" charset="0"/>
              </a:rPr>
              <a:t>Y nuestros docentes?</a:t>
            </a:r>
            <a:endParaRPr lang="es-ES_tradnl" sz="1600" dirty="0">
              <a:solidFill>
                <a:prstClr val="white"/>
              </a:solidFill>
              <a:latin typeface="Arial" charset="0"/>
              <a:ea typeface="Arial" charset="0"/>
              <a:cs typeface="Arial" charset="0"/>
            </a:endParaRPr>
          </a:p>
        </p:txBody>
      </p:sp>
      <p:pic>
        <p:nvPicPr>
          <p:cNvPr id="10" name="Imagen 9" descr="Imagen que contiene dibujo&#10;&#10;Descripción generada automáticamente">
            <a:extLst>
              <a:ext uri="{FF2B5EF4-FFF2-40B4-BE49-F238E27FC236}">
                <a16:creationId xmlns:a16="http://schemas.microsoft.com/office/drawing/2014/main" id="{C2D77C5B-0558-9348-AD7C-52E49B0EDF98}"/>
              </a:ext>
            </a:extLst>
          </p:cNvPr>
          <p:cNvPicPr>
            <a:picLocks noChangeAspect="1"/>
          </p:cNvPicPr>
          <p:nvPr/>
        </p:nvPicPr>
        <p:blipFill>
          <a:blip r:embed="rId2"/>
          <a:stretch>
            <a:fillRect/>
          </a:stretch>
        </p:blipFill>
        <p:spPr>
          <a:xfrm>
            <a:off x="448267" y="448060"/>
            <a:ext cx="1894375" cy="469829"/>
          </a:xfrm>
          <a:prstGeom prst="rect">
            <a:avLst/>
          </a:prstGeom>
        </p:spPr>
      </p:pic>
      <p:pic>
        <p:nvPicPr>
          <p:cNvPr id="17" name="Imagen 16">
            <a:extLst>
              <a:ext uri="{FF2B5EF4-FFF2-40B4-BE49-F238E27FC236}">
                <a16:creationId xmlns:a16="http://schemas.microsoft.com/office/drawing/2014/main" id="{8143646D-87C7-A840-9CA6-36B7B61E3251}"/>
              </a:ext>
            </a:extLst>
          </p:cNvPr>
          <p:cNvPicPr>
            <a:picLocks noChangeAspect="1"/>
          </p:cNvPicPr>
          <p:nvPr/>
        </p:nvPicPr>
        <p:blipFill>
          <a:blip r:embed="rId3"/>
          <a:stretch>
            <a:fillRect/>
          </a:stretch>
        </p:blipFill>
        <p:spPr>
          <a:xfrm>
            <a:off x="448267" y="4174435"/>
            <a:ext cx="1518133" cy="660058"/>
          </a:xfrm>
          <a:prstGeom prst="rect">
            <a:avLst/>
          </a:prstGeom>
        </p:spPr>
      </p:pic>
      <p:pic>
        <p:nvPicPr>
          <p:cNvPr id="4" name="Imagen 3">
            <a:extLst>
              <a:ext uri="{FF2B5EF4-FFF2-40B4-BE49-F238E27FC236}">
                <a16:creationId xmlns:a16="http://schemas.microsoft.com/office/drawing/2014/main" id="{AF357A3F-0205-4AA0-BAF7-199B1374097E}"/>
              </a:ext>
            </a:extLst>
          </p:cNvPr>
          <p:cNvPicPr>
            <a:picLocks noChangeAspect="1"/>
          </p:cNvPicPr>
          <p:nvPr/>
        </p:nvPicPr>
        <p:blipFill>
          <a:blip r:embed="rId4"/>
          <a:stretch>
            <a:fillRect/>
          </a:stretch>
        </p:blipFill>
        <p:spPr>
          <a:xfrm>
            <a:off x="4762656" y="946589"/>
            <a:ext cx="3912843" cy="3909786"/>
          </a:xfrm>
          <a:prstGeom prst="rect">
            <a:avLst/>
          </a:prstGeom>
        </p:spPr>
      </p:pic>
      <p:pic>
        <p:nvPicPr>
          <p:cNvPr id="8" name="Imagen 7">
            <a:extLst>
              <a:ext uri="{FF2B5EF4-FFF2-40B4-BE49-F238E27FC236}">
                <a16:creationId xmlns:a16="http://schemas.microsoft.com/office/drawing/2014/main" id="{F2BF7DE4-1CBD-4C38-AE7C-A27843ABE2E8}"/>
              </a:ext>
            </a:extLst>
          </p:cNvPr>
          <p:cNvPicPr>
            <a:picLocks noChangeAspect="1"/>
          </p:cNvPicPr>
          <p:nvPr/>
        </p:nvPicPr>
        <p:blipFill>
          <a:blip r:embed="rId5"/>
          <a:stretch>
            <a:fillRect/>
          </a:stretch>
        </p:blipFill>
        <p:spPr>
          <a:xfrm>
            <a:off x="3043460" y="1043210"/>
            <a:ext cx="4100290" cy="4100290"/>
          </a:xfrm>
          <a:prstGeom prst="rect">
            <a:avLst/>
          </a:prstGeom>
        </p:spPr>
      </p:pic>
      <p:pic>
        <p:nvPicPr>
          <p:cNvPr id="19" name="Imagen 18">
            <a:extLst>
              <a:ext uri="{FF2B5EF4-FFF2-40B4-BE49-F238E27FC236}">
                <a16:creationId xmlns:a16="http://schemas.microsoft.com/office/drawing/2014/main" id="{B9DE6807-CC66-496D-BBB3-9F662A123FF0}"/>
              </a:ext>
            </a:extLst>
          </p:cNvPr>
          <p:cNvPicPr>
            <a:picLocks noChangeAspect="1"/>
          </p:cNvPicPr>
          <p:nvPr/>
        </p:nvPicPr>
        <p:blipFill>
          <a:blip r:embed="rId6"/>
          <a:stretch>
            <a:fillRect/>
          </a:stretch>
        </p:blipFill>
        <p:spPr>
          <a:xfrm>
            <a:off x="1966400" y="917887"/>
            <a:ext cx="4225611" cy="4225611"/>
          </a:xfrm>
          <a:prstGeom prst="rect">
            <a:avLst/>
          </a:prstGeom>
        </p:spPr>
      </p:pic>
    </p:spTree>
    <p:extLst>
      <p:ext uri="{BB962C8B-B14F-4D97-AF65-F5344CB8AC3E}">
        <p14:creationId xmlns:p14="http://schemas.microsoft.com/office/powerpoint/2010/main" val="71826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onector recto 15"/>
          <p:cNvCxnSpPr/>
          <p:nvPr/>
        </p:nvCxnSpPr>
        <p:spPr>
          <a:xfrm>
            <a:off x="4374980" y="2211006"/>
            <a:ext cx="1380" cy="138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1EB07D53-47A4-044E-9599-6E503229A7BD}"/>
              </a:ext>
            </a:extLst>
          </p:cNvPr>
          <p:cNvSpPr/>
          <p:nvPr/>
        </p:nvSpPr>
        <p:spPr>
          <a:xfrm>
            <a:off x="1" y="2"/>
            <a:ext cx="2790908" cy="51434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solidFill>
                <a:prstClr val="white"/>
              </a:solidFill>
            </a:endParaRPr>
          </a:p>
        </p:txBody>
      </p:sp>
      <p:cxnSp>
        <p:nvCxnSpPr>
          <p:cNvPr id="12" name="Conector recto 11">
            <a:extLst>
              <a:ext uri="{FF2B5EF4-FFF2-40B4-BE49-F238E27FC236}">
                <a16:creationId xmlns:a16="http://schemas.microsoft.com/office/drawing/2014/main" id="{E8238919-58B1-C24D-A699-8EDEDDFF9521}"/>
              </a:ext>
            </a:extLst>
          </p:cNvPr>
          <p:cNvCxnSpPr>
            <a:cxnSpLocks/>
          </p:cNvCxnSpPr>
          <p:nvPr/>
        </p:nvCxnSpPr>
        <p:spPr>
          <a:xfrm>
            <a:off x="3860020" y="542190"/>
            <a:ext cx="59088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8E73C80E-4D36-E24D-9E11-03F39F609543}"/>
              </a:ext>
            </a:extLst>
          </p:cNvPr>
          <p:cNvSpPr/>
          <p:nvPr/>
        </p:nvSpPr>
        <p:spPr>
          <a:xfrm>
            <a:off x="3777810" y="638812"/>
            <a:ext cx="4160128" cy="307777"/>
          </a:xfrm>
          <a:prstGeom prst="rect">
            <a:avLst/>
          </a:prstGeom>
          <a:noFill/>
        </p:spPr>
        <p:txBody>
          <a:bodyPr wrap="square" rtlCol="0">
            <a:spAutoFit/>
          </a:bodyPr>
          <a:lstStyle/>
          <a:p>
            <a:r>
              <a:rPr lang="es-ES" sz="1400" b="1" dirty="0">
                <a:solidFill>
                  <a:schemeClr val="accent1">
                    <a:lumMod val="50000"/>
                  </a:schemeClr>
                </a:solidFill>
                <a:latin typeface="Arial" charset="0"/>
                <a:cs typeface="Arial" charset="0"/>
              </a:rPr>
              <a:t>Próximos pasos…</a:t>
            </a:r>
            <a:endParaRPr lang="es-ES_tradnl" sz="1400" dirty="0">
              <a:solidFill>
                <a:schemeClr val="accent1">
                  <a:lumMod val="50000"/>
                </a:schemeClr>
              </a:solidFill>
              <a:latin typeface="Arial" panose="020B0604020202020204" pitchFamily="34" charset="0"/>
              <a:cs typeface="Arial" panose="020B0604020202020204" pitchFamily="34" charset="0"/>
            </a:endParaRPr>
          </a:p>
        </p:txBody>
      </p:sp>
      <p:pic>
        <p:nvPicPr>
          <p:cNvPr id="10" name="Imagen 9" descr="Imagen que contiene dibujo&#10;&#10;Descripción generada automáticamente">
            <a:extLst>
              <a:ext uri="{FF2B5EF4-FFF2-40B4-BE49-F238E27FC236}">
                <a16:creationId xmlns:a16="http://schemas.microsoft.com/office/drawing/2014/main" id="{C2D77C5B-0558-9348-AD7C-52E49B0EDF98}"/>
              </a:ext>
            </a:extLst>
          </p:cNvPr>
          <p:cNvPicPr>
            <a:picLocks noChangeAspect="1"/>
          </p:cNvPicPr>
          <p:nvPr/>
        </p:nvPicPr>
        <p:blipFill>
          <a:blip r:embed="rId2"/>
          <a:stretch>
            <a:fillRect/>
          </a:stretch>
        </p:blipFill>
        <p:spPr>
          <a:xfrm>
            <a:off x="448267" y="448060"/>
            <a:ext cx="1894375" cy="469829"/>
          </a:xfrm>
          <a:prstGeom prst="rect">
            <a:avLst/>
          </a:prstGeom>
        </p:spPr>
      </p:pic>
      <p:pic>
        <p:nvPicPr>
          <p:cNvPr id="17" name="Imagen 16">
            <a:extLst>
              <a:ext uri="{FF2B5EF4-FFF2-40B4-BE49-F238E27FC236}">
                <a16:creationId xmlns:a16="http://schemas.microsoft.com/office/drawing/2014/main" id="{8143646D-87C7-A840-9CA6-36B7B61E3251}"/>
              </a:ext>
            </a:extLst>
          </p:cNvPr>
          <p:cNvPicPr>
            <a:picLocks noChangeAspect="1"/>
          </p:cNvPicPr>
          <p:nvPr/>
        </p:nvPicPr>
        <p:blipFill>
          <a:blip r:embed="rId3"/>
          <a:stretch>
            <a:fillRect/>
          </a:stretch>
        </p:blipFill>
        <p:spPr>
          <a:xfrm>
            <a:off x="448267" y="4174435"/>
            <a:ext cx="1518133" cy="660058"/>
          </a:xfrm>
          <a:prstGeom prst="rect">
            <a:avLst/>
          </a:prstGeom>
        </p:spPr>
      </p:pic>
      <p:pic>
        <p:nvPicPr>
          <p:cNvPr id="3" name="Imagen 2">
            <a:extLst>
              <a:ext uri="{FF2B5EF4-FFF2-40B4-BE49-F238E27FC236}">
                <a16:creationId xmlns:a16="http://schemas.microsoft.com/office/drawing/2014/main" id="{3B79EEC2-1108-452C-A42F-863800745671}"/>
              </a:ext>
            </a:extLst>
          </p:cNvPr>
          <p:cNvPicPr>
            <a:picLocks noChangeAspect="1"/>
          </p:cNvPicPr>
          <p:nvPr/>
        </p:nvPicPr>
        <p:blipFill>
          <a:blip r:embed="rId4"/>
          <a:stretch>
            <a:fillRect/>
          </a:stretch>
        </p:blipFill>
        <p:spPr>
          <a:xfrm>
            <a:off x="2709761" y="738101"/>
            <a:ext cx="5943600" cy="3810000"/>
          </a:xfrm>
          <a:prstGeom prst="rect">
            <a:avLst/>
          </a:prstGeom>
        </p:spPr>
      </p:pic>
      <p:pic>
        <p:nvPicPr>
          <p:cNvPr id="5" name="Imagen 4">
            <a:extLst>
              <a:ext uri="{FF2B5EF4-FFF2-40B4-BE49-F238E27FC236}">
                <a16:creationId xmlns:a16="http://schemas.microsoft.com/office/drawing/2014/main" id="{6E97974B-9F6B-44BE-87BD-1434A798FC04}"/>
              </a:ext>
            </a:extLst>
          </p:cNvPr>
          <p:cNvPicPr>
            <a:picLocks noChangeAspect="1"/>
          </p:cNvPicPr>
          <p:nvPr/>
        </p:nvPicPr>
        <p:blipFill>
          <a:blip r:embed="rId5"/>
          <a:stretch>
            <a:fillRect/>
          </a:stretch>
        </p:blipFill>
        <p:spPr>
          <a:xfrm>
            <a:off x="3833610" y="437174"/>
            <a:ext cx="4889500" cy="3352800"/>
          </a:xfrm>
          <a:prstGeom prst="rect">
            <a:avLst/>
          </a:prstGeom>
        </p:spPr>
      </p:pic>
      <p:pic>
        <p:nvPicPr>
          <p:cNvPr id="7" name="Imagen 6">
            <a:extLst>
              <a:ext uri="{FF2B5EF4-FFF2-40B4-BE49-F238E27FC236}">
                <a16:creationId xmlns:a16="http://schemas.microsoft.com/office/drawing/2014/main" id="{2C9CCEF9-C8E7-4641-88D2-59CDF5DE7323}"/>
              </a:ext>
            </a:extLst>
          </p:cNvPr>
          <p:cNvPicPr>
            <a:picLocks noChangeAspect="1"/>
          </p:cNvPicPr>
          <p:nvPr/>
        </p:nvPicPr>
        <p:blipFill>
          <a:blip r:embed="rId6"/>
          <a:stretch>
            <a:fillRect/>
          </a:stretch>
        </p:blipFill>
        <p:spPr>
          <a:xfrm>
            <a:off x="712881" y="1138793"/>
            <a:ext cx="5486400" cy="3695700"/>
          </a:xfrm>
          <a:prstGeom prst="rect">
            <a:avLst/>
          </a:prstGeom>
        </p:spPr>
      </p:pic>
      <p:sp>
        <p:nvSpPr>
          <p:cNvPr id="2" name="CuadroTexto 1">
            <a:extLst>
              <a:ext uri="{FF2B5EF4-FFF2-40B4-BE49-F238E27FC236}">
                <a16:creationId xmlns:a16="http://schemas.microsoft.com/office/drawing/2014/main" id="{FD78094F-2B2F-C888-115F-DFAB52B3783A}"/>
              </a:ext>
            </a:extLst>
          </p:cNvPr>
          <p:cNvSpPr txBox="1"/>
          <p:nvPr/>
        </p:nvSpPr>
        <p:spPr>
          <a:xfrm>
            <a:off x="225290" y="2193755"/>
            <a:ext cx="2196186" cy="584775"/>
          </a:xfrm>
          <a:prstGeom prst="rect">
            <a:avLst/>
          </a:prstGeom>
          <a:noFill/>
        </p:spPr>
        <p:txBody>
          <a:bodyPr wrap="square" rtlCol="0">
            <a:spAutoFit/>
          </a:bodyPr>
          <a:lstStyle/>
          <a:p>
            <a:r>
              <a:rPr lang="es-ES_tradnl" sz="1600" b="1" dirty="0">
                <a:solidFill>
                  <a:srgbClr val="00B0F0"/>
                </a:solidFill>
                <a:latin typeface="Arial" charset="0"/>
                <a:ea typeface="Arial" charset="0"/>
                <a:cs typeface="Arial" charset="0"/>
              </a:rPr>
              <a:t>Y nuestros docentes?</a:t>
            </a:r>
            <a:endParaRPr lang="es-ES_tradnl" sz="160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88550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2"/>
          <p:cNvSpPr txBox="1">
            <a:spLocks noGrp="1"/>
          </p:cNvSpPr>
          <p:nvPr>
            <p:ph type="title"/>
          </p:nvPr>
        </p:nvSpPr>
        <p:spPr>
          <a:xfrm>
            <a:off x="311700" y="631800"/>
            <a:ext cx="3459300" cy="1072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s-419"/>
              <a:t>¿Qué es convivencia escolar?</a:t>
            </a:r>
            <a:endParaRPr/>
          </a:p>
        </p:txBody>
      </p:sp>
      <p:sp>
        <p:nvSpPr>
          <p:cNvPr id="147" name="Google Shape;147;p22"/>
          <p:cNvSpPr txBox="1">
            <a:spLocks noGrp="1"/>
          </p:cNvSpPr>
          <p:nvPr>
            <p:ph type="body" idx="1"/>
          </p:nvPr>
        </p:nvSpPr>
        <p:spPr>
          <a:xfrm>
            <a:off x="311700" y="1490875"/>
            <a:ext cx="2808000" cy="3078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s-419" sz="1900"/>
              <a:t>La hacemos todos/as...</a:t>
            </a:r>
            <a:endParaRPr sz="1900"/>
          </a:p>
          <a:p>
            <a:pPr marL="0" lvl="0" indent="0" algn="l" rtl="0">
              <a:spcBef>
                <a:spcPts val="1200"/>
              </a:spcBef>
              <a:spcAft>
                <a:spcPts val="0"/>
              </a:spcAft>
              <a:buNone/>
            </a:pPr>
            <a:r>
              <a:rPr lang="es-419" sz="1900"/>
              <a:t>Nos afecta a todos/as…</a:t>
            </a:r>
            <a:endParaRPr sz="1900"/>
          </a:p>
          <a:p>
            <a:pPr marL="0" lvl="0" indent="0" algn="l" rtl="0">
              <a:spcBef>
                <a:spcPts val="1200"/>
              </a:spcBef>
              <a:spcAft>
                <a:spcPts val="1200"/>
              </a:spcAft>
              <a:buNone/>
            </a:pPr>
            <a:r>
              <a:rPr lang="es-419" sz="1900"/>
              <a:t>La mejoramos entre todos/as</a:t>
            </a:r>
            <a:endParaRPr sz="1900"/>
          </a:p>
        </p:txBody>
      </p:sp>
      <p:sp>
        <p:nvSpPr>
          <p:cNvPr id="148" name="Google Shape;14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419"/>
              <a:t>3</a:t>
            </a:fld>
            <a:endParaRPr/>
          </a:p>
        </p:txBody>
      </p:sp>
      <p:pic>
        <p:nvPicPr>
          <p:cNvPr id="2" name="clima escolar mineduc">
            <a:hlinkClick r:id="" action="ppaction://media"/>
            <a:extLst>
              <a:ext uri="{FF2B5EF4-FFF2-40B4-BE49-F238E27FC236}">
                <a16:creationId xmlns:a16="http://schemas.microsoft.com/office/drawing/2014/main" id="{512C65A9-4755-4B5E-8029-3E4151AD6F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18172" y="1090870"/>
            <a:ext cx="4351670" cy="32637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57200" y="273050"/>
            <a:ext cx="7886700" cy="995363"/>
          </a:xfrm>
        </p:spPr>
        <p:txBody>
          <a:bodyPr>
            <a:normAutofit/>
          </a:bodyPr>
          <a:lstStyle/>
          <a:p>
            <a:r>
              <a:rPr lang="es-ES" dirty="0"/>
              <a:t>D. Espacio físico</a:t>
            </a:r>
          </a:p>
        </p:txBody>
      </p:sp>
      <p:sp>
        <p:nvSpPr>
          <p:cNvPr id="3" name="Marcador de contenido 2"/>
          <p:cNvSpPr>
            <a:spLocks noGrp="1"/>
          </p:cNvSpPr>
          <p:nvPr>
            <p:ph idx="4294967295"/>
          </p:nvPr>
        </p:nvSpPr>
        <p:spPr>
          <a:xfrm>
            <a:off x="1257300" y="1268413"/>
            <a:ext cx="7886700" cy="3263900"/>
          </a:xfrm>
        </p:spPr>
        <p:txBody>
          <a:bodyPr>
            <a:normAutofit/>
          </a:bodyPr>
          <a:lstStyle/>
          <a:p>
            <a:r>
              <a:rPr lang="es-CL" altLang="es-CL" sz="2250" dirty="0"/>
              <a:t>Limpieza, </a:t>
            </a:r>
          </a:p>
          <a:p>
            <a:r>
              <a:rPr lang="es-CL" altLang="es-CL" sz="2250" dirty="0"/>
              <a:t>Espacio y materiales adecuados, </a:t>
            </a:r>
          </a:p>
          <a:p>
            <a:r>
              <a:rPr lang="es-CL" altLang="es-CL" sz="2250" dirty="0"/>
              <a:t>Calidad estética y el tamaño de la escuela, </a:t>
            </a:r>
          </a:p>
          <a:p>
            <a:r>
              <a:rPr lang="es-CL" altLang="es-CL" sz="2250" dirty="0"/>
              <a:t>Ofertas curriculares y extracurriculares.</a:t>
            </a:r>
            <a:endParaRPr lang="es-ES" altLang="es-CL" sz="2250" dirty="0"/>
          </a:p>
          <a:p>
            <a:endParaRPr lang="es-CL" altLang="es-CL" sz="1800" dirty="0"/>
          </a:p>
          <a:p>
            <a:pPr lvl="2"/>
            <a:endParaRPr lang="es-CL" altLang="es-CL" sz="2100" dirty="0"/>
          </a:p>
          <a:p>
            <a:pPr lvl="2"/>
            <a:endParaRPr lang="es-CL" altLang="es-CL" sz="2100" dirty="0"/>
          </a:p>
          <a:p>
            <a:endParaRPr lang="es-ES" sz="2250" dirty="0"/>
          </a:p>
        </p:txBody>
      </p:sp>
    </p:spTree>
    <p:extLst>
      <p:ext uri="{BB962C8B-B14F-4D97-AF65-F5344CB8AC3E}">
        <p14:creationId xmlns:p14="http://schemas.microsoft.com/office/powerpoint/2010/main" val="934674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2 CuadroTexto"/>
          <p:cNvSpPr txBox="1">
            <a:spLocks noChangeArrowheads="1"/>
          </p:cNvSpPr>
          <p:nvPr/>
        </p:nvSpPr>
        <p:spPr bwMode="auto">
          <a:xfrm>
            <a:off x="601671" y="433880"/>
            <a:ext cx="4789522" cy="369332"/>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178">
              <a:buFontTx/>
              <a:buChar char="-"/>
            </a:pPr>
            <a:r>
              <a:rPr lang="es-ES" dirty="0">
                <a:solidFill>
                  <a:prstClr val="black"/>
                </a:solidFill>
                <a:latin typeface="Calibri" charset="0"/>
              </a:rPr>
              <a:t>Infraestructura - Zonas de problemas (CPTED)</a:t>
            </a:r>
          </a:p>
        </p:txBody>
      </p:sp>
      <p:pic>
        <p:nvPicPr>
          <p:cNvPr id="119810" name="Picture 2">
            <a:hlinkClick r:id="rId2" action="ppaction://hlinkfile"/>
          </p:cNvPr>
          <p:cNvPicPr>
            <a:picLocks noChangeAspect="1" noChangeArrowheads="1"/>
          </p:cNvPicPr>
          <p:nvPr/>
        </p:nvPicPr>
        <p:blipFill>
          <a:blip r:embed="rId3"/>
          <a:srcRect l="29954" t="4222" r="28916" b="6956"/>
          <a:stretch>
            <a:fillRect/>
          </a:stretch>
        </p:blipFill>
        <p:spPr bwMode="auto">
          <a:xfrm>
            <a:off x="6597282" y="148035"/>
            <a:ext cx="2259557" cy="2193581"/>
          </a:xfrm>
          <a:prstGeom prst="rect">
            <a:avLst/>
          </a:prstGeom>
          <a:noFill/>
          <a:ln w="9525">
            <a:noFill/>
            <a:miter lim="800000"/>
            <a:headEnd/>
            <a:tailEnd/>
          </a:ln>
        </p:spPr>
      </p:pic>
      <p:pic>
        <p:nvPicPr>
          <p:cNvPr id="126977" name="Picture 1">
            <a:hlinkClick r:id="rId4" action="ppaction://hlinkfile"/>
          </p:cNvPr>
          <p:cNvPicPr>
            <a:picLocks noChangeAspect="1" noChangeArrowheads="1"/>
          </p:cNvPicPr>
          <p:nvPr/>
        </p:nvPicPr>
        <p:blipFill>
          <a:blip r:embed="rId5"/>
          <a:srcRect l="16092" t="11759" r="14559" b="13195"/>
          <a:stretch>
            <a:fillRect/>
          </a:stretch>
        </p:blipFill>
        <p:spPr bwMode="auto">
          <a:xfrm>
            <a:off x="4171952" y="2596012"/>
            <a:ext cx="4850658" cy="2460524"/>
          </a:xfrm>
          <a:prstGeom prst="rect">
            <a:avLst/>
          </a:prstGeom>
          <a:noFill/>
          <a:ln w="9525">
            <a:noFill/>
            <a:miter lim="800000"/>
            <a:headEnd/>
            <a:tailEnd/>
          </a:ln>
        </p:spPr>
      </p:pic>
      <p:pic>
        <p:nvPicPr>
          <p:cNvPr id="7" name="Picture 2" descr="https://images-na.ssl-images-amazon.com/images/I/51wPmD3icTL._SX378_BO1,204,203,200_.jpg">
            <a:extLst>
              <a:ext uri="{FF2B5EF4-FFF2-40B4-BE49-F238E27FC236}">
                <a16:creationId xmlns:a16="http://schemas.microsoft.com/office/drawing/2014/main" id="{D05E3B7F-817B-4A4D-A0A5-448FA1A152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161" y="1491803"/>
            <a:ext cx="2714625" cy="3564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581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3200"/>
              <a:t>¿Cómo supervisar áreas comunes?</a:t>
            </a:r>
            <a:endParaRPr sz="3200"/>
          </a:p>
        </p:txBody>
      </p:sp>
      <p:pic>
        <p:nvPicPr>
          <p:cNvPr id="320" name="Google Shape;320;p42">
            <a:hlinkClick r:id="rId3"/>
          </p:cNvPr>
          <p:cNvPicPr preferRelativeResize="0"/>
          <p:nvPr/>
        </p:nvPicPr>
        <p:blipFill>
          <a:blip r:embed="rId4">
            <a:alphaModFix/>
          </a:blip>
          <a:stretch>
            <a:fillRect/>
          </a:stretch>
        </p:blipFill>
        <p:spPr>
          <a:xfrm>
            <a:off x="981075" y="1170125"/>
            <a:ext cx="7181850" cy="3629025"/>
          </a:xfrm>
          <a:prstGeom prst="rect">
            <a:avLst/>
          </a:prstGeom>
          <a:noFill/>
          <a:ln>
            <a:noFill/>
          </a:ln>
        </p:spPr>
      </p:pic>
      <p:sp>
        <p:nvSpPr>
          <p:cNvPr id="321" name="Google Shape;321;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419"/>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419"/>
              <a:t>Actividad de reflexión</a:t>
            </a:r>
            <a:endParaRPr/>
          </a:p>
        </p:txBody>
      </p:sp>
      <p:sp>
        <p:nvSpPr>
          <p:cNvPr id="327" name="Google Shape;327;p43"/>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419"/>
              <a:t>Haga un mapa de un colegio hipotético que haya visitado…. </a:t>
            </a:r>
            <a:endParaRPr/>
          </a:p>
          <a:p>
            <a:pPr marL="0" lvl="0" indent="0" algn="l" rtl="0">
              <a:spcBef>
                <a:spcPts val="1200"/>
              </a:spcBef>
              <a:spcAft>
                <a:spcPts val="0"/>
              </a:spcAft>
              <a:buNone/>
            </a:pPr>
            <a:r>
              <a:rPr lang="es-419"/>
              <a:t>Piense en el recreo más largo del día… </a:t>
            </a:r>
            <a:endParaRPr/>
          </a:p>
          <a:p>
            <a:pPr marL="0" lvl="0" indent="0" algn="l" rtl="0">
              <a:spcBef>
                <a:spcPts val="1200"/>
              </a:spcBef>
              <a:spcAft>
                <a:spcPts val="0"/>
              </a:spcAft>
              <a:buNone/>
            </a:pPr>
            <a:r>
              <a:rPr lang="es-419"/>
              <a:t>Dibuje cómo se organizaban en el establecimiento para supervisar los recreos… </a:t>
            </a:r>
            <a:endParaRPr/>
          </a:p>
          <a:p>
            <a:pPr marL="0" lvl="0" indent="0" algn="l" rtl="0">
              <a:spcBef>
                <a:spcPts val="1200"/>
              </a:spcBef>
              <a:spcAft>
                <a:spcPts val="1200"/>
              </a:spcAft>
              <a:buNone/>
            </a:pPr>
            <a:r>
              <a:rPr lang="es-419"/>
              <a:t>Lea el texto de la diapositiva anterior y compare con su dibujo…. </a:t>
            </a:r>
            <a:endParaRPr/>
          </a:p>
        </p:txBody>
      </p:sp>
      <p:sp>
        <p:nvSpPr>
          <p:cNvPr id="328" name="Google Shape;328;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419"/>
              <a:t>33</a:t>
            </a:fld>
            <a:endParaRPr/>
          </a:p>
        </p:txBody>
      </p:sp>
      <p:pic>
        <p:nvPicPr>
          <p:cNvPr id="329" name="Google Shape;329;p43"/>
          <p:cNvPicPr preferRelativeResize="0"/>
          <p:nvPr/>
        </p:nvPicPr>
        <p:blipFill>
          <a:blip r:embed="rId3">
            <a:alphaModFix/>
          </a:blip>
          <a:stretch>
            <a:fillRect/>
          </a:stretch>
        </p:blipFill>
        <p:spPr>
          <a:xfrm>
            <a:off x="4643825" y="1017725"/>
            <a:ext cx="4377325" cy="3278762"/>
          </a:xfrm>
          <a:prstGeom prst="rect">
            <a:avLst/>
          </a:prstGeom>
          <a:noFill/>
          <a:ln>
            <a:noFill/>
          </a:ln>
        </p:spPr>
      </p:pic>
      <p:pic>
        <p:nvPicPr>
          <p:cNvPr id="330" name="Google Shape;330;p43" title="diapo 26.mp3">
            <a:hlinkClick r:id="rId4"/>
          </p:cNvPr>
          <p:cNvPicPr preferRelativeResize="0"/>
          <p:nvPr/>
        </p:nvPicPr>
        <p:blipFill>
          <a:blip r:embed="rId5">
            <a:alphaModFix/>
          </a:blip>
          <a:stretch>
            <a:fillRect/>
          </a:stretch>
        </p:blipFill>
        <p:spPr>
          <a:xfrm>
            <a:off x="346225" y="4296475"/>
            <a:ext cx="548700" cy="548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268756-58DA-2B96-06BE-CFF46556A262}"/>
              </a:ext>
            </a:extLst>
          </p:cNvPr>
          <p:cNvSpPr>
            <a:spLocks noGrp="1"/>
          </p:cNvSpPr>
          <p:nvPr>
            <p:ph type="title"/>
          </p:nvPr>
        </p:nvSpPr>
        <p:spPr>
          <a:xfrm>
            <a:off x="1807628" y="789181"/>
            <a:ext cx="5522993" cy="994172"/>
          </a:xfrm>
        </p:spPr>
        <p:txBody>
          <a:bodyPr vert="horz" lIns="68580" tIns="34290" rIns="68580" bIns="34290" rtlCol="0" anchor="ctr">
            <a:normAutofit/>
          </a:bodyPr>
          <a:lstStyle/>
          <a:p>
            <a:pPr algn="ctr"/>
            <a:r>
              <a:rPr lang="en-US" sz="2550" dirty="0"/>
              <a:t>FONDECYT Regular Proyecto N° 1231271</a:t>
            </a:r>
            <a:endParaRPr lang="es-ES" dirty="0">
              <a:ea typeface="+mj-ea"/>
              <a:cs typeface="+mj-cs"/>
            </a:endParaRPr>
          </a:p>
        </p:txBody>
      </p:sp>
      <p:pic>
        <p:nvPicPr>
          <p:cNvPr id="5" name="Imagen 4" descr="Código QR&#10;&#10;Descripción generada automáticamente">
            <a:extLst>
              <a:ext uri="{FF2B5EF4-FFF2-40B4-BE49-F238E27FC236}">
                <a16:creationId xmlns:a16="http://schemas.microsoft.com/office/drawing/2014/main" id="{60C6AE1C-B646-67B7-398E-4CEB6A3B8DBE}"/>
              </a:ext>
            </a:extLst>
          </p:cNvPr>
          <p:cNvPicPr>
            <a:picLocks noChangeAspect="1"/>
          </p:cNvPicPr>
          <p:nvPr/>
        </p:nvPicPr>
        <p:blipFill rotWithShape="1">
          <a:blip r:embed="rId2"/>
          <a:srcRect r="-4" b="-4"/>
          <a:stretch/>
        </p:blipFill>
        <p:spPr>
          <a:xfrm>
            <a:off x="6151145" y="2251007"/>
            <a:ext cx="2673774" cy="2673774"/>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4" name="Imagen 3" descr="Texto&#10;&#10;Descripción generada automáticamente">
            <a:extLst>
              <a:ext uri="{FF2B5EF4-FFF2-40B4-BE49-F238E27FC236}">
                <a16:creationId xmlns:a16="http://schemas.microsoft.com/office/drawing/2014/main" id="{C609D47F-B430-75C6-750A-5F243469754A}"/>
              </a:ext>
            </a:extLst>
          </p:cNvPr>
          <p:cNvPicPr>
            <a:picLocks noChangeAspect="1"/>
          </p:cNvPicPr>
          <p:nvPr/>
        </p:nvPicPr>
        <p:blipFill rotWithShape="1">
          <a:blip r:embed="rId3"/>
          <a:srcRect r="15252" b="3"/>
          <a:stretch/>
        </p:blipFill>
        <p:spPr>
          <a:xfrm>
            <a:off x="134066" y="108402"/>
            <a:ext cx="1057246" cy="1057246"/>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7" name="Título 1">
            <a:extLst>
              <a:ext uri="{FF2B5EF4-FFF2-40B4-BE49-F238E27FC236}">
                <a16:creationId xmlns:a16="http://schemas.microsoft.com/office/drawing/2014/main" id="{6DCC2A90-6238-58A0-8730-6F91CC51227F}"/>
              </a:ext>
            </a:extLst>
          </p:cNvPr>
          <p:cNvSpPr txBox="1">
            <a:spLocks/>
          </p:cNvSpPr>
          <p:nvPr/>
        </p:nvSpPr>
        <p:spPr>
          <a:xfrm>
            <a:off x="313564" y="2251949"/>
            <a:ext cx="5522993" cy="1491854"/>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450"/>
              </a:spcAft>
            </a:pPr>
            <a:r>
              <a:rPr lang="en-US" sz="2400" b="1" dirty="0">
                <a:latin typeface="+mn-lt"/>
                <a:ea typeface="+mn-ea"/>
                <a:cs typeface="+mn-cs"/>
              </a:rPr>
              <a:t>“El </a:t>
            </a:r>
            <a:r>
              <a:rPr lang="en-US" sz="2400" b="1" err="1">
                <a:latin typeface="+mn-lt"/>
                <a:ea typeface="+mn-ea"/>
                <a:cs typeface="+mn-cs"/>
              </a:rPr>
              <a:t>compromiso</a:t>
            </a:r>
            <a:r>
              <a:rPr lang="en-US" sz="2400" b="1" dirty="0">
                <a:latin typeface="+mn-lt"/>
                <a:ea typeface="+mn-ea"/>
                <a:cs typeface="+mn-cs"/>
              </a:rPr>
              <a:t> escolar </a:t>
            </a:r>
            <a:r>
              <a:rPr lang="en-US" sz="2400" b="1" err="1">
                <a:latin typeface="+mn-lt"/>
                <a:ea typeface="+mn-ea"/>
                <a:cs typeface="+mn-cs"/>
              </a:rPr>
              <a:t>como</a:t>
            </a:r>
            <a:r>
              <a:rPr lang="en-US" sz="2400" b="1" dirty="0">
                <a:latin typeface="+mn-lt"/>
                <a:ea typeface="+mn-ea"/>
                <a:cs typeface="+mn-cs"/>
              </a:rPr>
              <a:t> </a:t>
            </a:r>
            <a:r>
              <a:rPr lang="en-US" sz="2400" b="1" err="1">
                <a:latin typeface="+mn-lt"/>
                <a:ea typeface="+mn-ea"/>
                <a:cs typeface="+mn-cs"/>
              </a:rPr>
              <a:t>mediador</a:t>
            </a:r>
            <a:r>
              <a:rPr lang="en-US" sz="2400" b="1" dirty="0">
                <a:latin typeface="+mn-lt"/>
                <a:ea typeface="+mn-ea"/>
                <a:cs typeface="+mn-cs"/>
              </a:rPr>
              <a:t> de la </a:t>
            </a:r>
            <a:r>
              <a:rPr lang="en-US" sz="2400" b="1" err="1">
                <a:latin typeface="+mn-lt"/>
                <a:ea typeface="+mn-ea"/>
                <a:cs typeface="+mn-cs"/>
              </a:rPr>
              <a:t>relación</a:t>
            </a:r>
            <a:r>
              <a:rPr lang="en-US" sz="2400" b="1" dirty="0">
                <a:latin typeface="+mn-lt"/>
                <a:ea typeface="+mn-ea"/>
                <a:cs typeface="+mn-cs"/>
              </a:rPr>
              <a:t> entre </a:t>
            </a:r>
            <a:r>
              <a:rPr lang="en-US" sz="2400" b="1" err="1">
                <a:latin typeface="+mn-lt"/>
                <a:ea typeface="+mn-ea"/>
                <a:cs typeface="+mn-cs"/>
              </a:rPr>
              <a:t>habilidades</a:t>
            </a:r>
            <a:r>
              <a:rPr lang="en-US" sz="2400" b="1" dirty="0">
                <a:latin typeface="+mn-lt"/>
                <a:ea typeface="+mn-ea"/>
                <a:cs typeface="+mn-cs"/>
              </a:rPr>
              <a:t> </a:t>
            </a:r>
            <a:r>
              <a:rPr lang="en-US" sz="2400" b="1" err="1">
                <a:latin typeface="+mn-lt"/>
                <a:ea typeface="+mn-ea"/>
                <a:cs typeface="+mn-cs"/>
              </a:rPr>
              <a:t>socioemocionales</a:t>
            </a:r>
            <a:r>
              <a:rPr lang="en-US" sz="2400" b="1" dirty="0">
                <a:latin typeface="+mn-lt"/>
                <a:ea typeface="+mn-ea"/>
                <a:cs typeface="+mn-cs"/>
              </a:rPr>
              <a:t>, </a:t>
            </a:r>
            <a:r>
              <a:rPr lang="en-US" sz="2400" b="1" err="1">
                <a:latin typeface="+mn-lt"/>
                <a:ea typeface="+mn-ea"/>
                <a:cs typeface="+mn-cs"/>
              </a:rPr>
              <a:t>clima</a:t>
            </a:r>
            <a:r>
              <a:rPr lang="en-US" sz="2400" b="1" dirty="0">
                <a:latin typeface="+mn-lt"/>
                <a:ea typeface="+mn-ea"/>
                <a:cs typeface="+mn-cs"/>
              </a:rPr>
              <a:t> escolar y </a:t>
            </a:r>
            <a:r>
              <a:rPr lang="en-US" sz="2400" b="1" err="1">
                <a:latin typeface="+mn-lt"/>
                <a:ea typeface="+mn-ea"/>
                <a:cs typeface="+mn-cs"/>
              </a:rPr>
              <a:t>logro</a:t>
            </a:r>
            <a:r>
              <a:rPr lang="en-US" sz="2400" b="1" dirty="0">
                <a:latin typeface="+mn-lt"/>
                <a:ea typeface="+mn-ea"/>
                <a:cs typeface="+mn-cs"/>
              </a:rPr>
              <a:t> escolar: Un </a:t>
            </a:r>
            <a:r>
              <a:rPr lang="en-US" sz="2400" b="1" err="1">
                <a:latin typeface="+mn-lt"/>
                <a:ea typeface="+mn-ea"/>
                <a:cs typeface="+mn-cs"/>
              </a:rPr>
              <a:t>análisis</a:t>
            </a:r>
            <a:r>
              <a:rPr lang="en-US" sz="2400" b="1" dirty="0">
                <a:latin typeface="+mn-lt"/>
                <a:ea typeface="+mn-ea"/>
                <a:cs typeface="+mn-cs"/>
              </a:rPr>
              <a:t> </a:t>
            </a:r>
            <a:r>
              <a:rPr lang="en-US" sz="2400" b="1" err="1">
                <a:latin typeface="+mn-lt"/>
                <a:ea typeface="+mn-ea"/>
                <a:cs typeface="+mn-cs"/>
              </a:rPr>
              <a:t>multinivel</a:t>
            </a:r>
            <a:r>
              <a:rPr lang="en-US" sz="2400" b="1" dirty="0">
                <a:latin typeface="+mn-lt"/>
                <a:ea typeface="+mn-ea"/>
                <a:cs typeface="+mn-cs"/>
              </a:rPr>
              <a:t> de </a:t>
            </a:r>
            <a:r>
              <a:rPr lang="en-US" sz="2400" b="1" err="1">
                <a:latin typeface="+mn-lt"/>
                <a:ea typeface="+mn-ea"/>
                <a:cs typeface="+mn-cs"/>
              </a:rPr>
              <a:t>sendero</a:t>
            </a:r>
            <a:r>
              <a:rPr lang="en-US" sz="2400" b="1" dirty="0">
                <a:latin typeface="+mn-lt"/>
                <a:ea typeface="+mn-ea"/>
                <a:cs typeface="+mn-cs"/>
              </a:rPr>
              <a:t>”</a:t>
            </a:r>
            <a:endParaRPr lang="en-US" sz="2400" dirty="0">
              <a:latin typeface="+mn-lt"/>
              <a:ea typeface="+mn-ea"/>
              <a:cs typeface="Calibri" panose="020F0502020204030204"/>
            </a:endParaRPr>
          </a:p>
        </p:txBody>
      </p:sp>
    </p:spTree>
    <p:extLst>
      <p:ext uri="{BB962C8B-B14F-4D97-AF65-F5344CB8AC3E}">
        <p14:creationId xmlns:p14="http://schemas.microsoft.com/office/powerpoint/2010/main" val="167138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1626"/>
            <a:ext cx="9144000" cy="51434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p>
        </p:txBody>
      </p:sp>
      <p:sp>
        <p:nvSpPr>
          <p:cNvPr id="2" name="Título 1"/>
          <p:cNvSpPr>
            <a:spLocks noGrp="1"/>
          </p:cNvSpPr>
          <p:nvPr>
            <p:ph type="ctrTitle"/>
          </p:nvPr>
        </p:nvSpPr>
        <p:spPr>
          <a:xfrm>
            <a:off x="84641" y="1449362"/>
            <a:ext cx="4267611" cy="879566"/>
          </a:xfrm>
        </p:spPr>
        <p:txBody>
          <a:bodyPr>
            <a:noAutofit/>
          </a:bodyPr>
          <a:lstStyle/>
          <a:p>
            <a:r>
              <a:rPr lang="es-ES" sz="2800" b="1" dirty="0">
                <a:solidFill>
                  <a:schemeClr val="bg1"/>
                </a:solidFill>
                <a:latin typeface="Arial" charset="0"/>
                <a:ea typeface="Arial" charset="0"/>
                <a:cs typeface="Arial" charset="0"/>
              </a:rPr>
              <a:t>Clima escolar</a:t>
            </a:r>
            <a:endParaRPr lang="es-ES_tradnl" sz="2800" dirty="0">
              <a:solidFill>
                <a:schemeClr val="bg1"/>
              </a:solidFill>
              <a:latin typeface="Arial" charset="0"/>
              <a:ea typeface="Arial" charset="0"/>
              <a:cs typeface="Arial" charset="0"/>
            </a:endParaRPr>
          </a:p>
        </p:txBody>
      </p:sp>
      <p:sp>
        <p:nvSpPr>
          <p:cNvPr id="4" name="Rectángulo 3"/>
          <p:cNvSpPr/>
          <p:nvPr/>
        </p:nvSpPr>
        <p:spPr>
          <a:xfrm flipH="1">
            <a:off x="4322170" y="1500554"/>
            <a:ext cx="39356" cy="830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p>
        </p:txBody>
      </p:sp>
      <p:sp>
        <p:nvSpPr>
          <p:cNvPr id="3" name="Rectángulo 2"/>
          <p:cNvSpPr/>
          <p:nvPr/>
        </p:nvSpPr>
        <p:spPr>
          <a:xfrm>
            <a:off x="4621021" y="2439449"/>
            <a:ext cx="3269625" cy="276999"/>
          </a:xfrm>
          <a:prstGeom prst="rect">
            <a:avLst/>
          </a:prstGeom>
        </p:spPr>
        <p:txBody>
          <a:bodyPr wrap="square">
            <a:spAutoFit/>
          </a:bodyPr>
          <a:lstStyle/>
          <a:p>
            <a:endParaRPr lang="es-ES_tradnl" sz="1200" dirty="0"/>
          </a:p>
        </p:txBody>
      </p:sp>
      <p:pic>
        <p:nvPicPr>
          <p:cNvPr id="7" name="Imagen 6" descr="Imagen que contiene dibujo&#10;&#10;Descripción generada automáticamente">
            <a:extLst>
              <a:ext uri="{FF2B5EF4-FFF2-40B4-BE49-F238E27FC236}">
                <a16:creationId xmlns:a16="http://schemas.microsoft.com/office/drawing/2014/main" id="{81FBE15D-E27D-8F4B-971E-8F71AD3AB121}"/>
              </a:ext>
            </a:extLst>
          </p:cNvPr>
          <p:cNvPicPr>
            <a:picLocks noChangeAspect="1"/>
          </p:cNvPicPr>
          <p:nvPr/>
        </p:nvPicPr>
        <p:blipFill>
          <a:blip r:embed="rId3"/>
          <a:stretch>
            <a:fillRect/>
          </a:stretch>
        </p:blipFill>
        <p:spPr>
          <a:xfrm>
            <a:off x="918090" y="2910021"/>
            <a:ext cx="2341965" cy="580837"/>
          </a:xfrm>
          <a:prstGeom prst="rect">
            <a:avLst/>
          </a:prstGeom>
        </p:spPr>
      </p:pic>
      <p:sp>
        <p:nvSpPr>
          <p:cNvPr id="9" name="Rectángulo 8">
            <a:extLst>
              <a:ext uri="{FF2B5EF4-FFF2-40B4-BE49-F238E27FC236}">
                <a16:creationId xmlns:a16="http://schemas.microsoft.com/office/drawing/2014/main" id="{817FE6D0-5E07-4156-AD11-792D3126D0B0}"/>
              </a:ext>
            </a:extLst>
          </p:cNvPr>
          <p:cNvSpPr/>
          <p:nvPr/>
        </p:nvSpPr>
        <p:spPr>
          <a:xfrm>
            <a:off x="255632" y="270506"/>
            <a:ext cx="3445511" cy="646331"/>
          </a:xfrm>
          <a:prstGeom prst="rect">
            <a:avLst/>
          </a:prstGeom>
        </p:spPr>
        <p:txBody>
          <a:bodyPr wrap="square">
            <a:spAutoFit/>
          </a:bodyPr>
          <a:lstStyle/>
          <a:p>
            <a:pPr algn="ctr"/>
            <a:r>
              <a:rPr lang="es-ES" b="1" dirty="0">
                <a:solidFill>
                  <a:schemeClr val="bg1"/>
                </a:solidFill>
                <a:latin typeface="Open Sans"/>
              </a:rPr>
              <a:t>﻿FONDECYT Regular 2023</a:t>
            </a:r>
          </a:p>
          <a:p>
            <a:pPr algn="ctr"/>
            <a:r>
              <a:rPr lang="es-CL" b="1" dirty="0">
                <a:solidFill>
                  <a:schemeClr val="bg1"/>
                </a:solidFill>
              </a:rPr>
              <a:t>﻿Proyecto </a:t>
            </a:r>
            <a:r>
              <a:rPr lang="es-CL" b="1" dirty="0" err="1">
                <a:solidFill>
                  <a:schemeClr val="bg1"/>
                </a:solidFill>
              </a:rPr>
              <a:t>Nº</a:t>
            </a:r>
            <a:r>
              <a:rPr lang="es-CL" b="1" dirty="0">
                <a:solidFill>
                  <a:schemeClr val="bg1"/>
                </a:solidFill>
              </a:rPr>
              <a:t> 1231271</a:t>
            </a:r>
          </a:p>
        </p:txBody>
      </p:sp>
      <p:sp>
        <p:nvSpPr>
          <p:cNvPr id="5" name="Rectángulo 4">
            <a:extLst>
              <a:ext uri="{FF2B5EF4-FFF2-40B4-BE49-F238E27FC236}">
                <a16:creationId xmlns:a16="http://schemas.microsoft.com/office/drawing/2014/main" id="{1B19D4AF-F7AA-3493-E0B3-1D6FAAB0B3EC}"/>
              </a:ext>
            </a:extLst>
          </p:cNvPr>
          <p:cNvSpPr/>
          <p:nvPr/>
        </p:nvSpPr>
        <p:spPr>
          <a:xfrm>
            <a:off x="4522980" y="2580292"/>
            <a:ext cx="4631405" cy="1877437"/>
          </a:xfrm>
          <a:prstGeom prst="rect">
            <a:avLst/>
          </a:prstGeom>
        </p:spPr>
        <p:txBody>
          <a:bodyPr wrap="square">
            <a:spAutoFit/>
          </a:bodyPr>
          <a:lstStyle/>
          <a:p>
            <a:pPr algn="r"/>
            <a:r>
              <a:rPr lang="es-CL" b="1" dirty="0">
                <a:solidFill>
                  <a:schemeClr val="bg1"/>
                </a:solidFill>
                <a:latin typeface="Arial Nova" panose="020B0504020202020204" pitchFamily="34" charset="0"/>
                <a:cs typeface="Aparajita" panose="020B0502040204020203" pitchFamily="18" charset="0"/>
              </a:rPr>
              <a:t>Jorge J. Varela, </a:t>
            </a:r>
            <a:r>
              <a:rPr lang="es-CL" b="1" dirty="0" err="1">
                <a:solidFill>
                  <a:schemeClr val="bg1"/>
                </a:solidFill>
                <a:latin typeface="Arial Nova" panose="020B0504020202020204" pitchFamily="34" charset="0"/>
                <a:cs typeface="Aparajita" panose="020B0502040204020203" pitchFamily="18" charset="0"/>
              </a:rPr>
              <a:t>Ph.D</a:t>
            </a:r>
            <a:endParaRPr lang="es-CL" b="1" dirty="0">
              <a:solidFill>
                <a:schemeClr val="bg1"/>
              </a:solidFill>
              <a:latin typeface="Arial Nova" panose="020B0504020202020204" pitchFamily="34" charset="0"/>
              <a:cs typeface="Aparajita" panose="020B0502040204020203" pitchFamily="18" charset="0"/>
            </a:endParaRPr>
          </a:p>
          <a:p>
            <a:pPr algn="r"/>
            <a:r>
              <a:rPr lang="es-CL" sz="1400" dirty="0">
                <a:solidFill>
                  <a:schemeClr val="bg1"/>
                </a:solidFill>
                <a:latin typeface="Arial Nova" panose="020B0504020202020204" pitchFamily="34" charset="0"/>
                <a:cs typeface="Aparajita" panose="020B0502040204020203" pitchFamily="18" charset="0"/>
              </a:rPr>
              <a:t>Director Laboratorio convivencia - IBEM Psicología UDD</a:t>
            </a:r>
          </a:p>
          <a:p>
            <a:pPr algn="r"/>
            <a:r>
              <a:rPr lang="es-CL" sz="1400" dirty="0">
                <a:solidFill>
                  <a:schemeClr val="bg1"/>
                </a:solidFill>
                <a:latin typeface="Arial Nova" panose="020B0504020202020204" pitchFamily="34" charset="0"/>
                <a:cs typeface="Aparajita" panose="020B0502040204020203" pitchFamily="18" charset="0"/>
                <a:hlinkClick r:id="rId4">
                  <a:extLst>
                    <a:ext uri="{A12FA001-AC4F-418D-AE19-62706E023703}">
                      <ahyp:hlinkClr xmlns:ahyp="http://schemas.microsoft.com/office/drawing/2018/hyperlinkcolor" val="tx"/>
                    </a:ext>
                  </a:extLst>
                </a:hlinkClick>
              </a:rPr>
              <a:t>jovarela@udd.cl</a:t>
            </a:r>
            <a:endParaRPr lang="es-CL" sz="1400" dirty="0">
              <a:solidFill>
                <a:schemeClr val="bg1"/>
              </a:solidFill>
              <a:latin typeface="Arial Nova" panose="020B0504020202020204" pitchFamily="34" charset="0"/>
              <a:cs typeface="Aparajita" panose="020B0502040204020203" pitchFamily="18" charset="0"/>
            </a:endParaRPr>
          </a:p>
          <a:p>
            <a:pPr algn="r"/>
            <a:endParaRPr lang="es-CL" sz="1400" dirty="0">
              <a:solidFill>
                <a:schemeClr val="bg1"/>
              </a:solidFill>
              <a:latin typeface="Arial Nova" panose="020B0504020202020204" pitchFamily="34" charset="0"/>
              <a:cs typeface="Aparajita" panose="020B0502040204020203" pitchFamily="18" charset="0"/>
            </a:endParaRPr>
          </a:p>
          <a:p>
            <a:pPr algn="r"/>
            <a:r>
              <a:rPr lang="es-CL" sz="1400" dirty="0">
                <a:solidFill>
                  <a:schemeClr val="bg1"/>
                </a:solidFill>
                <a:latin typeface="Arial Nova" panose="020B0504020202020204" pitchFamily="34" charset="0"/>
                <a:cs typeface="Aparajita" panose="020B0502040204020203" pitchFamily="18" charset="0"/>
              </a:rPr>
              <a:t>Instagram: jvarela78</a:t>
            </a:r>
          </a:p>
          <a:p>
            <a:pPr algn="r"/>
            <a:r>
              <a:rPr lang="es-CL" sz="1400" dirty="0">
                <a:solidFill>
                  <a:schemeClr val="bg1"/>
                </a:solidFill>
                <a:latin typeface="Arial Nova" panose="020B0504020202020204" pitchFamily="34" charset="0"/>
                <a:cs typeface="Aparajita" panose="020B0502040204020203" pitchFamily="18" charset="0"/>
              </a:rPr>
              <a:t>Laboratorio IG: </a:t>
            </a:r>
            <a:r>
              <a:rPr lang="es-CL" sz="1400" dirty="0" err="1">
                <a:solidFill>
                  <a:schemeClr val="bg1"/>
                </a:solidFill>
                <a:latin typeface="Arial Nova" panose="020B0504020202020204" pitchFamily="34" charset="0"/>
                <a:cs typeface="Aparajita" panose="020B0502040204020203" pitchFamily="18" charset="0"/>
              </a:rPr>
              <a:t>convivenciaudd</a:t>
            </a:r>
            <a:endParaRPr lang="es-CL" sz="1400" dirty="0">
              <a:solidFill>
                <a:schemeClr val="bg1"/>
              </a:solidFill>
              <a:latin typeface="Arial Nova" panose="020B0504020202020204" pitchFamily="34" charset="0"/>
              <a:cs typeface="Aparajita" panose="020B0502040204020203" pitchFamily="18" charset="0"/>
            </a:endParaRPr>
          </a:p>
          <a:p>
            <a:pPr algn="r"/>
            <a:r>
              <a:rPr lang="es-CL" sz="1400" dirty="0">
                <a:solidFill>
                  <a:schemeClr val="bg1"/>
                </a:solidFill>
                <a:latin typeface="Arial Nova" panose="020B0504020202020204" pitchFamily="34" charset="0"/>
                <a:cs typeface="Aparajita" panose="020B0502040204020203" pitchFamily="18" charset="0"/>
              </a:rPr>
              <a:t>https://</a:t>
            </a:r>
            <a:r>
              <a:rPr lang="es-CL" sz="1400" dirty="0" err="1">
                <a:solidFill>
                  <a:schemeClr val="bg1"/>
                </a:solidFill>
                <a:latin typeface="Arial Nova" panose="020B0504020202020204" pitchFamily="34" charset="0"/>
                <a:cs typeface="Aparajita" panose="020B0502040204020203" pitchFamily="18" charset="0"/>
              </a:rPr>
              <a:t>prevencionviolenciaescolar.wordpress.com</a:t>
            </a:r>
            <a:r>
              <a:rPr lang="es-CL" sz="1400" dirty="0">
                <a:solidFill>
                  <a:schemeClr val="bg1"/>
                </a:solidFill>
                <a:latin typeface="Arial Nova" panose="020B0504020202020204" pitchFamily="34" charset="0"/>
                <a:cs typeface="Aparajita" panose="020B0502040204020203" pitchFamily="18" charset="0"/>
              </a:rPr>
              <a:t>/</a:t>
            </a:r>
          </a:p>
          <a:p>
            <a:pPr algn="r"/>
            <a:r>
              <a:rPr lang="es-CL" sz="1400" dirty="0">
                <a:solidFill>
                  <a:schemeClr val="bg1"/>
                </a:solidFill>
                <a:latin typeface="Arial Nova" panose="020B0504020202020204" pitchFamily="34" charset="0"/>
                <a:cs typeface="Aparajita" panose="020B0502040204020203" pitchFamily="18" charset="0"/>
              </a:rPr>
              <a:t>4 octubre 2023</a:t>
            </a:r>
          </a:p>
        </p:txBody>
      </p:sp>
      <p:pic>
        <p:nvPicPr>
          <p:cNvPr id="11" name="Imagen 10">
            <a:extLst>
              <a:ext uri="{FF2B5EF4-FFF2-40B4-BE49-F238E27FC236}">
                <a16:creationId xmlns:a16="http://schemas.microsoft.com/office/drawing/2014/main" id="{C2F6DE3A-98D3-11D3-F8A0-E6A608205206}"/>
              </a:ext>
            </a:extLst>
          </p:cNvPr>
          <p:cNvPicPr>
            <a:picLocks noChangeAspect="1"/>
          </p:cNvPicPr>
          <p:nvPr/>
        </p:nvPicPr>
        <p:blipFill>
          <a:blip r:embed="rId5"/>
          <a:stretch>
            <a:fillRect/>
          </a:stretch>
        </p:blipFill>
        <p:spPr>
          <a:xfrm>
            <a:off x="6256644" y="136156"/>
            <a:ext cx="2427052" cy="2427052"/>
          </a:xfrm>
          <a:prstGeom prst="rect">
            <a:avLst/>
          </a:prstGeom>
        </p:spPr>
      </p:pic>
      <p:pic>
        <p:nvPicPr>
          <p:cNvPr id="12" name="Imagen 11">
            <a:extLst>
              <a:ext uri="{FF2B5EF4-FFF2-40B4-BE49-F238E27FC236}">
                <a16:creationId xmlns:a16="http://schemas.microsoft.com/office/drawing/2014/main" id="{40C9AD16-82CC-F999-E31E-B34B9B6C0F46}"/>
              </a:ext>
            </a:extLst>
          </p:cNvPr>
          <p:cNvPicPr>
            <a:picLocks noChangeAspect="1"/>
          </p:cNvPicPr>
          <p:nvPr/>
        </p:nvPicPr>
        <p:blipFill>
          <a:blip r:embed="rId6"/>
          <a:stretch>
            <a:fillRect/>
          </a:stretch>
        </p:blipFill>
        <p:spPr>
          <a:xfrm>
            <a:off x="537241" y="3672997"/>
            <a:ext cx="3709313" cy="1339989"/>
          </a:xfrm>
          <a:prstGeom prst="rect">
            <a:avLst/>
          </a:prstGeom>
        </p:spPr>
      </p:pic>
    </p:spTree>
    <p:extLst>
      <p:ext uri="{BB962C8B-B14F-4D97-AF65-F5344CB8AC3E}">
        <p14:creationId xmlns:p14="http://schemas.microsoft.com/office/powerpoint/2010/main" val="2171574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0" y="0"/>
            <a:ext cx="9144000" cy="132505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p>
        </p:txBody>
      </p:sp>
      <p:sp>
        <p:nvSpPr>
          <p:cNvPr id="14" name="CuadroTexto 13"/>
          <p:cNvSpPr txBox="1"/>
          <p:nvPr/>
        </p:nvSpPr>
        <p:spPr>
          <a:xfrm>
            <a:off x="2761942" y="338561"/>
            <a:ext cx="3994296" cy="346249"/>
          </a:xfrm>
          <a:prstGeom prst="rect">
            <a:avLst/>
          </a:prstGeom>
          <a:noFill/>
        </p:spPr>
        <p:txBody>
          <a:bodyPr wrap="square" rtlCol="0">
            <a:spAutoFit/>
          </a:bodyPr>
          <a:lstStyle/>
          <a:p>
            <a:r>
              <a:rPr lang="es-ES_tradnl" sz="1650" b="1" dirty="0">
                <a:solidFill>
                  <a:schemeClr val="bg1"/>
                </a:solidFill>
                <a:latin typeface="Arial" charset="0"/>
                <a:ea typeface="Arial" charset="0"/>
                <a:cs typeface="Arial" charset="0"/>
              </a:rPr>
              <a:t>Marcos de referencia – clima escolar</a:t>
            </a:r>
            <a:endParaRPr lang="es-ES_tradnl" sz="1400" b="1" dirty="0">
              <a:solidFill>
                <a:schemeClr val="bg1"/>
              </a:solidFill>
              <a:latin typeface="Arial" charset="0"/>
              <a:ea typeface="Arial" charset="0"/>
              <a:cs typeface="Arial" charset="0"/>
            </a:endParaRPr>
          </a:p>
        </p:txBody>
      </p:sp>
      <p:cxnSp>
        <p:nvCxnSpPr>
          <p:cNvPr id="15" name="Conector recto 14"/>
          <p:cNvCxnSpPr/>
          <p:nvPr/>
        </p:nvCxnSpPr>
        <p:spPr>
          <a:xfrm>
            <a:off x="2886419" y="1040362"/>
            <a:ext cx="43543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1" name="Imagen 10" descr="Imagen que contiene dibujo&#10;&#10;Descripción generada automáticamente">
            <a:extLst>
              <a:ext uri="{FF2B5EF4-FFF2-40B4-BE49-F238E27FC236}">
                <a16:creationId xmlns:a16="http://schemas.microsoft.com/office/drawing/2014/main" id="{78688EDD-6FF2-BD44-92F1-6C7D39D1010A}"/>
              </a:ext>
            </a:extLst>
          </p:cNvPr>
          <p:cNvPicPr>
            <a:picLocks noChangeAspect="1"/>
          </p:cNvPicPr>
          <p:nvPr/>
        </p:nvPicPr>
        <p:blipFill>
          <a:blip r:embed="rId2"/>
          <a:stretch>
            <a:fillRect/>
          </a:stretch>
        </p:blipFill>
        <p:spPr>
          <a:xfrm>
            <a:off x="433784" y="430424"/>
            <a:ext cx="1894375" cy="469829"/>
          </a:xfrm>
          <a:prstGeom prst="rect">
            <a:avLst/>
          </a:prstGeom>
        </p:spPr>
      </p:pic>
      <p:sp>
        <p:nvSpPr>
          <p:cNvPr id="3" name="Marcador de contenido 2">
            <a:extLst>
              <a:ext uri="{FF2B5EF4-FFF2-40B4-BE49-F238E27FC236}">
                <a16:creationId xmlns:a16="http://schemas.microsoft.com/office/drawing/2014/main" id="{6444463C-7AFE-40D4-A79D-4ED9E439C57B}"/>
              </a:ext>
            </a:extLst>
          </p:cNvPr>
          <p:cNvSpPr>
            <a:spLocks noGrp="1"/>
          </p:cNvSpPr>
          <p:nvPr>
            <p:ph idx="1"/>
          </p:nvPr>
        </p:nvSpPr>
        <p:spPr>
          <a:xfrm>
            <a:off x="346387" y="1541435"/>
            <a:ext cx="7886700" cy="3263504"/>
          </a:xfrm>
        </p:spPr>
        <p:txBody>
          <a:bodyPr/>
          <a:lstStyle/>
          <a:p>
            <a:r>
              <a:rPr lang="es-ES" dirty="0"/>
              <a:t>Constructo multidimensional</a:t>
            </a:r>
          </a:p>
          <a:p>
            <a:r>
              <a:rPr lang="es-ES" dirty="0"/>
              <a:t>Percepción del entorno</a:t>
            </a:r>
          </a:p>
          <a:p>
            <a:r>
              <a:rPr lang="es-ES" dirty="0"/>
              <a:t>Clima de aula </a:t>
            </a:r>
            <a:r>
              <a:rPr lang="es-ES" dirty="0" err="1"/>
              <a:t>co</a:t>
            </a:r>
            <a:r>
              <a:rPr lang="es-ES" dirty="0"/>
              <a:t> existen</a:t>
            </a:r>
          </a:p>
          <a:p>
            <a:r>
              <a:rPr lang="es-ES" dirty="0"/>
              <a:t>Efecto escuela…</a:t>
            </a:r>
            <a:endParaRPr lang="es-CL" dirty="0"/>
          </a:p>
        </p:txBody>
      </p:sp>
      <p:pic>
        <p:nvPicPr>
          <p:cNvPr id="2" name="Imagen 1">
            <a:extLst>
              <a:ext uri="{FF2B5EF4-FFF2-40B4-BE49-F238E27FC236}">
                <a16:creationId xmlns:a16="http://schemas.microsoft.com/office/drawing/2014/main" id="{EA027899-F8FC-4664-9CEA-091A9D381732}"/>
              </a:ext>
            </a:extLst>
          </p:cNvPr>
          <p:cNvPicPr>
            <a:picLocks noChangeAspect="1"/>
          </p:cNvPicPr>
          <p:nvPr/>
        </p:nvPicPr>
        <p:blipFill>
          <a:blip r:embed="rId3"/>
          <a:stretch>
            <a:fillRect/>
          </a:stretch>
        </p:blipFill>
        <p:spPr>
          <a:xfrm>
            <a:off x="6479718" y="167968"/>
            <a:ext cx="2572109" cy="4401164"/>
          </a:xfrm>
          <a:prstGeom prst="rect">
            <a:avLst/>
          </a:prstGeom>
        </p:spPr>
      </p:pic>
      <p:pic>
        <p:nvPicPr>
          <p:cNvPr id="4" name="Imagen 3">
            <a:extLst>
              <a:ext uri="{FF2B5EF4-FFF2-40B4-BE49-F238E27FC236}">
                <a16:creationId xmlns:a16="http://schemas.microsoft.com/office/drawing/2014/main" id="{6942D4C6-A7E6-4DF0-AF76-F741A654CDE0}"/>
              </a:ext>
            </a:extLst>
          </p:cNvPr>
          <p:cNvPicPr>
            <a:picLocks noChangeAspect="1"/>
          </p:cNvPicPr>
          <p:nvPr/>
        </p:nvPicPr>
        <p:blipFill>
          <a:blip r:embed="rId4"/>
          <a:stretch>
            <a:fillRect/>
          </a:stretch>
        </p:blipFill>
        <p:spPr>
          <a:xfrm>
            <a:off x="2676260" y="471194"/>
            <a:ext cx="3791479" cy="4201111"/>
          </a:xfrm>
          <a:prstGeom prst="rect">
            <a:avLst/>
          </a:prstGeom>
        </p:spPr>
      </p:pic>
    </p:spTree>
    <p:extLst>
      <p:ext uri="{BB962C8B-B14F-4D97-AF65-F5344CB8AC3E}">
        <p14:creationId xmlns:p14="http://schemas.microsoft.com/office/powerpoint/2010/main" val="258644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29"/>
          <p:cNvPicPr preferRelativeResize="0"/>
          <p:nvPr/>
        </p:nvPicPr>
        <p:blipFill>
          <a:blip r:embed="rId3">
            <a:alphaModFix/>
          </a:blip>
          <a:stretch>
            <a:fillRect/>
          </a:stretch>
        </p:blipFill>
        <p:spPr>
          <a:xfrm>
            <a:off x="152400" y="152400"/>
            <a:ext cx="3295650" cy="2038350"/>
          </a:xfrm>
          <a:prstGeom prst="rect">
            <a:avLst/>
          </a:prstGeom>
          <a:noFill/>
          <a:ln>
            <a:noFill/>
          </a:ln>
        </p:spPr>
      </p:pic>
      <p:pic>
        <p:nvPicPr>
          <p:cNvPr id="247" name="Google Shape;247;p29"/>
          <p:cNvPicPr preferRelativeResize="0"/>
          <p:nvPr/>
        </p:nvPicPr>
        <p:blipFill>
          <a:blip r:embed="rId4">
            <a:alphaModFix/>
          </a:blip>
          <a:stretch>
            <a:fillRect/>
          </a:stretch>
        </p:blipFill>
        <p:spPr>
          <a:xfrm>
            <a:off x="3600450" y="152400"/>
            <a:ext cx="3838575" cy="2162175"/>
          </a:xfrm>
          <a:prstGeom prst="rect">
            <a:avLst/>
          </a:prstGeom>
          <a:noFill/>
          <a:ln>
            <a:noFill/>
          </a:ln>
        </p:spPr>
      </p:pic>
      <p:pic>
        <p:nvPicPr>
          <p:cNvPr id="248" name="Google Shape;248;p29"/>
          <p:cNvPicPr preferRelativeResize="0"/>
          <p:nvPr/>
        </p:nvPicPr>
        <p:blipFill>
          <a:blip r:embed="rId5">
            <a:alphaModFix/>
          </a:blip>
          <a:stretch>
            <a:fillRect/>
          </a:stretch>
        </p:blipFill>
        <p:spPr>
          <a:xfrm>
            <a:off x="152400" y="2466975"/>
            <a:ext cx="3609975" cy="2390775"/>
          </a:xfrm>
          <a:prstGeom prst="rect">
            <a:avLst/>
          </a:prstGeom>
          <a:noFill/>
          <a:ln>
            <a:noFill/>
          </a:ln>
        </p:spPr>
      </p:pic>
      <p:pic>
        <p:nvPicPr>
          <p:cNvPr id="249" name="Google Shape;249;p29"/>
          <p:cNvPicPr preferRelativeResize="0"/>
          <p:nvPr/>
        </p:nvPicPr>
        <p:blipFill>
          <a:blip r:embed="rId6">
            <a:alphaModFix/>
          </a:blip>
          <a:stretch>
            <a:fillRect/>
          </a:stretch>
        </p:blipFill>
        <p:spPr>
          <a:xfrm>
            <a:off x="3914775" y="2466975"/>
            <a:ext cx="3162300" cy="1666875"/>
          </a:xfrm>
          <a:prstGeom prst="rect">
            <a:avLst/>
          </a:prstGeom>
          <a:noFill/>
          <a:ln>
            <a:noFill/>
          </a:ln>
        </p:spPr>
      </p:pic>
      <p:pic>
        <p:nvPicPr>
          <p:cNvPr id="250" name="Google Shape;250;p29"/>
          <p:cNvPicPr preferRelativeResize="0"/>
          <p:nvPr/>
        </p:nvPicPr>
        <p:blipFill>
          <a:blip r:embed="rId7">
            <a:alphaModFix/>
          </a:blip>
          <a:stretch>
            <a:fillRect/>
          </a:stretch>
        </p:blipFill>
        <p:spPr>
          <a:xfrm>
            <a:off x="5352875" y="2314575"/>
            <a:ext cx="3467100" cy="2305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16"/>
          <p:cNvSpPr/>
          <p:nvPr/>
        </p:nvSpPr>
        <p:spPr>
          <a:xfrm>
            <a:off x="741475" y="1534650"/>
            <a:ext cx="2310300" cy="2364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6"/>
          <p:cNvSpPr/>
          <p:nvPr/>
        </p:nvSpPr>
        <p:spPr>
          <a:xfrm>
            <a:off x="952225" y="1262250"/>
            <a:ext cx="561900" cy="561900"/>
          </a:xfrm>
          <a:prstGeom prst="ellipse">
            <a:avLst/>
          </a:prstGeom>
          <a:solidFill>
            <a:srgbClr val="BCD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6"/>
          <p:cNvSpPr/>
          <p:nvPr/>
        </p:nvSpPr>
        <p:spPr>
          <a:xfrm>
            <a:off x="1136725" y="1451550"/>
            <a:ext cx="192900" cy="1833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6"/>
          <p:cNvSpPr txBox="1"/>
          <p:nvPr/>
        </p:nvSpPr>
        <p:spPr>
          <a:xfrm>
            <a:off x="1724875" y="446493"/>
            <a:ext cx="6008392"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2800" b="1" dirty="0">
                <a:solidFill>
                  <a:srgbClr val="2E363C"/>
                </a:solidFill>
                <a:latin typeface="Trebuchet MS" panose="020B0603020202020204" pitchFamily="34" charset="0"/>
                <a:ea typeface="Work Sans Regular"/>
                <a:cs typeface="Work Sans Regular"/>
                <a:sym typeface="Work Sans Regular"/>
              </a:rPr>
              <a:t>La mirada ecológica de la escuela</a:t>
            </a:r>
            <a:endParaRPr sz="2800" b="1" dirty="0">
              <a:solidFill>
                <a:srgbClr val="2E363C"/>
              </a:solidFill>
              <a:latin typeface="Trebuchet MS" panose="020B0603020202020204" pitchFamily="34" charset="0"/>
              <a:ea typeface="Work Sans Regular"/>
              <a:cs typeface="Work Sans Regular"/>
              <a:sym typeface="Work Sans Regular"/>
            </a:endParaRPr>
          </a:p>
        </p:txBody>
      </p:sp>
      <p:sp>
        <p:nvSpPr>
          <p:cNvPr id="9" name="Content Placeholder 2"/>
          <p:cNvSpPr txBox="1">
            <a:spLocks/>
          </p:cNvSpPr>
          <p:nvPr/>
        </p:nvSpPr>
        <p:spPr>
          <a:xfrm>
            <a:off x="3090775" y="1413868"/>
            <a:ext cx="5917758" cy="3610483"/>
          </a:xfrm>
          <a:prstGeom prst="rect">
            <a:avLst/>
          </a:prstGeom>
          <a:noFill/>
          <a:ln>
            <a:noFill/>
          </a:ln>
        </p:spPr>
        <p:txBody>
          <a:bodyPr spcFirstLastPara="1" wrap="square" lIns="91425" tIns="91425" rIns="91425" bIns="91425" numCol="2"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defRPr/>
            </a:pPr>
            <a:r>
              <a:rPr lang="es-CL" dirty="0">
                <a:latin typeface="Trebuchet MS" panose="020B0603020202020204" pitchFamily="34" charset="0"/>
                <a:cs typeface="Times New Roman"/>
              </a:rPr>
              <a:t>Salas de clases </a:t>
            </a:r>
          </a:p>
          <a:p>
            <a:pPr lvl="1">
              <a:defRPr/>
            </a:pPr>
            <a:r>
              <a:rPr lang="es-CL" dirty="0">
                <a:latin typeface="Trebuchet MS" panose="020B0603020202020204" pitchFamily="34" charset="0"/>
                <a:cs typeface="Times New Roman"/>
              </a:rPr>
              <a:t>Creencias docentes</a:t>
            </a:r>
          </a:p>
          <a:p>
            <a:pPr lvl="1">
              <a:defRPr/>
            </a:pPr>
            <a:r>
              <a:rPr lang="es-CL" dirty="0">
                <a:latin typeface="Trebuchet MS" panose="020B0603020202020204" pitchFamily="34" charset="0"/>
                <a:cs typeface="Times New Roman"/>
              </a:rPr>
              <a:t>Clima de aula</a:t>
            </a:r>
          </a:p>
          <a:p>
            <a:pPr lvl="2">
              <a:defRPr/>
            </a:pPr>
            <a:r>
              <a:rPr lang="es-CL" dirty="0">
                <a:latin typeface="Trebuchet MS" panose="020B0603020202020204" pitchFamily="34" charset="0"/>
                <a:cs typeface="Times New Roman"/>
              </a:rPr>
              <a:t>Relación profesor alumno</a:t>
            </a:r>
          </a:p>
          <a:p>
            <a:pPr lvl="2">
              <a:defRPr/>
            </a:pPr>
            <a:r>
              <a:rPr lang="es-CL" dirty="0">
                <a:latin typeface="Trebuchet MS" panose="020B0603020202020204" pitchFamily="34" charset="0"/>
                <a:cs typeface="Times New Roman"/>
              </a:rPr>
              <a:t>Manejo de aula</a:t>
            </a:r>
          </a:p>
          <a:p>
            <a:pPr lvl="2">
              <a:defRPr/>
            </a:pPr>
            <a:r>
              <a:rPr lang="es-CL" dirty="0">
                <a:latin typeface="Trebuchet MS" panose="020B0603020202020204" pitchFamily="34" charset="0"/>
                <a:cs typeface="Times New Roman"/>
              </a:rPr>
              <a:t>Motivación </a:t>
            </a:r>
          </a:p>
          <a:p>
            <a:pPr lvl="1">
              <a:defRPr/>
            </a:pPr>
            <a:r>
              <a:rPr lang="es-CL" dirty="0">
                <a:latin typeface="Trebuchet MS" panose="020B0603020202020204" pitchFamily="34" charset="0"/>
                <a:cs typeface="Times New Roman"/>
              </a:rPr>
              <a:t>Naturaleza del trabajo académico</a:t>
            </a:r>
          </a:p>
          <a:p>
            <a:pPr>
              <a:defRPr/>
            </a:pPr>
            <a:r>
              <a:rPr lang="es-CL" dirty="0">
                <a:latin typeface="Trebuchet MS" panose="020B0603020202020204" pitchFamily="34" charset="0"/>
                <a:cs typeface="Times New Roman"/>
              </a:rPr>
              <a:t>Escuela </a:t>
            </a:r>
          </a:p>
          <a:p>
            <a:pPr lvl="1">
              <a:defRPr/>
            </a:pPr>
            <a:r>
              <a:rPr lang="es-CL" dirty="0">
                <a:latin typeface="Trebuchet MS" panose="020B0603020202020204" pitchFamily="34" charset="0"/>
                <a:cs typeface="Times New Roman"/>
              </a:rPr>
              <a:t>Clima escolar</a:t>
            </a:r>
          </a:p>
          <a:p>
            <a:pPr lvl="1">
              <a:defRPr/>
            </a:pPr>
            <a:r>
              <a:rPr lang="es-CL" dirty="0">
                <a:latin typeface="Trebuchet MS" panose="020B0603020202020204" pitchFamily="34" charset="0"/>
                <a:cs typeface="Times New Roman"/>
              </a:rPr>
              <a:t>Currículum</a:t>
            </a:r>
          </a:p>
          <a:p>
            <a:pPr lvl="1">
              <a:defRPr/>
            </a:pPr>
            <a:r>
              <a:rPr lang="es-CL" dirty="0">
                <a:latin typeface="Trebuchet MS" panose="020B0603020202020204" pitchFamily="34" charset="0"/>
                <a:cs typeface="Times New Roman"/>
              </a:rPr>
              <a:t>Tamaño de la escuela</a:t>
            </a:r>
          </a:p>
          <a:p>
            <a:pPr lvl="1">
              <a:defRPr/>
            </a:pPr>
            <a:r>
              <a:rPr lang="es-CL" dirty="0">
                <a:latin typeface="Trebuchet MS" panose="020B0603020202020204" pitchFamily="34" charset="0"/>
                <a:cs typeface="Times New Roman"/>
              </a:rPr>
              <a:t>Actividades extracurriculares</a:t>
            </a:r>
          </a:p>
          <a:p>
            <a:pPr>
              <a:defRPr/>
            </a:pPr>
            <a:r>
              <a:rPr lang="es-CL" dirty="0">
                <a:latin typeface="Trebuchet MS" panose="020B0603020202020204" pitchFamily="34" charset="0"/>
                <a:cs typeface="Times New Roman"/>
              </a:rPr>
              <a:t>Distrito escolar </a:t>
            </a:r>
          </a:p>
          <a:p>
            <a:pPr lvl="1">
              <a:defRPr/>
            </a:pPr>
            <a:r>
              <a:rPr lang="es-CL" dirty="0">
                <a:latin typeface="Trebuchet MS" panose="020B0603020202020204" pitchFamily="34" charset="0"/>
                <a:cs typeface="Times New Roman"/>
              </a:rPr>
              <a:t>Calendario escolar</a:t>
            </a:r>
          </a:p>
          <a:p>
            <a:pPr lvl="1">
              <a:defRPr/>
            </a:pPr>
            <a:r>
              <a:rPr lang="es-CL" dirty="0">
                <a:latin typeface="Trebuchet MS" panose="020B0603020202020204" pitchFamily="34" charset="0"/>
                <a:cs typeface="Times New Roman"/>
              </a:rPr>
              <a:t>Transiciones</a:t>
            </a:r>
          </a:p>
          <a:p>
            <a:pPr>
              <a:defRPr/>
            </a:pPr>
            <a:r>
              <a:rPr lang="es-CL" dirty="0">
                <a:latin typeface="Trebuchet MS" panose="020B0603020202020204" pitchFamily="34" charset="0"/>
                <a:cs typeface="Times New Roman"/>
              </a:rPr>
              <a:t>Comunidades</a:t>
            </a:r>
          </a:p>
          <a:p>
            <a:pPr lvl="1">
              <a:defRPr/>
            </a:pPr>
            <a:r>
              <a:rPr lang="es-CL" dirty="0">
                <a:latin typeface="Trebuchet MS" panose="020B0603020202020204" pitchFamily="34" charset="0"/>
                <a:cs typeface="Times New Roman"/>
              </a:rPr>
              <a:t>Público versus privado</a:t>
            </a:r>
          </a:p>
        </p:txBody>
      </p:sp>
      <p:pic>
        <p:nvPicPr>
          <p:cNvPr id="2" name="Imagen 1" descr="Convivencia Escolar – Recursos para Promoverla en el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44" y="1922069"/>
            <a:ext cx="3167062" cy="17773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15" end="1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2212A6-E068-C948-BBE6-9C42F5A6FEB7}"/>
              </a:ext>
            </a:extLst>
          </p:cNvPr>
          <p:cNvSpPr>
            <a:spLocks noGrp="1"/>
          </p:cNvSpPr>
          <p:nvPr>
            <p:ph type="title" idx="4294967295"/>
          </p:nvPr>
        </p:nvSpPr>
        <p:spPr>
          <a:xfrm>
            <a:off x="1095375" y="446088"/>
            <a:ext cx="8048625" cy="676275"/>
          </a:xfrm>
          <a:solidFill>
            <a:schemeClr val="bg1"/>
          </a:solidFill>
        </p:spPr>
        <p:txBody>
          <a:bodyPr/>
          <a:lstStyle/>
          <a:p>
            <a:r>
              <a:rPr lang="es-CL" dirty="0"/>
              <a:t>Evidencia Internacional</a:t>
            </a:r>
          </a:p>
        </p:txBody>
      </p:sp>
      <p:sp>
        <p:nvSpPr>
          <p:cNvPr id="3" name="Marcador de contenido 2">
            <a:extLst>
              <a:ext uri="{FF2B5EF4-FFF2-40B4-BE49-F238E27FC236}">
                <a16:creationId xmlns:a16="http://schemas.microsoft.com/office/drawing/2014/main" id="{E608514F-F107-FD4C-9346-777AB66DC0F0}"/>
              </a:ext>
            </a:extLst>
          </p:cNvPr>
          <p:cNvSpPr>
            <a:spLocks noGrp="1"/>
          </p:cNvSpPr>
          <p:nvPr>
            <p:ph type="body" sz="quarter" idx="4294967295"/>
          </p:nvPr>
        </p:nvSpPr>
        <p:spPr>
          <a:xfrm>
            <a:off x="777875" y="1306513"/>
            <a:ext cx="8366125" cy="2849562"/>
          </a:xfrm>
        </p:spPr>
        <p:txBody>
          <a:bodyPr>
            <a:normAutofit/>
          </a:bodyPr>
          <a:lstStyle/>
          <a:p>
            <a:pPr marL="385763" indent="-385763">
              <a:buFont typeface="+mj-lt"/>
              <a:buAutoNum type="arabicPeriod"/>
            </a:pPr>
            <a:r>
              <a:rPr lang="es-CL" sz="2100" dirty="0"/>
              <a:t>Seguridad (Safety)</a:t>
            </a:r>
          </a:p>
          <a:p>
            <a:pPr marL="385763" indent="-385763">
              <a:buFont typeface="+mj-lt"/>
              <a:buAutoNum type="arabicPeriod"/>
            </a:pPr>
            <a:r>
              <a:rPr lang="es-CL" sz="2100" dirty="0"/>
              <a:t>Enseñanza – aprendizaje</a:t>
            </a:r>
          </a:p>
          <a:p>
            <a:pPr marL="385763" indent="-385763">
              <a:buFont typeface="+mj-lt"/>
              <a:buAutoNum type="arabicPeriod"/>
            </a:pPr>
            <a:r>
              <a:rPr lang="es-CL" sz="2100" dirty="0"/>
              <a:t>Relaciones interpersonales</a:t>
            </a:r>
          </a:p>
          <a:p>
            <a:pPr marL="385763" indent="-385763">
              <a:buFont typeface="+mj-lt"/>
              <a:buAutoNum type="arabicPeriod"/>
            </a:pPr>
            <a:r>
              <a:rPr lang="es-CL" sz="2100" dirty="0"/>
              <a:t>Medio ambiente e infraestructura </a:t>
            </a:r>
          </a:p>
          <a:p>
            <a:pPr marL="385763" indent="-385763">
              <a:buFont typeface="+mj-lt"/>
              <a:buAutoNum type="arabicPeriod"/>
            </a:pPr>
            <a:endParaRPr lang="es-CL" sz="2100" dirty="0"/>
          </a:p>
          <a:p>
            <a:pPr marL="385763" indent="-385763">
              <a:buFont typeface="+mj-lt"/>
              <a:buAutoNum type="arabicPeriod"/>
            </a:pPr>
            <a:endParaRPr lang="es-CL" sz="2100" dirty="0"/>
          </a:p>
          <a:p>
            <a:pPr marL="385763" indent="-385763">
              <a:buFont typeface="+mj-lt"/>
              <a:buAutoNum type="arabicPeriod"/>
            </a:pPr>
            <a:endParaRPr lang="es-CL" sz="2100" dirty="0"/>
          </a:p>
        </p:txBody>
      </p:sp>
      <p:pic>
        <p:nvPicPr>
          <p:cNvPr id="5" name="Marcador de contenido 4">
            <a:hlinkClick r:id="rId3"/>
            <a:extLst>
              <a:ext uri="{FF2B5EF4-FFF2-40B4-BE49-F238E27FC236}">
                <a16:creationId xmlns:a16="http://schemas.microsoft.com/office/drawing/2014/main" id="{253DFB23-B7E1-4248-8168-C71C1DFC938B}"/>
              </a:ext>
            </a:extLst>
          </p:cNvPr>
          <p:cNvPicPr>
            <a:picLocks noGrp="1" noChangeAspect="1"/>
          </p:cNvPicPr>
          <p:nvPr>
            <p:ph sz="half" idx="4294967295"/>
          </p:nvPr>
        </p:nvPicPr>
        <p:blipFill rotWithShape="1">
          <a:blip r:embed="rId4"/>
          <a:srcRect l="13056" t="13241" r="14723" b="25525"/>
          <a:stretch/>
        </p:blipFill>
        <p:spPr>
          <a:xfrm>
            <a:off x="5000625" y="1306513"/>
            <a:ext cx="4143375" cy="1974850"/>
          </a:xfrm>
          <a:prstGeom prst="rect">
            <a:avLst/>
          </a:prstGeom>
        </p:spPr>
      </p:pic>
    </p:spTree>
    <p:extLst>
      <p:ext uri="{BB962C8B-B14F-4D97-AF65-F5344CB8AC3E}">
        <p14:creationId xmlns:p14="http://schemas.microsoft.com/office/powerpoint/2010/main" val="2873318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291317" y="227013"/>
            <a:ext cx="8048625" cy="676275"/>
          </a:xfrm>
          <a:solidFill>
            <a:schemeClr val="bg1"/>
          </a:solidFill>
        </p:spPr>
        <p:txBody>
          <a:bodyPr>
            <a:noAutofit/>
          </a:bodyPr>
          <a:lstStyle/>
          <a:p>
            <a:pPr algn="ctr"/>
            <a:r>
              <a:rPr lang="es-ES" sz="2250" dirty="0">
                <a:latin typeface="Roboto"/>
                <a:ea typeface="Roboto"/>
                <a:cs typeface="Roboto"/>
                <a:sym typeface="Roboto"/>
              </a:rPr>
              <a:t>¿Evitas ir o pasar por algunos lugares dentro de tu establecimiento por miedo a ser atacado(a) o agredido(a)?</a:t>
            </a:r>
            <a:endParaRPr lang="es-ES" sz="2250" dirty="0"/>
          </a:p>
        </p:txBody>
      </p:sp>
      <p:graphicFrame>
        <p:nvGraphicFramePr>
          <p:cNvPr id="5" name="Marcador de contenido 4"/>
          <p:cNvGraphicFramePr>
            <a:graphicFrameLocks noGrp="1"/>
          </p:cNvGraphicFramePr>
          <p:nvPr>
            <p:ph idx="4294967295"/>
          </p:nvPr>
        </p:nvGraphicFramePr>
        <p:xfrm>
          <a:off x="0" y="1360488"/>
          <a:ext cx="8551863" cy="3062287"/>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489784" cy="1360884"/>
          </a:xfrm>
          <a:prstGeom prst="rect">
            <a:avLst/>
          </a:prstGeom>
        </p:spPr>
      </p:pic>
    </p:spTree>
    <p:extLst>
      <p:ext uri="{BB962C8B-B14F-4D97-AF65-F5344CB8AC3E}">
        <p14:creationId xmlns:p14="http://schemas.microsoft.com/office/powerpoint/2010/main" val="1195715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746125" y="128588"/>
            <a:ext cx="8397875" cy="915987"/>
          </a:xfrm>
          <a:solidFill>
            <a:schemeClr val="bg1"/>
          </a:solidFill>
        </p:spPr>
        <p:txBody>
          <a:bodyPr>
            <a:normAutofit fontScale="90000"/>
          </a:bodyPr>
          <a:lstStyle/>
          <a:p>
            <a:r>
              <a:rPr lang="es-CL" dirty="0"/>
              <a:t>Durante el año 2014, ¿le has contado a algún adulto que fuiste agredido?</a:t>
            </a:r>
            <a:endParaRPr lang="es-ES" dirty="0"/>
          </a:p>
        </p:txBody>
      </p:sp>
      <p:graphicFrame>
        <p:nvGraphicFramePr>
          <p:cNvPr id="4" name="Marcador de contenido 3"/>
          <p:cNvGraphicFramePr>
            <a:graphicFrameLocks noGrp="1"/>
          </p:cNvGraphicFramePr>
          <p:nvPr>
            <p:ph idx="4294967295"/>
          </p:nvPr>
        </p:nvGraphicFramePr>
        <p:xfrm>
          <a:off x="0" y="1350963"/>
          <a:ext cx="8094663" cy="3359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39561"/>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lour Background">
  <a:themeElements>
    <a:clrScheme name="Stampede Light">
      <a:dk1>
        <a:srgbClr val="445469"/>
      </a:dk1>
      <a:lt1>
        <a:sysClr val="window" lastClr="FFFFFF"/>
      </a:lt1>
      <a:dk2>
        <a:srgbClr val="445469"/>
      </a:dk2>
      <a:lt2>
        <a:srgbClr val="FFFFFF"/>
      </a:lt2>
      <a:accent1>
        <a:srgbClr val="2686A7"/>
      </a:accent1>
      <a:accent2>
        <a:srgbClr val="54BE71"/>
      </a:accent2>
      <a:accent3>
        <a:srgbClr val="8BC248"/>
      </a:accent3>
      <a:accent4>
        <a:srgbClr val="EF9527"/>
      </a:accent4>
      <a:accent5>
        <a:srgbClr val="ED423D"/>
      </a:accent5>
      <a:accent6>
        <a:srgbClr val="202F3E"/>
      </a:accent6>
      <a:hlink>
        <a:srgbClr val="F33B48"/>
      </a:hlink>
      <a:folHlink>
        <a:srgbClr val="FFC00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9975</TotalTime>
  <Words>1429</Words>
  <Application>Microsoft Office PowerPoint</Application>
  <PresentationFormat>On-screen Show (16:9)</PresentationFormat>
  <Paragraphs>208</Paragraphs>
  <Slides>35</Slides>
  <Notes>19</Notes>
  <HiddenSlides>0</HiddenSlides>
  <MMClips>5</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35</vt:i4>
      </vt:variant>
    </vt:vector>
  </HeadingPairs>
  <TitlesOfParts>
    <vt:vector size="49" baseType="lpstr">
      <vt:lpstr>Arial</vt:lpstr>
      <vt:lpstr>Arial Nova</vt:lpstr>
      <vt:lpstr>Calibri</vt:lpstr>
      <vt:lpstr>Calibri Light</vt:lpstr>
      <vt:lpstr>Myriad Pro</vt:lpstr>
      <vt:lpstr>Open Sans</vt:lpstr>
      <vt:lpstr>Open Sans Light</vt:lpstr>
      <vt:lpstr>Poppins</vt:lpstr>
      <vt:lpstr>Roboto</vt:lpstr>
      <vt:lpstr>Times</vt:lpstr>
      <vt:lpstr>Times New Roman</vt:lpstr>
      <vt:lpstr>Trebuchet MS</vt:lpstr>
      <vt:lpstr>Tema de Office</vt:lpstr>
      <vt:lpstr>Colour Background</vt:lpstr>
      <vt:lpstr>Clima escolar</vt:lpstr>
      <vt:lpstr>PowerPoint Presentation</vt:lpstr>
      <vt:lpstr>¿Qué es convivencia escolar?</vt:lpstr>
      <vt:lpstr>PowerPoint Presentation</vt:lpstr>
      <vt:lpstr>PowerPoint Presentation</vt:lpstr>
      <vt:lpstr>PowerPoint Presentation</vt:lpstr>
      <vt:lpstr>Evidencia Internacional</vt:lpstr>
      <vt:lpstr>¿Evitas ir o pasar por algunos lugares dentro de tu establecimiento por miedo a ser atacado(a) o agredido(a)?</vt:lpstr>
      <vt:lpstr>Durante el año 2014, ¿le has contado a algún adulto que fuiste agredido?</vt:lpstr>
      <vt:lpstr>B. Enseñanza y aprendizaje</vt:lpstr>
      <vt:lpstr>B. Enseñanza y aprendizaje</vt:lpstr>
      <vt:lpstr>Calidad de la instrucción</vt:lpstr>
      <vt:lpstr>PowerPoint Presentation</vt:lpstr>
      <vt:lpstr>PowerPoint Presentation</vt:lpstr>
      <vt:lpstr>Reforzar comportamientos esperados</vt:lpstr>
      <vt:lpstr>B. Enseñanza y aprendizaje</vt:lpstr>
      <vt:lpstr>PowerPoint Presentation</vt:lpstr>
      <vt:lpstr>B. Enseñanza y aprendizaje</vt:lpstr>
      <vt:lpstr>PowerPoint Presentation</vt:lpstr>
      <vt:lpstr>PowerPoint Presentation</vt:lpstr>
      <vt:lpstr>C. Relaciones</vt:lpstr>
      <vt:lpstr>Fundación Todo Mejora</vt:lpstr>
      <vt:lpstr>Fundación Todo Mejora</vt:lpstr>
      <vt:lpstr>PowerPoint Presentation</vt:lpstr>
      <vt:lpstr>PowerPoint Presentation</vt:lpstr>
      <vt:lpstr>Comunidad escolar y colaboración</vt:lpstr>
      <vt:lpstr>PowerPoint Presentation</vt:lpstr>
      <vt:lpstr>PowerPoint Presentation</vt:lpstr>
      <vt:lpstr>PowerPoint Presentation</vt:lpstr>
      <vt:lpstr>D. Espacio físico</vt:lpstr>
      <vt:lpstr>PowerPoint Presentation</vt:lpstr>
      <vt:lpstr>¿Cómo supervisar áreas comunes?</vt:lpstr>
      <vt:lpstr>Actividad de reflexión</vt:lpstr>
      <vt:lpstr>FONDECYT Regular Proyecto N° 1231271</vt:lpstr>
      <vt:lpstr>Clima escolar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DEL FUTURO:  ¿POR QUÉ EL POSTGRADO?</dc:title>
  <dc:creator>Usuario de Microsoft Office</dc:creator>
  <cp:lastModifiedBy>Verónica Tagle</cp:lastModifiedBy>
  <cp:revision>513</cp:revision>
  <cp:lastPrinted>2019-07-10T23:12:00Z</cp:lastPrinted>
  <dcterms:created xsi:type="dcterms:W3CDTF">2016-12-28T13:14:51Z</dcterms:created>
  <dcterms:modified xsi:type="dcterms:W3CDTF">2023-10-11T14:25:56Z</dcterms:modified>
</cp:coreProperties>
</file>