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3" r:id="rId2"/>
    <p:sldId id="367" r:id="rId3"/>
    <p:sldId id="364" r:id="rId4"/>
    <p:sldId id="391" r:id="rId5"/>
    <p:sldId id="388" r:id="rId6"/>
    <p:sldId id="368" r:id="rId7"/>
    <p:sldId id="382" r:id="rId8"/>
    <p:sldId id="383" r:id="rId9"/>
    <p:sldId id="392" r:id="rId10"/>
    <p:sldId id="393" r:id="rId11"/>
    <p:sldId id="394" r:id="rId12"/>
    <p:sldId id="395" r:id="rId13"/>
    <p:sldId id="384" r:id="rId14"/>
    <p:sldId id="385" r:id="rId15"/>
    <p:sldId id="396" r:id="rId16"/>
    <p:sldId id="370" r:id="rId17"/>
    <p:sldId id="390" r:id="rId18"/>
    <p:sldId id="371" r:id="rId19"/>
    <p:sldId id="372" r:id="rId20"/>
    <p:sldId id="375" r:id="rId21"/>
    <p:sldId id="376" r:id="rId22"/>
    <p:sldId id="377" r:id="rId23"/>
    <p:sldId id="380" r:id="rId24"/>
    <p:sldId id="398" r:id="rId25"/>
    <p:sldId id="381" r:id="rId26"/>
    <p:sldId id="365" r:id="rId2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lo Andrés Herrera Durán" initials="DAH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796"/>
    <a:srgbClr val="F9F5ED"/>
    <a:srgbClr val="FEFDF0"/>
    <a:srgbClr val="8178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4583" autoAdjust="0"/>
    <p:restoredTop sz="94660"/>
  </p:normalViewPr>
  <p:slideViewPr>
    <p:cSldViewPr>
      <p:cViewPr varScale="1">
        <p:scale>
          <a:sx n="69" d="100"/>
          <a:sy n="69" d="100"/>
        </p:scale>
        <p:origin x="774" y="54"/>
      </p:cViewPr>
      <p:guideLst>
        <p:guide orient="horz" pos="2160"/>
        <p:guide pos="2880"/>
      </p:guideLst>
    </p:cSldViewPr>
  </p:slideViewPr>
  <p:notesTextViewPr>
    <p:cViewPr>
      <p:scale>
        <a:sx n="1" d="1"/>
        <a:sy n="1" d="1"/>
      </p:scale>
      <p:origin x="0" y="0"/>
    </p:cViewPr>
  </p:notesTextViewPr>
  <p:sorterViewPr>
    <p:cViewPr>
      <p:scale>
        <a:sx n="80" d="100"/>
        <a:sy n="80" d="100"/>
      </p:scale>
      <p:origin x="0" y="-345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9605A59-2362-41F1-AE68-B8984F06FE0C}" type="datetimeFigureOut">
              <a:rPr lang="es-ES" smtClean="0"/>
              <a:pPr/>
              <a:t>28/6/17</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A681D81D-3350-49B0-B70D-FDCF77AE8415}" type="slidenum">
              <a:rPr lang="es-ES" smtClean="0"/>
              <a:pPr/>
              <a:t>‹#›</a:t>
            </a:fld>
            <a:endParaRPr lang="es-ES"/>
          </a:p>
        </p:txBody>
      </p:sp>
    </p:spTree>
    <p:extLst>
      <p:ext uri="{BB962C8B-B14F-4D97-AF65-F5344CB8AC3E}">
        <p14:creationId xmlns:p14="http://schemas.microsoft.com/office/powerpoint/2010/main" val="2367871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37F1257-6AF2-448B-AD94-097F5374CAB9}" type="datetimeFigureOut">
              <a:rPr lang="es-ES" smtClean="0"/>
              <a:t>28/6/17</a:t>
            </a:fld>
            <a:endParaRPr lang="es-ES"/>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21D5186-BFA8-49E9-BF82-A125C5E36055}" type="slidenum">
              <a:rPr lang="es-ES" smtClean="0"/>
              <a:t>‹#›</a:t>
            </a:fld>
            <a:endParaRPr lang="es-ES"/>
          </a:p>
        </p:txBody>
      </p:sp>
    </p:spTree>
    <p:extLst>
      <p:ext uri="{BB962C8B-B14F-4D97-AF65-F5344CB8AC3E}">
        <p14:creationId xmlns:p14="http://schemas.microsoft.com/office/powerpoint/2010/main" val="109826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4</a:t>
            </a:fld>
            <a:endParaRPr lang="es-ES"/>
          </a:p>
        </p:txBody>
      </p:sp>
    </p:spTree>
    <p:extLst>
      <p:ext uri="{BB962C8B-B14F-4D97-AF65-F5344CB8AC3E}">
        <p14:creationId xmlns:p14="http://schemas.microsoft.com/office/powerpoint/2010/main" val="140830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17</a:t>
            </a:fld>
            <a:endParaRPr lang="es-ES"/>
          </a:p>
        </p:txBody>
      </p:sp>
    </p:spTree>
    <p:extLst>
      <p:ext uri="{BB962C8B-B14F-4D97-AF65-F5344CB8AC3E}">
        <p14:creationId xmlns:p14="http://schemas.microsoft.com/office/powerpoint/2010/main" val="77298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18</a:t>
            </a:fld>
            <a:endParaRPr lang="es-ES"/>
          </a:p>
        </p:txBody>
      </p:sp>
    </p:spTree>
    <p:extLst>
      <p:ext uri="{BB962C8B-B14F-4D97-AF65-F5344CB8AC3E}">
        <p14:creationId xmlns:p14="http://schemas.microsoft.com/office/powerpoint/2010/main" val="170411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19</a:t>
            </a:fld>
            <a:endParaRPr lang="es-ES"/>
          </a:p>
        </p:txBody>
      </p:sp>
    </p:spTree>
    <p:extLst>
      <p:ext uri="{BB962C8B-B14F-4D97-AF65-F5344CB8AC3E}">
        <p14:creationId xmlns:p14="http://schemas.microsoft.com/office/powerpoint/2010/main" val="271982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20</a:t>
            </a:fld>
            <a:endParaRPr lang="es-ES"/>
          </a:p>
        </p:txBody>
      </p:sp>
    </p:spTree>
    <p:extLst>
      <p:ext uri="{BB962C8B-B14F-4D97-AF65-F5344CB8AC3E}">
        <p14:creationId xmlns:p14="http://schemas.microsoft.com/office/powerpoint/2010/main" val="219554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21</a:t>
            </a:fld>
            <a:endParaRPr lang="es-ES"/>
          </a:p>
        </p:txBody>
      </p:sp>
    </p:spTree>
    <p:extLst>
      <p:ext uri="{BB962C8B-B14F-4D97-AF65-F5344CB8AC3E}">
        <p14:creationId xmlns:p14="http://schemas.microsoft.com/office/powerpoint/2010/main" val="297312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22</a:t>
            </a:fld>
            <a:endParaRPr lang="es-ES"/>
          </a:p>
        </p:txBody>
      </p:sp>
    </p:spTree>
    <p:extLst>
      <p:ext uri="{BB962C8B-B14F-4D97-AF65-F5344CB8AC3E}">
        <p14:creationId xmlns:p14="http://schemas.microsoft.com/office/powerpoint/2010/main" val="118795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23</a:t>
            </a:fld>
            <a:endParaRPr lang="es-ES"/>
          </a:p>
        </p:txBody>
      </p:sp>
    </p:spTree>
    <p:extLst>
      <p:ext uri="{BB962C8B-B14F-4D97-AF65-F5344CB8AC3E}">
        <p14:creationId xmlns:p14="http://schemas.microsoft.com/office/powerpoint/2010/main" val="152386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24</a:t>
            </a:fld>
            <a:endParaRPr lang="es-ES"/>
          </a:p>
        </p:txBody>
      </p:sp>
    </p:spTree>
    <p:extLst>
      <p:ext uri="{BB962C8B-B14F-4D97-AF65-F5344CB8AC3E}">
        <p14:creationId xmlns:p14="http://schemas.microsoft.com/office/powerpoint/2010/main" val="23160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25</a:t>
            </a:fld>
            <a:endParaRPr lang="es-ES"/>
          </a:p>
        </p:txBody>
      </p:sp>
    </p:spTree>
    <p:extLst>
      <p:ext uri="{BB962C8B-B14F-4D97-AF65-F5344CB8AC3E}">
        <p14:creationId xmlns:p14="http://schemas.microsoft.com/office/powerpoint/2010/main" val="73518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5</a:t>
            </a:fld>
            <a:endParaRPr lang="es-ES"/>
          </a:p>
        </p:txBody>
      </p:sp>
    </p:spTree>
    <p:extLst>
      <p:ext uri="{BB962C8B-B14F-4D97-AF65-F5344CB8AC3E}">
        <p14:creationId xmlns:p14="http://schemas.microsoft.com/office/powerpoint/2010/main" val="336116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6</a:t>
            </a:fld>
            <a:endParaRPr lang="es-ES"/>
          </a:p>
        </p:txBody>
      </p:sp>
    </p:spTree>
    <p:extLst>
      <p:ext uri="{BB962C8B-B14F-4D97-AF65-F5344CB8AC3E}">
        <p14:creationId xmlns:p14="http://schemas.microsoft.com/office/powerpoint/2010/main" val="308293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7</a:t>
            </a:fld>
            <a:endParaRPr lang="es-ES"/>
          </a:p>
        </p:txBody>
      </p:sp>
    </p:spTree>
    <p:extLst>
      <p:ext uri="{BB962C8B-B14F-4D97-AF65-F5344CB8AC3E}">
        <p14:creationId xmlns:p14="http://schemas.microsoft.com/office/powerpoint/2010/main" val="323132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8</a:t>
            </a:fld>
            <a:endParaRPr lang="es-ES"/>
          </a:p>
        </p:txBody>
      </p:sp>
    </p:spTree>
    <p:extLst>
      <p:ext uri="{BB962C8B-B14F-4D97-AF65-F5344CB8AC3E}">
        <p14:creationId xmlns:p14="http://schemas.microsoft.com/office/powerpoint/2010/main" val="294913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13</a:t>
            </a:fld>
            <a:endParaRPr lang="es-ES"/>
          </a:p>
        </p:txBody>
      </p:sp>
    </p:spTree>
    <p:extLst>
      <p:ext uri="{BB962C8B-B14F-4D97-AF65-F5344CB8AC3E}">
        <p14:creationId xmlns:p14="http://schemas.microsoft.com/office/powerpoint/2010/main" val="222441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14</a:t>
            </a:fld>
            <a:endParaRPr lang="es-ES"/>
          </a:p>
        </p:txBody>
      </p:sp>
    </p:spTree>
    <p:extLst>
      <p:ext uri="{BB962C8B-B14F-4D97-AF65-F5344CB8AC3E}">
        <p14:creationId xmlns:p14="http://schemas.microsoft.com/office/powerpoint/2010/main" val="162192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s-CL" smtClean="0"/>
              <a:t>En rojo, conceptos odiosos</a:t>
            </a:r>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28FBE4C-7F72-4B8F-BCE8-72E981FE6C73}" type="slidenum">
              <a:rPr lang="es-CL" altLang="es-CL"/>
              <a:pPr eaLnBrk="1" hangingPunct="1"/>
              <a:t>15</a:t>
            </a:fld>
            <a:endParaRPr lang="es-CL" altLang="es-CL"/>
          </a:p>
        </p:txBody>
      </p:sp>
    </p:spTree>
    <p:extLst>
      <p:ext uri="{BB962C8B-B14F-4D97-AF65-F5344CB8AC3E}">
        <p14:creationId xmlns:p14="http://schemas.microsoft.com/office/powerpoint/2010/main" val="255091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21D5186-BFA8-49E9-BF82-A125C5E36055}" type="slidenum">
              <a:rPr lang="es-ES" smtClean="0"/>
              <a:t>16</a:t>
            </a:fld>
            <a:endParaRPr lang="es-ES"/>
          </a:p>
        </p:txBody>
      </p:sp>
    </p:spTree>
    <p:extLst>
      <p:ext uri="{BB962C8B-B14F-4D97-AF65-F5344CB8AC3E}">
        <p14:creationId xmlns:p14="http://schemas.microsoft.com/office/powerpoint/2010/main" val="165363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409546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412177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166084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374435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387450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296551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164943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64105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336424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286247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E49218-3EC9-4EC0-A170-2E701F859DCD}" type="datetimeFigureOut">
              <a:rPr lang="es-ES" smtClean="0"/>
              <a:pPr/>
              <a:t>28/6/17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55F156-6D7A-46C3-A0AE-9CF6EECC55DF}" type="slidenum">
              <a:rPr lang="es-ES" smtClean="0"/>
              <a:pPr/>
              <a:t>‹#›</a:t>
            </a:fld>
            <a:endParaRPr lang="es-ES"/>
          </a:p>
        </p:txBody>
      </p:sp>
    </p:spTree>
    <p:extLst>
      <p:ext uri="{BB962C8B-B14F-4D97-AF65-F5344CB8AC3E}">
        <p14:creationId xmlns:p14="http://schemas.microsoft.com/office/powerpoint/2010/main" val="3622905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9218-3EC9-4EC0-A170-2E701F859DCD}" type="datetimeFigureOut">
              <a:rPr lang="es-ES" smtClean="0"/>
              <a:pPr/>
              <a:t>28/6/17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5F156-6D7A-46C3-A0AE-9CF6EECC55DF}" type="slidenum">
              <a:rPr lang="es-ES" smtClean="0"/>
              <a:pPr/>
              <a:t>‹#›</a:t>
            </a:fld>
            <a:endParaRPr lang="es-ES"/>
          </a:p>
        </p:txBody>
      </p:sp>
    </p:spTree>
    <p:extLst>
      <p:ext uri="{BB962C8B-B14F-4D97-AF65-F5344CB8AC3E}">
        <p14:creationId xmlns:p14="http://schemas.microsoft.com/office/powerpoint/2010/main" val="100437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graduatexxi.org/wp-content/themes/dev/_datos/info-2-gd.pdf?platform=hootsuite" TargetMode="External"/><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a:spLocks noChangeAspect="1"/>
          </p:cNvSpPr>
          <p:nvPr/>
        </p:nvSpPr>
        <p:spPr>
          <a:xfrm>
            <a:off x="0" y="0"/>
            <a:ext cx="9144000" cy="68760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r>
              <a:rPr lang="es-ES_tradnl" dirty="0" err="1" smtClean="0"/>
              <a:t>v</a:t>
            </a:r>
            <a:r>
              <a:rPr lang="es-ES_tradnl" dirty="0" smtClean="0"/>
              <a:t> </a:t>
            </a:r>
            <a:endParaRPr lang="es-ES_tradnl" dirty="0"/>
          </a:p>
        </p:txBody>
      </p:sp>
      <p:pic>
        <p:nvPicPr>
          <p:cNvPr id="9" name="Imagen 8" descr="Captura de pantalla 2016-03-17 a las 10.38.28.png"/>
          <p:cNvPicPr>
            <a:picLocks noChangeAspect="1"/>
          </p:cNvPicPr>
          <p:nvPr/>
        </p:nvPicPr>
        <p:blipFill>
          <a:blip r:embed="rId2"/>
          <a:stretch>
            <a:fillRect/>
          </a:stretch>
        </p:blipFill>
        <p:spPr>
          <a:xfrm>
            <a:off x="3573745" y="2521876"/>
            <a:ext cx="1996510" cy="1814248"/>
          </a:xfrm>
          <a:prstGeom prst="rect">
            <a:avLst/>
          </a:prstGeom>
        </p:spPr>
      </p:pic>
    </p:spTree>
    <p:extLst>
      <p:ext uri="{BB962C8B-B14F-4D97-AF65-F5344CB8AC3E}">
        <p14:creationId xmlns:p14="http://schemas.microsoft.com/office/powerpoint/2010/main" val="3877805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9"/>
          <p:cNvSpPr>
            <a:spLocks noChangeAspect="1"/>
          </p:cNvSpPr>
          <p:nvPr/>
        </p:nvSpPr>
        <p:spPr>
          <a:xfrm>
            <a:off x="0" y="-26988"/>
            <a:ext cx="9144000" cy="6400801"/>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_tradnl" dirty="0"/>
              <a:t>         </a:t>
            </a:r>
          </a:p>
        </p:txBody>
      </p:sp>
      <p:grpSp>
        <p:nvGrpSpPr>
          <p:cNvPr id="22531" name="Group 5"/>
          <p:cNvGrpSpPr>
            <a:grpSpLocks/>
          </p:cNvGrpSpPr>
          <p:nvPr/>
        </p:nvGrpSpPr>
        <p:grpSpPr bwMode="auto">
          <a:xfrm>
            <a:off x="144463" y="1844675"/>
            <a:ext cx="1979612" cy="1323975"/>
            <a:chOff x="336" y="1861"/>
            <a:chExt cx="1204" cy="1077"/>
          </a:xfrm>
        </p:grpSpPr>
        <p:sp>
          <p:nvSpPr>
            <p:cNvPr id="22547" name="Text Box 6"/>
            <p:cNvSpPr txBox="1">
              <a:spLocks noChangeArrowheads="1"/>
            </p:cNvSpPr>
            <p:nvPr/>
          </p:nvSpPr>
          <p:spPr bwMode="auto">
            <a:xfrm>
              <a:off x="336" y="1861"/>
              <a:ext cx="1204"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1600">
                  <a:solidFill>
                    <a:schemeClr val="tx2"/>
                  </a:solidFill>
                  <a:latin typeface="gobCL"/>
                </a:rPr>
                <a:t>Formación general:</a:t>
              </a:r>
            </a:p>
            <a:p>
              <a:pPr algn="ctr" eaLnBrk="1" hangingPunct="1"/>
              <a:r>
                <a:rPr lang="es-CL" altLang="es-CL" sz="1600">
                  <a:solidFill>
                    <a:schemeClr val="tx2"/>
                  </a:solidFill>
                  <a:latin typeface="gobCL"/>
                </a:rPr>
                <a:t>5 asignaturas</a:t>
              </a:r>
            </a:p>
            <a:p>
              <a:pPr algn="ctr" eaLnBrk="1" hangingPunct="1"/>
              <a:r>
                <a:rPr lang="es-CL" altLang="es-CL" sz="1200">
                  <a:solidFill>
                    <a:schemeClr val="tx2"/>
                  </a:solidFill>
                  <a:latin typeface="gobCL"/>
                </a:rPr>
                <a:t>14 horas semanales</a:t>
              </a:r>
            </a:p>
            <a:p>
              <a:pPr algn="ctr" eaLnBrk="1" hangingPunct="1"/>
              <a:r>
                <a:rPr lang="es-CL" altLang="es-CL" sz="1200">
                  <a:solidFill>
                    <a:schemeClr val="tx2"/>
                  </a:solidFill>
                  <a:latin typeface="gobCL"/>
                </a:rPr>
                <a:t>532 horas anuales</a:t>
              </a:r>
            </a:p>
            <a:p>
              <a:pPr algn="ctr" eaLnBrk="1" hangingPunct="1"/>
              <a:r>
                <a:rPr lang="es-CL" altLang="es-CL" sz="1200">
                  <a:solidFill>
                    <a:schemeClr val="tx2"/>
                  </a:solidFill>
                  <a:latin typeface="gobCL"/>
                </a:rPr>
                <a:t>1064 totales</a:t>
              </a:r>
            </a:p>
            <a:p>
              <a:pPr algn="ctr" eaLnBrk="1" hangingPunct="1"/>
              <a:endParaRPr lang="es-ES" altLang="es-CL" sz="1200">
                <a:solidFill>
                  <a:schemeClr val="tx2"/>
                </a:solidFill>
                <a:latin typeface="gobCL"/>
              </a:endParaRPr>
            </a:p>
          </p:txBody>
        </p:sp>
        <p:sp>
          <p:nvSpPr>
            <p:cNvPr id="22548" name="AutoShape 7"/>
            <p:cNvSpPr>
              <a:spLocks noChangeArrowheads="1"/>
            </p:cNvSpPr>
            <p:nvPr/>
          </p:nvSpPr>
          <p:spPr bwMode="auto">
            <a:xfrm>
              <a:off x="336" y="1861"/>
              <a:ext cx="1156" cy="997"/>
            </a:xfrm>
            <a:prstGeom prst="roundRect">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sz="2000">
                <a:solidFill>
                  <a:schemeClr val="tx2"/>
                </a:solidFill>
                <a:latin typeface="gobCL"/>
              </a:endParaRPr>
            </a:p>
          </p:txBody>
        </p:sp>
      </p:grpSp>
      <p:sp>
        <p:nvSpPr>
          <p:cNvPr id="22532" name="Text Box 8"/>
          <p:cNvSpPr txBox="1">
            <a:spLocks noChangeArrowheads="1"/>
          </p:cNvSpPr>
          <p:nvPr/>
        </p:nvSpPr>
        <p:spPr bwMode="auto">
          <a:xfrm>
            <a:off x="2592388" y="1916113"/>
            <a:ext cx="414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1600">
                <a:solidFill>
                  <a:schemeClr val="tx2"/>
                </a:solidFill>
                <a:latin typeface="gobCL"/>
              </a:rPr>
              <a:t>Formación diferenciada: </a:t>
            </a:r>
          </a:p>
          <a:p>
            <a:pPr algn="ctr" eaLnBrk="1" hangingPunct="1"/>
            <a:r>
              <a:rPr lang="es-ES" altLang="es-CL" sz="1600">
                <a:solidFill>
                  <a:schemeClr val="tx2"/>
                </a:solidFill>
                <a:latin typeface="gobCL"/>
              </a:rPr>
              <a:t>5 módulos anuales</a:t>
            </a:r>
            <a:endParaRPr lang="es-CL" altLang="es-CL" sz="1600">
              <a:solidFill>
                <a:schemeClr val="tx2"/>
              </a:solidFill>
              <a:latin typeface="gobCL"/>
            </a:endParaRPr>
          </a:p>
          <a:p>
            <a:pPr algn="ctr" eaLnBrk="1" hangingPunct="1"/>
            <a:r>
              <a:rPr lang="es-CL" altLang="es-CL" sz="1200">
                <a:solidFill>
                  <a:schemeClr val="tx2"/>
                </a:solidFill>
                <a:latin typeface="gobCL"/>
              </a:rPr>
              <a:t>22 horas</a:t>
            </a:r>
          </a:p>
          <a:p>
            <a:pPr algn="ctr" eaLnBrk="1" hangingPunct="1"/>
            <a:r>
              <a:rPr lang="es-CL" altLang="es-CL" sz="1200">
                <a:solidFill>
                  <a:schemeClr val="tx2"/>
                </a:solidFill>
                <a:latin typeface="gobCL"/>
              </a:rPr>
              <a:t>836 horas anuales</a:t>
            </a:r>
          </a:p>
          <a:p>
            <a:pPr algn="ctr" eaLnBrk="1" hangingPunct="1"/>
            <a:r>
              <a:rPr lang="es-CL" altLang="es-CL" sz="1200">
                <a:solidFill>
                  <a:schemeClr val="tx2"/>
                </a:solidFill>
                <a:latin typeface="gobCL"/>
              </a:rPr>
              <a:t>1672 horas totales</a:t>
            </a:r>
          </a:p>
          <a:p>
            <a:pPr algn="ctr" eaLnBrk="1" hangingPunct="1"/>
            <a:endParaRPr lang="es-ES" altLang="es-CL" sz="1200">
              <a:solidFill>
                <a:schemeClr val="tx2"/>
              </a:solidFill>
              <a:latin typeface="gobCL"/>
            </a:endParaRPr>
          </a:p>
        </p:txBody>
      </p:sp>
      <p:sp>
        <p:nvSpPr>
          <p:cNvPr id="22533" name="AutoShape 9"/>
          <p:cNvSpPr>
            <a:spLocks noChangeArrowheads="1"/>
          </p:cNvSpPr>
          <p:nvPr/>
        </p:nvSpPr>
        <p:spPr bwMode="auto">
          <a:xfrm>
            <a:off x="2592388" y="1917700"/>
            <a:ext cx="4140200" cy="1152525"/>
          </a:xfrm>
          <a:prstGeom prst="roundRect">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sz="2000">
              <a:solidFill>
                <a:schemeClr val="tx2"/>
              </a:solidFill>
              <a:latin typeface="gobCL"/>
            </a:endParaRPr>
          </a:p>
        </p:txBody>
      </p:sp>
      <p:grpSp>
        <p:nvGrpSpPr>
          <p:cNvPr id="22534" name="Group 10"/>
          <p:cNvGrpSpPr>
            <a:grpSpLocks/>
          </p:cNvGrpSpPr>
          <p:nvPr/>
        </p:nvGrpSpPr>
        <p:grpSpPr bwMode="auto">
          <a:xfrm>
            <a:off x="7183438" y="1917700"/>
            <a:ext cx="1781175" cy="1133475"/>
            <a:chOff x="4368" y="1920"/>
            <a:chExt cx="1152" cy="958"/>
          </a:xfrm>
        </p:grpSpPr>
        <p:sp>
          <p:nvSpPr>
            <p:cNvPr id="22545" name="Text Box 11"/>
            <p:cNvSpPr txBox="1">
              <a:spLocks noChangeArrowheads="1"/>
            </p:cNvSpPr>
            <p:nvPr/>
          </p:nvSpPr>
          <p:spPr bwMode="auto">
            <a:xfrm>
              <a:off x="4416" y="1968"/>
              <a:ext cx="1056"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1600">
                  <a:solidFill>
                    <a:schemeClr val="tx2"/>
                  </a:solidFill>
                  <a:latin typeface="gobCL"/>
                </a:rPr>
                <a:t>Libre disposición:</a:t>
              </a:r>
            </a:p>
            <a:p>
              <a:pPr algn="ctr" eaLnBrk="1" hangingPunct="1"/>
              <a:r>
                <a:rPr lang="es-CL" altLang="es-CL" sz="1600">
                  <a:solidFill>
                    <a:schemeClr val="tx2"/>
                  </a:solidFill>
                  <a:latin typeface="gobCL"/>
                </a:rPr>
                <a:t>6 horas c/JEC</a:t>
              </a:r>
            </a:p>
            <a:p>
              <a:pPr algn="ctr" eaLnBrk="1" hangingPunct="1"/>
              <a:r>
                <a:rPr lang="es-CL" altLang="es-CL" sz="1600">
                  <a:solidFill>
                    <a:schemeClr val="tx2"/>
                  </a:solidFill>
                  <a:latin typeface="gobCL"/>
                </a:rPr>
                <a:t>2 horas s/JEC</a:t>
              </a:r>
              <a:endParaRPr lang="es-ES" altLang="es-CL" sz="1600">
                <a:solidFill>
                  <a:schemeClr val="tx2"/>
                </a:solidFill>
                <a:latin typeface="gobCL"/>
              </a:endParaRPr>
            </a:p>
          </p:txBody>
        </p:sp>
        <p:sp>
          <p:nvSpPr>
            <p:cNvPr id="22546" name="AutoShape 12"/>
            <p:cNvSpPr>
              <a:spLocks noChangeArrowheads="1"/>
            </p:cNvSpPr>
            <p:nvPr/>
          </p:nvSpPr>
          <p:spPr bwMode="auto">
            <a:xfrm>
              <a:off x="4368" y="1920"/>
              <a:ext cx="1152" cy="912"/>
            </a:xfrm>
            <a:prstGeom prst="roundRect">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sz="1600">
                <a:solidFill>
                  <a:schemeClr val="tx2"/>
                </a:solidFill>
                <a:latin typeface="gobCL"/>
              </a:endParaRPr>
            </a:p>
          </p:txBody>
        </p:sp>
      </p:grpSp>
      <p:sp>
        <p:nvSpPr>
          <p:cNvPr id="22535" name="Text Box 13"/>
          <p:cNvSpPr txBox="1">
            <a:spLocks noChangeArrowheads="1"/>
          </p:cNvSpPr>
          <p:nvPr/>
        </p:nvSpPr>
        <p:spPr bwMode="auto">
          <a:xfrm>
            <a:off x="2124075" y="2276475"/>
            <a:ext cx="3397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CL" sz="2000">
                <a:solidFill>
                  <a:schemeClr val="tx2"/>
                </a:solidFill>
                <a:latin typeface="gobCL"/>
              </a:rPr>
              <a:t>+</a:t>
            </a:r>
            <a:endParaRPr lang="es-ES" altLang="es-CL" sz="2000">
              <a:solidFill>
                <a:schemeClr val="tx2"/>
              </a:solidFill>
              <a:latin typeface="gobCL"/>
            </a:endParaRPr>
          </a:p>
        </p:txBody>
      </p:sp>
      <p:sp>
        <p:nvSpPr>
          <p:cNvPr id="22536" name="Text Box 14"/>
          <p:cNvSpPr txBox="1">
            <a:spLocks noChangeArrowheads="1"/>
          </p:cNvSpPr>
          <p:nvPr/>
        </p:nvSpPr>
        <p:spPr bwMode="auto">
          <a:xfrm>
            <a:off x="6796088" y="2368550"/>
            <a:ext cx="3397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CL" sz="2000" b="1">
                <a:solidFill>
                  <a:schemeClr val="tx2"/>
                </a:solidFill>
                <a:latin typeface="gobCL"/>
              </a:rPr>
              <a:t>+</a:t>
            </a:r>
            <a:endParaRPr lang="es-ES" altLang="es-CL" sz="2000" b="1">
              <a:solidFill>
                <a:schemeClr val="tx2"/>
              </a:solidFill>
              <a:latin typeface="gobCL"/>
            </a:endParaRPr>
          </a:p>
        </p:txBody>
      </p:sp>
      <p:sp>
        <p:nvSpPr>
          <p:cNvPr id="22537" name="Rectangle 15"/>
          <p:cNvSpPr>
            <a:spLocks noChangeArrowheads="1"/>
          </p:cNvSpPr>
          <p:nvPr/>
        </p:nvSpPr>
        <p:spPr bwMode="auto">
          <a:xfrm>
            <a:off x="685800" y="8461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2400" b="1">
                <a:solidFill>
                  <a:schemeClr val="tx2"/>
                </a:solidFill>
                <a:latin typeface="gobCL Light"/>
              </a:rPr>
              <a:t>Organización del tiempo en 3 y 4°Medio</a:t>
            </a:r>
          </a:p>
          <a:p>
            <a:pPr algn="ctr" eaLnBrk="1" hangingPunct="1"/>
            <a:r>
              <a:rPr lang="es-CL" altLang="es-CL" sz="2400" b="1">
                <a:solidFill>
                  <a:schemeClr val="tx2"/>
                </a:solidFill>
                <a:latin typeface="gobCL Light"/>
              </a:rPr>
              <a:t>Técnico-Profesional</a:t>
            </a:r>
            <a:endParaRPr lang="es-ES" altLang="es-CL" sz="2400" b="1">
              <a:solidFill>
                <a:schemeClr val="tx2"/>
              </a:solidFill>
              <a:latin typeface="gobCL Light"/>
            </a:endParaRPr>
          </a:p>
        </p:txBody>
      </p:sp>
      <p:sp>
        <p:nvSpPr>
          <p:cNvPr id="22538" name="19 CuadroTexto"/>
          <p:cNvSpPr txBox="1">
            <a:spLocks noChangeArrowheads="1"/>
          </p:cNvSpPr>
          <p:nvPr/>
        </p:nvSpPr>
        <p:spPr bwMode="auto">
          <a:xfrm>
            <a:off x="179388" y="193675"/>
            <a:ext cx="640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ES" sz="2400" b="1">
                <a:solidFill>
                  <a:schemeClr val="tx2"/>
                </a:solidFill>
                <a:latin typeface="gobCL Light"/>
              </a:rPr>
              <a:t>Estado  actual de la Educación Media: </a:t>
            </a:r>
          </a:p>
        </p:txBody>
      </p:sp>
      <p:pic>
        <p:nvPicPr>
          <p:cNvPr id="22539" name="Imagen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0"/>
            <a:ext cx="20161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Imagen 21" descr="Img-Reforma---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324600"/>
            <a:ext cx="1571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AutoShape 17"/>
          <p:cNvSpPr>
            <a:spLocks/>
          </p:cNvSpPr>
          <p:nvPr/>
        </p:nvSpPr>
        <p:spPr bwMode="auto">
          <a:xfrm rot="5400000" flipV="1">
            <a:off x="3801269" y="-119856"/>
            <a:ext cx="604837" cy="7127875"/>
          </a:xfrm>
          <a:prstGeom prst="rightBrace">
            <a:avLst>
              <a:gd name="adj1" fmla="val 70709"/>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p>
        </p:txBody>
      </p:sp>
      <p:sp>
        <p:nvSpPr>
          <p:cNvPr id="22542" name="Text Box 18"/>
          <p:cNvSpPr txBox="1">
            <a:spLocks noChangeArrowheads="1"/>
          </p:cNvSpPr>
          <p:nvPr/>
        </p:nvSpPr>
        <p:spPr bwMode="auto">
          <a:xfrm>
            <a:off x="731838" y="3714750"/>
            <a:ext cx="61833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CL" altLang="es-CL" sz="2000" b="1">
                <a:solidFill>
                  <a:schemeClr val="tx2"/>
                </a:solidFill>
                <a:latin typeface="gobCL"/>
              </a:rPr>
              <a:t>Tiempo total sin Jornada escolar completa: </a:t>
            </a:r>
          </a:p>
          <a:p>
            <a:pPr algn="ctr" eaLnBrk="1" hangingPunct="1">
              <a:spcBef>
                <a:spcPct val="50000"/>
              </a:spcBef>
            </a:pPr>
            <a:r>
              <a:rPr lang="es-CL" altLang="es-CL" sz="2000" b="1">
                <a:solidFill>
                  <a:schemeClr val="tx2"/>
                </a:solidFill>
                <a:latin typeface="gobCL"/>
              </a:rPr>
              <a:t>38 horas</a:t>
            </a:r>
            <a:endParaRPr lang="es-ES" altLang="es-CL" sz="2000" b="1">
              <a:solidFill>
                <a:schemeClr val="tx2"/>
              </a:solidFill>
              <a:latin typeface="gobCL"/>
            </a:endParaRPr>
          </a:p>
        </p:txBody>
      </p:sp>
      <p:sp>
        <p:nvSpPr>
          <p:cNvPr id="22543" name="AutoShape 19"/>
          <p:cNvSpPr>
            <a:spLocks/>
          </p:cNvSpPr>
          <p:nvPr/>
        </p:nvSpPr>
        <p:spPr bwMode="auto">
          <a:xfrm rot="5400000" flipV="1">
            <a:off x="4428332" y="667544"/>
            <a:ext cx="604837" cy="8086725"/>
          </a:xfrm>
          <a:prstGeom prst="rightBrace">
            <a:avLst>
              <a:gd name="adj1" fmla="val 111417"/>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p>
        </p:txBody>
      </p:sp>
      <p:sp>
        <p:nvSpPr>
          <p:cNvPr id="22544" name="Text Box 20"/>
          <p:cNvSpPr txBox="1">
            <a:spLocks noChangeArrowheads="1"/>
          </p:cNvSpPr>
          <p:nvPr/>
        </p:nvSpPr>
        <p:spPr bwMode="auto">
          <a:xfrm>
            <a:off x="1460500" y="5116513"/>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CL" altLang="es-CL" sz="2000" b="1">
                <a:solidFill>
                  <a:schemeClr val="tx2"/>
                </a:solidFill>
                <a:latin typeface="gobCL"/>
              </a:rPr>
              <a:t>Tiempo total con Jornada escolar completa: 42 horas</a:t>
            </a:r>
            <a:endParaRPr lang="es-ES" altLang="es-CL" sz="2000" b="1">
              <a:solidFill>
                <a:schemeClr val="tx2"/>
              </a:solidFill>
              <a:latin typeface="gobCL"/>
            </a:endParaRPr>
          </a:p>
        </p:txBody>
      </p:sp>
    </p:spTree>
    <p:extLst>
      <p:ext uri="{BB962C8B-B14F-4D97-AF65-F5344CB8AC3E}">
        <p14:creationId xmlns:p14="http://schemas.microsoft.com/office/powerpoint/2010/main" val="66346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9"/>
          <p:cNvSpPr>
            <a:spLocks noChangeAspect="1"/>
          </p:cNvSpPr>
          <p:nvPr/>
        </p:nvSpPr>
        <p:spPr>
          <a:xfrm>
            <a:off x="0" y="-26988"/>
            <a:ext cx="9144000" cy="6400801"/>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_tradnl" dirty="0"/>
              <a:t>         </a:t>
            </a:r>
          </a:p>
        </p:txBody>
      </p:sp>
      <p:grpSp>
        <p:nvGrpSpPr>
          <p:cNvPr id="23555" name="Group 4"/>
          <p:cNvGrpSpPr>
            <a:grpSpLocks/>
          </p:cNvGrpSpPr>
          <p:nvPr/>
        </p:nvGrpSpPr>
        <p:grpSpPr bwMode="auto">
          <a:xfrm>
            <a:off x="179388" y="1916113"/>
            <a:ext cx="8374062" cy="1385887"/>
            <a:chOff x="144" y="1919"/>
            <a:chExt cx="5275" cy="1170"/>
          </a:xfrm>
        </p:grpSpPr>
        <p:grpSp>
          <p:nvGrpSpPr>
            <p:cNvPr id="23564" name="Group 5"/>
            <p:cNvGrpSpPr>
              <a:grpSpLocks/>
            </p:cNvGrpSpPr>
            <p:nvPr/>
          </p:nvGrpSpPr>
          <p:grpSpPr bwMode="auto">
            <a:xfrm>
              <a:off x="144" y="1920"/>
              <a:ext cx="2656" cy="1034"/>
              <a:chOff x="336" y="1920"/>
              <a:chExt cx="2656" cy="1034"/>
            </a:xfrm>
          </p:grpSpPr>
          <p:sp>
            <p:nvSpPr>
              <p:cNvPr id="23572" name="Text Box 6"/>
              <p:cNvSpPr txBox="1">
                <a:spLocks noChangeArrowheads="1"/>
              </p:cNvSpPr>
              <p:nvPr/>
            </p:nvSpPr>
            <p:spPr bwMode="auto">
              <a:xfrm>
                <a:off x="384" y="1969"/>
                <a:ext cx="2608"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1600">
                    <a:solidFill>
                      <a:schemeClr val="tx2"/>
                    </a:solidFill>
                    <a:latin typeface="gobCL"/>
                  </a:rPr>
                  <a:t>Formación general: </a:t>
                </a:r>
              </a:p>
              <a:p>
                <a:pPr algn="ctr" eaLnBrk="1" hangingPunct="1"/>
                <a:r>
                  <a:rPr lang="es-CL" altLang="es-CL" sz="1600">
                    <a:solidFill>
                      <a:schemeClr val="tx2"/>
                    </a:solidFill>
                    <a:latin typeface="gobCL"/>
                  </a:rPr>
                  <a:t>11 asignaturas</a:t>
                </a:r>
              </a:p>
              <a:p>
                <a:pPr algn="ctr" eaLnBrk="1" hangingPunct="1"/>
                <a:r>
                  <a:rPr lang="es-CL" altLang="es-CL" sz="1200">
                    <a:solidFill>
                      <a:schemeClr val="tx2"/>
                    </a:solidFill>
                    <a:latin typeface="gobCL"/>
                  </a:rPr>
                  <a:t>27 horas semanales</a:t>
                </a:r>
              </a:p>
              <a:p>
                <a:pPr algn="ctr" eaLnBrk="1" hangingPunct="1"/>
                <a:r>
                  <a:rPr lang="es-ES" altLang="es-CL" sz="1200">
                    <a:solidFill>
                      <a:schemeClr val="tx2"/>
                    </a:solidFill>
                    <a:latin typeface="gobCL"/>
                  </a:rPr>
                  <a:t>1026 horas anuales</a:t>
                </a:r>
              </a:p>
              <a:p>
                <a:pPr algn="ctr" eaLnBrk="1" hangingPunct="1"/>
                <a:r>
                  <a:rPr lang="es-ES" altLang="es-CL" sz="1200">
                    <a:solidFill>
                      <a:schemeClr val="tx2"/>
                    </a:solidFill>
                    <a:latin typeface="gobCL"/>
                  </a:rPr>
                  <a:t>2052 horas totales</a:t>
                </a:r>
              </a:p>
            </p:txBody>
          </p:sp>
          <p:sp>
            <p:nvSpPr>
              <p:cNvPr id="23573" name="AutoShape 7"/>
              <p:cNvSpPr>
                <a:spLocks noChangeArrowheads="1"/>
              </p:cNvSpPr>
              <p:nvPr/>
            </p:nvSpPr>
            <p:spPr bwMode="auto">
              <a:xfrm>
                <a:off x="336" y="1920"/>
                <a:ext cx="2608" cy="1034"/>
              </a:xfrm>
              <a:prstGeom prst="roundRect">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solidFill>
                    <a:schemeClr val="tx2"/>
                  </a:solidFill>
                </a:endParaRPr>
              </a:p>
            </p:txBody>
          </p:sp>
        </p:grpSp>
        <p:sp>
          <p:nvSpPr>
            <p:cNvPr id="23565" name="Text Box 8"/>
            <p:cNvSpPr txBox="1">
              <a:spLocks noChangeArrowheads="1"/>
            </p:cNvSpPr>
            <p:nvPr/>
          </p:nvSpPr>
          <p:spPr bwMode="auto">
            <a:xfrm>
              <a:off x="3037" y="1919"/>
              <a:ext cx="1247"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1600">
                  <a:solidFill>
                    <a:schemeClr val="tx2"/>
                  </a:solidFill>
                  <a:latin typeface="gobCL"/>
                </a:rPr>
                <a:t>Formación diferenciada: </a:t>
              </a:r>
            </a:p>
            <a:p>
              <a:pPr algn="ctr" eaLnBrk="1" hangingPunct="1"/>
              <a:r>
                <a:rPr lang="es-CL" altLang="es-CL" sz="1600">
                  <a:solidFill>
                    <a:schemeClr val="tx2"/>
                  </a:solidFill>
                  <a:latin typeface="gobCL"/>
                </a:rPr>
                <a:t>2 a 4 asignaturas </a:t>
              </a:r>
            </a:p>
            <a:p>
              <a:pPr algn="ctr" eaLnBrk="1" hangingPunct="1"/>
              <a:r>
                <a:rPr lang="es-CL" altLang="es-CL" sz="1200">
                  <a:solidFill>
                    <a:schemeClr val="tx2"/>
                  </a:solidFill>
                  <a:latin typeface="gobCL"/>
                </a:rPr>
                <a:t>9 horas</a:t>
              </a:r>
            </a:p>
            <a:p>
              <a:pPr algn="ctr" eaLnBrk="1" hangingPunct="1"/>
              <a:r>
                <a:rPr lang="es-CL" altLang="es-CL" sz="1200">
                  <a:solidFill>
                    <a:schemeClr val="tx2"/>
                  </a:solidFill>
                  <a:latin typeface="gobCL"/>
                </a:rPr>
                <a:t>342 horas anuales </a:t>
              </a:r>
            </a:p>
            <a:p>
              <a:pPr algn="ctr" eaLnBrk="1" hangingPunct="1"/>
              <a:r>
                <a:rPr lang="es-CL" altLang="es-CL" sz="1200">
                  <a:solidFill>
                    <a:schemeClr val="tx2"/>
                  </a:solidFill>
                  <a:latin typeface="gobCL"/>
                </a:rPr>
                <a:t>684 horas totales</a:t>
              </a:r>
              <a:endParaRPr lang="es-ES" altLang="es-CL" sz="1200">
                <a:solidFill>
                  <a:schemeClr val="tx2"/>
                </a:solidFill>
                <a:latin typeface="gobCL"/>
              </a:endParaRPr>
            </a:p>
          </p:txBody>
        </p:sp>
        <p:sp>
          <p:nvSpPr>
            <p:cNvPr id="23566" name="AutoShape 9"/>
            <p:cNvSpPr>
              <a:spLocks noChangeArrowheads="1"/>
            </p:cNvSpPr>
            <p:nvPr/>
          </p:nvSpPr>
          <p:spPr bwMode="auto">
            <a:xfrm>
              <a:off x="3037" y="1920"/>
              <a:ext cx="1247" cy="1169"/>
            </a:xfrm>
            <a:prstGeom prst="roundRect">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solidFill>
                  <a:schemeClr val="tx2"/>
                </a:solidFill>
              </a:endParaRPr>
            </a:p>
          </p:txBody>
        </p:sp>
        <p:grpSp>
          <p:nvGrpSpPr>
            <p:cNvPr id="23567" name="Group 10"/>
            <p:cNvGrpSpPr>
              <a:grpSpLocks/>
            </p:cNvGrpSpPr>
            <p:nvPr/>
          </p:nvGrpSpPr>
          <p:grpSpPr bwMode="auto">
            <a:xfrm>
              <a:off x="4512" y="1920"/>
              <a:ext cx="907" cy="912"/>
              <a:chOff x="4368" y="1920"/>
              <a:chExt cx="907" cy="912"/>
            </a:xfrm>
          </p:grpSpPr>
          <p:sp>
            <p:nvSpPr>
              <p:cNvPr id="23570" name="Text Box 11"/>
              <p:cNvSpPr txBox="1">
                <a:spLocks noChangeArrowheads="1"/>
              </p:cNvSpPr>
              <p:nvPr/>
            </p:nvSpPr>
            <p:spPr bwMode="auto">
              <a:xfrm>
                <a:off x="4416" y="1968"/>
                <a:ext cx="799"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1600">
                    <a:solidFill>
                      <a:schemeClr val="tx2"/>
                    </a:solidFill>
                    <a:latin typeface="gobCL"/>
                  </a:rPr>
                  <a:t>Libre disposición:</a:t>
                </a:r>
              </a:p>
              <a:p>
                <a:pPr algn="ctr" eaLnBrk="1" hangingPunct="1"/>
                <a:r>
                  <a:rPr lang="es-CL" altLang="es-CL" sz="1600">
                    <a:solidFill>
                      <a:schemeClr val="tx2"/>
                    </a:solidFill>
                    <a:latin typeface="gobCL"/>
                  </a:rPr>
                  <a:t>6 horas</a:t>
                </a:r>
                <a:endParaRPr lang="es-ES" altLang="es-CL" sz="1600">
                  <a:solidFill>
                    <a:schemeClr val="tx2"/>
                  </a:solidFill>
                  <a:latin typeface="gobCL"/>
                </a:endParaRPr>
              </a:p>
            </p:txBody>
          </p:sp>
          <p:sp>
            <p:nvSpPr>
              <p:cNvPr id="23571" name="AutoShape 12"/>
              <p:cNvSpPr>
                <a:spLocks noChangeArrowheads="1"/>
              </p:cNvSpPr>
              <p:nvPr/>
            </p:nvSpPr>
            <p:spPr bwMode="auto">
              <a:xfrm>
                <a:off x="4368" y="1920"/>
                <a:ext cx="907" cy="912"/>
              </a:xfrm>
              <a:prstGeom prst="roundRect">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solidFill>
                    <a:schemeClr val="tx2"/>
                  </a:solidFill>
                </a:endParaRPr>
              </a:p>
            </p:txBody>
          </p:sp>
        </p:grpSp>
        <p:sp>
          <p:nvSpPr>
            <p:cNvPr id="23568" name="Text Box 13"/>
            <p:cNvSpPr txBox="1">
              <a:spLocks noChangeArrowheads="1"/>
            </p:cNvSpPr>
            <p:nvPr/>
          </p:nvSpPr>
          <p:spPr bwMode="auto">
            <a:xfrm>
              <a:off x="2768" y="2163"/>
              <a:ext cx="23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CL" sz="2800">
                  <a:solidFill>
                    <a:schemeClr val="tx2"/>
                  </a:solidFill>
                </a:rPr>
                <a:t>+</a:t>
              </a:r>
              <a:endParaRPr lang="es-ES" altLang="es-CL" sz="2800">
                <a:solidFill>
                  <a:schemeClr val="tx2"/>
                </a:solidFill>
              </a:endParaRPr>
            </a:p>
          </p:txBody>
        </p:sp>
        <p:sp>
          <p:nvSpPr>
            <p:cNvPr id="23569" name="Text Box 14"/>
            <p:cNvSpPr txBox="1">
              <a:spLocks noChangeArrowheads="1"/>
            </p:cNvSpPr>
            <p:nvPr/>
          </p:nvSpPr>
          <p:spPr bwMode="auto">
            <a:xfrm>
              <a:off x="4272" y="2247"/>
              <a:ext cx="22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CL" sz="2800" b="1">
                  <a:solidFill>
                    <a:schemeClr val="tx2"/>
                  </a:solidFill>
                </a:rPr>
                <a:t>+</a:t>
              </a:r>
              <a:endParaRPr lang="es-ES" altLang="es-CL" sz="2800" b="1">
                <a:solidFill>
                  <a:schemeClr val="tx2"/>
                </a:solidFill>
              </a:endParaRPr>
            </a:p>
          </p:txBody>
        </p:sp>
      </p:grpSp>
      <p:sp>
        <p:nvSpPr>
          <p:cNvPr id="23556" name="Rectangle 15"/>
          <p:cNvSpPr>
            <a:spLocks noChangeArrowheads="1"/>
          </p:cNvSpPr>
          <p:nvPr/>
        </p:nvSpPr>
        <p:spPr bwMode="auto">
          <a:xfrm>
            <a:off x="685800" y="8461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2400" b="1">
                <a:solidFill>
                  <a:schemeClr val="tx2"/>
                </a:solidFill>
                <a:latin typeface="gobCL Light"/>
              </a:rPr>
              <a:t>Organización del tiempo en 3 y 4°Medio Humanístico-Científica</a:t>
            </a:r>
            <a:endParaRPr lang="es-ES" altLang="es-CL" sz="2400" b="1">
              <a:solidFill>
                <a:schemeClr val="tx2"/>
              </a:solidFill>
              <a:latin typeface="gobCL Light"/>
            </a:endParaRPr>
          </a:p>
        </p:txBody>
      </p:sp>
      <p:sp>
        <p:nvSpPr>
          <p:cNvPr id="23557" name="AutoShape 17"/>
          <p:cNvSpPr>
            <a:spLocks/>
          </p:cNvSpPr>
          <p:nvPr/>
        </p:nvSpPr>
        <p:spPr bwMode="auto">
          <a:xfrm rot="5400000" flipV="1">
            <a:off x="3425031" y="256382"/>
            <a:ext cx="604837" cy="6375400"/>
          </a:xfrm>
          <a:prstGeom prst="rightBrace">
            <a:avLst>
              <a:gd name="adj1" fmla="val 70710"/>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p>
        </p:txBody>
      </p:sp>
      <p:sp>
        <p:nvSpPr>
          <p:cNvPr id="23558" name="Text Box 18"/>
          <p:cNvSpPr txBox="1">
            <a:spLocks noChangeArrowheads="1"/>
          </p:cNvSpPr>
          <p:nvPr/>
        </p:nvSpPr>
        <p:spPr bwMode="auto">
          <a:xfrm>
            <a:off x="731838" y="3714750"/>
            <a:ext cx="61833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CL" altLang="es-CL" sz="2000" b="1">
                <a:solidFill>
                  <a:schemeClr val="tx2"/>
                </a:solidFill>
                <a:latin typeface="gobCL"/>
              </a:rPr>
              <a:t>Tiempo total sin Jornada escolar completa: </a:t>
            </a:r>
          </a:p>
          <a:p>
            <a:pPr algn="ctr" eaLnBrk="1" hangingPunct="1">
              <a:spcBef>
                <a:spcPct val="50000"/>
              </a:spcBef>
            </a:pPr>
            <a:r>
              <a:rPr lang="es-CL" altLang="es-CL" sz="2000" b="1">
                <a:solidFill>
                  <a:schemeClr val="tx2"/>
                </a:solidFill>
                <a:latin typeface="gobCL"/>
              </a:rPr>
              <a:t>36 horas</a:t>
            </a:r>
            <a:endParaRPr lang="es-ES" altLang="es-CL" sz="2000" b="1">
              <a:solidFill>
                <a:schemeClr val="tx2"/>
              </a:solidFill>
              <a:latin typeface="gobCL"/>
            </a:endParaRPr>
          </a:p>
        </p:txBody>
      </p:sp>
      <p:sp>
        <p:nvSpPr>
          <p:cNvPr id="23559" name="AutoShape 19"/>
          <p:cNvSpPr>
            <a:spLocks/>
          </p:cNvSpPr>
          <p:nvPr/>
        </p:nvSpPr>
        <p:spPr bwMode="auto">
          <a:xfrm rot="5400000" flipV="1">
            <a:off x="4428332" y="667544"/>
            <a:ext cx="604837" cy="8086725"/>
          </a:xfrm>
          <a:prstGeom prst="rightBrace">
            <a:avLst>
              <a:gd name="adj1" fmla="val 111417"/>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ES"/>
          </a:p>
        </p:txBody>
      </p:sp>
      <p:sp>
        <p:nvSpPr>
          <p:cNvPr id="23560" name="Text Box 20"/>
          <p:cNvSpPr txBox="1">
            <a:spLocks noChangeArrowheads="1"/>
          </p:cNvSpPr>
          <p:nvPr/>
        </p:nvSpPr>
        <p:spPr bwMode="auto">
          <a:xfrm>
            <a:off x="1460500" y="5116513"/>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CL" altLang="es-CL" sz="2000" b="1" dirty="0">
                <a:solidFill>
                  <a:schemeClr val="tx2"/>
                </a:solidFill>
                <a:latin typeface="gobCL"/>
              </a:rPr>
              <a:t>Tiempo total con Jornada escolar completa: 42 horas</a:t>
            </a:r>
            <a:endParaRPr lang="es-ES" altLang="es-CL" sz="2000" b="1" dirty="0">
              <a:solidFill>
                <a:schemeClr val="tx2"/>
              </a:solidFill>
              <a:latin typeface="gobCL"/>
            </a:endParaRPr>
          </a:p>
        </p:txBody>
      </p:sp>
      <p:sp>
        <p:nvSpPr>
          <p:cNvPr id="23561" name="19 CuadroTexto"/>
          <p:cNvSpPr txBox="1">
            <a:spLocks noChangeArrowheads="1"/>
          </p:cNvSpPr>
          <p:nvPr/>
        </p:nvSpPr>
        <p:spPr bwMode="auto">
          <a:xfrm>
            <a:off x="179388" y="193675"/>
            <a:ext cx="640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ES" sz="2400" b="1">
                <a:solidFill>
                  <a:schemeClr val="tx2"/>
                </a:solidFill>
                <a:latin typeface="gobCL Light"/>
              </a:rPr>
              <a:t>Estado  actual de la Educación Media: </a:t>
            </a:r>
          </a:p>
        </p:txBody>
      </p:sp>
      <p:pic>
        <p:nvPicPr>
          <p:cNvPr id="23562" name="Imagen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0"/>
            <a:ext cx="20161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Imagen 21" descr="Img-Reforma---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324600"/>
            <a:ext cx="1571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521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22" descr="Img-Reforma---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6324600"/>
            <a:ext cx="1571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9"/>
          <p:cNvSpPr>
            <a:spLocks noChangeAspect="1"/>
          </p:cNvSpPr>
          <p:nvPr/>
        </p:nvSpPr>
        <p:spPr>
          <a:xfrm>
            <a:off x="0" y="-26988"/>
            <a:ext cx="9144000" cy="6400801"/>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_tradnl" dirty="0"/>
              <a:t>         </a:t>
            </a:r>
          </a:p>
        </p:txBody>
      </p:sp>
      <p:pic>
        <p:nvPicPr>
          <p:cNvPr id="24580" name="Imagen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875" y="0"/>
            <a:ext cx="20161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5 CuadroTexto"/>
          <p:cNvSpPr txBox="1">
            <a:spLocks noChangeArrowheads="1"/>
          </p:cNvSpPr>
          <p:nvPr/>
        </p:nvSpPr>
        <p:spPr bwMode="auto">
          <a:xfrm>
            <a:off x="179388" y="193675"/>
            <a:ext cx="828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ES" sz="2400" b="1">
                <a:solidFill>
                  <a:schemeClr val="tx2"/>
                </a:solidFill>
                <a:latin typeface="gobCL Light"/>
              </a:rPr>
              <a:t>Estado actual de la Educación Media: </a:t>
            </a:r>
          </a:p>
          <a:p>
            <a:pPr eaLnBrk="1" hangingPunct="1"/>
            <a:r>
              <a:rPr lang="es-ES" altLang="es-ES" sz="2400" b="1">
                <a:solidFill>
                  <a:schemeClr val="tx2"/>
                </a:solidFill>
                <a:latin typeface="gobCL Light"/>
              </a:rPr>
              <a:t>Distribución Matrícula según modalidad y NSE</a:t>
            </a:r>
            <a:endParaRPr lang="es-CL" altLang="es-ES" sz="2400" b="1">
              <a:solidFill>
                <a:schemeClr val="tx2"/>
              </a:solidFill>
              <a:latin typeface="gobCL Light"/>
            </a:endParaRPr>
          </a:p>
        </p:txBody>
      </p:sp>
      <p:graphicFrame>
        <p:nvGraphicFramePr>
          <p:cNvPr id="24582" name="1 Gráfico"/>
          <p:cNvGraphicFramePr>
            <a:graphicFrameLocks/>
          </p:cNvGraphicFramePr>
          <p:nvPr/>
        </p:nvGraphicFramePr>
        <p:xfrm>
          <a:off x="1473200" y="1346200"/>
          <a:ext cx="6197600" cy="4165600"/>
        </p:xfrm>
        <a:graphic>
          <a:graphicData uri="http://schemas.openxmlformats.org/presentationml/2006/ole">
            <mc:AlternateContent xmlns:mc="http://schemas.openxmlformats.org/markup-compatibility/2006">
              <mc:Choice xmlns:v="urn:schemas-microsoft-com:vml" Requires="v">
                <p:oleObj spid="_x0000_s1032" r:id="rId5" imgW="6194073" imgH="4163929" progId="Excel.Chart.8">
                  <p:embed/>
                </p:oleObj>
              </mc:Choice>
              <mc:Fallback>
                <p:oleObj r:id="rId5" imgW="6194073" imgH="4163929" progId="Excel.Chart.8">
                  <p:embed/>
                  <p:pic>
                    <p:nvPicPr>
                      <p:cNvPr id="24582" name="1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1346200"/>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3" name="6 CuadroTexto"/>
          <p:cNvSpPr txBox="1">
            <a:spLocks noChangeArrowheads="1"/>
          </p:cNvSpPr>
          <p:nvPr/>
        </p:nvSpPr>
        <p:spPr bwMode="auto">
          <a:xfrm>
            <a:off x="2268538" y="5516563"/>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ES" sz="2000">
                <a:solidFill>
                  <a:schemeClr val="tx2"/>
                </a:solidFill>
                <a:latin typeface="gobCL"/>
              </a:rPr>
              <a:t>Quintil de Ingreso</a:t>
            </a:r>
            <a:endParaRPr lang="es-CL" altLang="es-ES" sz="2000">
              <a:solidFill>
                <a:schemeClr val="tx2"/>
              </a:solidFill>
              <a:latin typeface="gobCL"/>
            </a:endParaRPr>
          </a:p>
        </p:txBody>
      </p:sp>
      <p:sp>
        <p:nvSpPr>
          <p:cNvPr id="24584" name="8 CuadroTexto"/>
          <p:cNvSpPr txBox="1">
            <a:spLocks noChangeArrowheads="1"/>
          </p:cNvSpPr>
          <p:nvPr/>
        </p:nvSpPr>
        <p:spPr bwMode="auto">
          <a:xfrm rot="-5400000">
            <a:off x="-833437" y="3121025"/>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ES" altLang="es-ES" sz="2000">
                <a:solidFill>
                  <a:schemeClr val="tx2"/>
                </a:solidFill>
                <a:latin typeface="gobCL"/>
              </a:rPr>
              <a:t>Porcentaje de Matrícula</a:t>
            </a:r>
            <a:endParaRPr lang="es-CL" altLang="es-ES" sz="2000">
              <a:solidFill>
                <a:schemeClr val="tx2"/>
              </a:solidFill>
              <a:latin typeface="gobCL"/>
            </a:endParaRPr>
          </a:p>
        </p:txBody>
      </p:sp>
      <p:sp>
        <p:nvSpPr>
          <p:cNvPr id="24585" name="Rectangle 1"/>
          <p:cNvSpPr>
            <a:spLocks noChangeArrowheads="1"/>
          </p:cNvSpPr>
          <p:nvPr/>
        </p:nvSpPr>
        <p:spPr bwMode="auto">
          <a:xfrm>
            <a:off x="1347788" y="6477000"/>
            <a:ext cx="57451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1724025"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1724025"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1724025"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1724025"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172402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9pPr>
          </a:lstStyle>
          <a:p>
            <a:pPr algn="ctr"/>
            <a:r>
              <a:rPr lang="es-ES" altLang="es-ES" sz="900">
                <a:solidFill>
                  <a:schemeClr val="tx2"/>
                </a:solidFill>
                <a:latin typeface="gobCL"/>
                <a:ea typeface="Calibri" panose="020F0502020204030204" pitchFamily="34" charset="0"/>
                <a:cs typeface="Times New Roman" panose="02020603050405020304" pitchFamily="18" charset="0"/>
              </a:rPr>
              <a:t>Fuente: Ugarte, G. (2013) La Educación Media Técnico Profesional en Chile (Centro de Estudios MINEDUC)</a:t>
            </a:r>
          </a:p>
          <a:p>
            <a:pPr algn="ctr"/>
            <a:endParaRPr lang="es-ES" altLang="es-ES" sz="1600">
              <a:solidFill>
                <a:schemeClr val="tx2"/>
              </a:solidFill>
              <a:latin typeface="gobC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16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13</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Diagnóstico</a:t>
            </a:r>
          </a:p>
        </p:txBody>
      </p:sp>
      <p:sp>
        <p:nvSpPr>
          <p:cNvPr id="12" name="TextBox 5"/>
          <p:cNvSpPr txBox="1"/>
          <p:nvPr/>
        </p:nvSpPr>
        <p:spPr>
          <a:xfrm>
            <a:off x="3051637" y="374831"/>
            <a:ext cx="5783925" cy="6463308"/>
          </a:xfrm>
          <a:prstGeom prst="rect">
            <a:avLst/>
          </a:prstGeom>
          <a:noFill/>
        </p:spPr>
        <p:txBody>
          <a:bodyPr wrap="square" rtlCol="0">
            <a:spAutoFit/>
          </a:bodyPr>
          <a:lstStyle/>
          <a:p>
            <a:r>
              <a:rPr lang="es-ES" sz="2400" b="1" dirty="0" smtClean="0">
                <a:solidFill>
                  <a:schemeClr val="tx2"/>
                </a:solidFill>
              </a:rPr>
              <a:t>3. Fortalecer el desarrollo de capacidades para aprender a lo largo de la vida:</a:t>
            </a:r>
          </a:p>
          <a:p>
            <a:endParaRPr lang="es-ES" sz="1900" b="1" dirty="0">
              <a:solidFill>
                <a:schemeClr val="tx2"/>
              </a:solidFill>
            </a:endParaRPr>
          </a:p>
          <a:p>
            <a:pPr marL="342900" indent="-342900">
              <a:buFont typeface="Wingdings" panose="05000000000000000000" pitchFamily="2" charset="2"/>
              <a:buChar char="§"/>
            </a:pPr>
            <a:r>
              <a:rPr lang="es-ES" sz="1900" dirty="0" smtClean="0">
                <a:solidFill>
                  <a:schemeClr val="tx2"/>
                </a:solidFill>
              </a:rPr>
              <a:t>Discusión internacional: importancia del desarrollo de habilidades que permitan a los estudiantes desenvolverse en un mundo cambiante y que presenta grandes desafíos.</a:t>
            </a:r>
          </a:p>
          <a:p>
            <a:pPr marL="342900" indent="-342900">
              <a:buFont typeface="Wingdings" panose="05000000000000000000" pitchFamily="2" charset="2"/>
              <a:buChar char="§"/>
            </a:pPr>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Declaración del Foro Mundial de Educación (Unesco, 2015): “Garantizar una educación inclusiva, equitativa y de calidad, y promover oportunidades de aprendizaje durante toda la vida para todos” desde una visión humanista, centrada en la dignidad y la justicia social, y desde un enfoque de aprendizaje a lo largo de la vida que favorezca el desarrollo pleno de las personas. </a:t>
            </a: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Aprendizaje a lo largo de la vida tanto en el ámbito formal como en el informal.</a:t>
            </a:r>
          </a:p>
          <a:p>
            <a:pPr marL="342900" indent="-342900">
              <a:buFont typeface="Wingdings" panose="05000000000000000000" pitchFamily="2" charset="2"/>
              <a:buChar char="§"/>
            </a:pPr>
            <a:endParaRPr lang="es-CL" sz="1900" dirty="0" smtClean="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114560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14</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Diagnóstico</a:t>
            </a:r>
          </a:p>
        </p:txBody>
      </p:sp>
      <p:sp>
        <p:nvSpPr>
          <p:cNvPr id="12" name="TextBox 5"/>
          <p:cNvSpPr txBox="1"/>
          <p:nvPr/>
        </p:nvSpPr>
        <p:spPr>
          <a:xfrm>
            <a:off x="3051637" y="332656"/>
            <a:ext cx="5783925" cy="5832366"/>
          </a:xfrm>
          <a:prstGeom prst="rect">
            <a:avLst/>
          </a:prstGeom>
          <a:noFill/>
        </p:spPr>
        <p:txBody>
          <a:bodyPr wrap="square" rtlCol="0">
            <a:spAutoFit/>
          </a:bodyPr>
          <a:lstStyle/>
          <a:p>
            <a:r>
              <a:rPr lang="es-ES" sz="2400" b="1" dirty="0">
                <a:solidFill>
                  <a:schemeClr val="tx2"/>
                </a:solidFill>
              </a:rPr>
              <a:t>4</a:t>
            </a:r>
            <a:r>
              <a:rPr lang="es-ES" sz="2400" b="1" dirty="0" smtClean="0">
                <a:solidFill>
                  <a:schemeClr val="tx2"/>
                </a:solidFill>
              </a:rPr>
              <a:t>. Mejorar la pertinencia de las definiciones curriculares:</a:t>
            </a:r>
          </a:p>
          <a:p>
            <a:endParaRPr lang="es-ES" sz="1900" b="1" dirty="0">
              <a:solidFill>
                <a:schemeClr val="tx2"/>
              </a:solidFill>
            </a:endParaRPr>
          </a:p>
          <a:p>
            <a:pPr marL="342900" indent="-342900">
              <a:buFont typeface="Wingdings" panose="05000000000000000000" pitchFamily="2" charset="2"/>
              <a:buChar char="§"/>
            </a:pPr>
            <a:r>
              <a:rPr lang="es-ES" sz="1900" dirty="0" smtClean="0">
                <a:solidFill>
                  <a:schemeClr val="tx2"/>
                </a:solidFill>
              </a:rPr>
              <a:t>La evidencia señala, a nivel latinoamericano, que la oferta curricular no responde a los intereses y necesidades formativas de los y las estudiantes:</a:t>
            </a:r>
          </a:p>
          <a:p>
            <a:endParaRPr lang="es-ES" sz="1500" dirty="0" smtClean="0">
              <a:solidFill>
                <a:schemeClr val="tx2"/>
              </a:solidFill>
            </a:endParaRPr>
          </a:p>
          <a:p>
            <a:pPr marL="342900" indent="-342900">
              <a:buFontTx/>
              <a:buChar char="-"/>
            </a:pPr>
            <a:r>
              <a:rPr lang="es-ES" sz="1500" dirty="0" smtClean="0">
                <a:solidFill>
                  <a:schemeClr val="tx2"/>
                </a:solidFill>
              </a:rPr>
              <a:t>En Chile, el 35,5% de los y las estudiantes que abandonan el sistema entre los 13 y 15 años, lo hace por falta de interés (BID, 2014).</a:t>
            </a:r>
          </a:p>
          <a:p>
            <a:pPr marL="342900" indent="-342900">
              <a:buFontTx/>
              <a:buChar char="-"/>
            </a:pPr>
            <a:r>
              <a:rPr lang="es-ES" sz="1500" dirty="0" smtClean="0">
                <a:solidFill>
                  <a:schemeClr val="tx2"/>
                </a:solidFill>
              </a:rPr>
              <a:t>La capacidad de conocer y comprender el mundo se desarrolla más en la familia que en la escuela (PNUD, 2014).</a:t>
            </a:r>
          </a:p>
          <a:p>
            <a:pPr marL="342900" indent="-342900">
              <a:buFontTx/>
              <a:buChar char="-"/>
            </a:pPr>
            <a:r>
              <a:rPr lang="es-ES" sz="1500" dirty="0" smtClean="0">
                <a:solidFill>
                  <a:schemeClr val="tx2"/>
                </a:solidFill>
              </a:rPr>
              <a:t>Los jóvenes perciben que lo que se aprende no es significativo y no responden a sus desafíos ni proyectos de vida (Gilbert, J., 2005; Pérez, J.A., 2006; PIE/UNESCO, 2013; PNUD, 2014).</a:t>
            </a:r>
            <a:endParaRPr lang="es-CL" sz="1500" dirty="0" smtClean="0">
              <a:solidFill>
                <a:schemeClr val="tx2"/>
              </a:solidFill>
            </a:endParaRP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Necesidad de fortalecer el vínculo de la experiencia formativa con los intereses y expectativas de los y las estudiantes, tanto respecto a su presente como a la construcción de su futuro.</a:t>
            </a:r>
          </a:p>
          <a:p>
            <a:pPr marL="342900" indent="-342900">
              <a:buFont typeface="Wingdings" panose="05000000000000000000" pitchFamily="2" charset="2"/>
              <a:buChar char="§"/>
            </a:pPr>
            <a:endParaRPr lang="es-ES" sz="1900" dirty="0" smtClean="0">
              <a:solidFill>
                <a:schemeClr val="tx2"/>
              </a:solidFill>
            </a:endParaRPr>
          </a:p>
        </p:txBody>
      </p:sp>
    </p:spTree>
    <p:extLst>
      <p:ext uri="{BB962C8B-B14F-4D97-AF65-F5344CB8AC3E}">
        <p14:creationId xmlns:p14="http://schemas.microsoft.com/office/powerpoint/2010/main" val="434703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0"/>
            <a:ext cx="9144000" cy="457200"/>
          </a:xfrm>
        </p:spPr>
        <p:txBody>
          <a:bodyPr rtlCol="0"/>
          <a:lstStyle/>
          <a:p>
            <a:pPr algn="l" fontAlgn="auto">
              <a:spcBef>
                <a:spcPts val="0"/>
              </a:spcBef>
              <a:spcAft>
                <a:spcPts val="0"/>
              </a:spcAft>
              <a:defRPr/>
            </a:pPr>
            <a:r>
              <a:rPr lang="en-US" sz="900" dirty="0">
                <a:solidFill>
                  <a:schemeClr val="tx1">
                    <a:tint val="75000"/>
                  </a:schemeClr>
                </a:solidFill>
                <a:latin typeface="+mn-lt"/>
                <a:cs typeface="+mn-cs"/>
              </a:rPr>
              <a:t> </a:t>
            </a:r>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_tradnl" dirty="0"/>
              <a:t>         </a:t>
            </a:r>
          </a:p>
        </p:txBody>
      </p:sp>
      <p:pic>
        <p:nvPicPr>
          <p:cNvPr id="38916"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0"/>
            <a:ext cx="20161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agen 12" descr="Img-Reforma---col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324600"/>
            <a:ext cx="1571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2 Rectángulo"/>
          <p:cNvSpPr>
            <a:spLocks noChangeArrowheads="1"/>
          </p:cNvSpPr>
          <p:nvPr/>
        </p:nvSpPr>
        <p:spPr bwMode="auto">
          <a:xfrm>
            <a:off x="107950" y="6418263"/>
            <a:ext cx="6408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900"/>
              </a:lnSpc>
            </a:pPr>
            <a:r>
              <a:rPr lang="es-CL" altLang="es-CL" sz="700">
                <a:solidFill>
                  <a:schemeClr val="tx2"/>
                </a:solidFill>
                <a:latin typeface="gobCL"/>
                <a:ea typeface="Calibri" panose="020F0502020204030204" pitchFamily="34" charset="0"/>
                <a:cs typeface="Times New Roman" panose="02020603050405020304" pitchFamily="18" charset="0"/>
              </a:rPr>
              <a:t>Graduate XXI (2016). </a:t>
            </a:r>
            <a:r>
              <a:rPr lang="es-CL" altLang="es-CL" sz="700">
                <a:solidFill>
                  <a:schemeClr val="tx2"/>
                </a:solidFill>
                <a:latin typeface="gobCL"/>
                <a:ea typeface="Calibri" panose="020F0502020204030204" pitchFamily="34" charset="0"/>
                <a:cs typeface="Times New Roman" panose="02020603050405020304" pitchFamily="18" charset="0"/>
                <a:hlinkClick r:id="rId5"/>
              </a:rPr>
              <a:t>http://graduatexxi.org/wp-content/themes/dev/_datos/info-2-gd.pdf?platform=hootsuite</a:t>
            </a:r>
            <a:endParaRPr lang="es-CL" altLang="es-CL" sz="700">
              <a:solidFill>
                <a:schemeClr val="tx2"/>
              </a:solidFill>
              <a:latin typeface="gobCL"/>
              <a:ea typeface="Calibri" panose="020F0502020204030204" pitchFamily="34" charset="0"/>
              <a:cs typeface="Times New Roman" panose="02020603050405020304" pitchFamily="18" charset="0"/>
            </a:endParaRPr>
          </a:p>
          <a:p>
            <a:pPr eaLnBrk="1" hangingPunct="1">
              <a:lnSpc>
                <a:spcPts val="900"/>
              </a:lnSpc>
            </a:pPr>
            <a:endParaRPr lang="es-ES" altLang="es-CL" sz="700">
              <a:solidFill>
                <a:schemeClr val="tx2"/>
              </a:solidFill>
              <a:latin typeface="gobCL"/>
              <a:ea typeface="Calibri" panose="020F0502020204030204" pitchFamily="34" charset="0"/>
              <a:cs typeface="Times New Roman" panose="02020603050405020304" pitchFamily="18" charset="0"/>
            </a:endParaRPr>
          </a:p>
        </p:txBody>
      </p:sp>
      <p:pic>
        <p:nvPicPr>
          <p:cNvPr id="38919" name="Imagen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0188" y="820738"/>
            <a:ext cx="86836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39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16</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Propuesta</a:t>
            </a:r>
          </a:p>
        </p:txBody>
      </p:sp>
      <p:sp>
        <p:nvSpPr>
          <p:cNvPr id="12" name="TextBox 5"/>
          <p:cNvSpPr txBox="1"/>
          <p:nvPr/>
        </p:nvSpPr>
        <p:spPr>
          <a:xfrm>
            <a:off x="2869453" y="374831"/>
            <a:ext cx="6095035" cy="6186309"/>
          </a:xfrm>
          <a:prstGeom prst="rect">
            <a:avLst/>
          </a:prstGeom>
          <a:noFill/>
        </p:spPr>
        <p:txBody>
          <a:bodyPr wrap="square" rtlCol="0">
            <a:spAutoFit/>
          </a:bodyPr>
          <a:lstStyle/>
          <a:p>
            <a:r>
              <a:rPr lang="es-ES" sz="2400" b="1" dirty="0" smtClean="0">
                <a:solidFill>
                  <a:schemeClr val="tx2"/>
                </a:solidFill>
              </a:rPr>
              <a:t>Propósito formativos de la propuesta:</a:t>
            </a:r>
          </a:p>
          <a:p>
            <a:endParaRPr lang="es-ES" sz="1900" b="1" dirty="0">
              <a:solidFill>
                <a:schemeClr val="tx2"/>
              </a:solidFill>
            </a:endParaRPr>
          </a:p>
          <a:p>
            <a:pPr marL="342900" indent="-342900" algn="just">
              <a:buFont typeface="Wingdings" panose="05000000000000000000" pitchFamily="2" charset="2"/>
              <a:buChar char="§"/>
            </a:pPr>
            <a:r>
              <a:rPr lang="es-ES" sz="1900" dirty="0" smtClean="0">
                <a:solidFill>
                  <a:schemeClr val="tx2"/>
                </a:solidFill>
              </a:rPr>
              <a:t>Resguardar la formación de todos los y las estudiantes como personas integrales y ciudadanos conscientes y responsables de su entorno social y natural. </a:t>
            </a:r>
          </a:p>
          <a:p>
            <a:pPr algn="just"/>
            <a:endParaRPr lang="es-ES" sz="1900" dirty="0">
              <a:solidFill>
                <a:schemeClr val="tx2"/>
              </a:solidFill>
            </a:endParaRPr>
          </a:p>
          <a:p>
            <a:pPr marL="342900" indent="-342900" algn="just">
              <a:buFont typeface="Wingdings" panose="05000000000000000000" pitchFamily="2" charset="2"/>
              <a:buChar char="§"/>
            </a:pPr>
            <a:r>
              <a:rPr lang="es-ES" sz="1900" dirty="0">
                <a:solidFill>
                  <a:schemeClr val="tx2"/>
                </a:solidFill>
              </a:rPr>
              <a:t>Propósitos formativos respecto a la </a:t>
            </a:r>
            <a:r>
              <a:rPr lang="es-ES" sz="1900" u="sng" dirty="0">
                <a:solidFill>
                  <a:schemeClr val="tx2"/>
                </a:solidFill>
              </a:rPr>
              <a:t>persona</a:t>
            </a:r>
            <a:r>
              <a:rPr lang="es-ES" sz="1900" dirty="0">
                <a:solidFill>
                  <a:schemeClr val="tx2"/>
                </a:solidFill>
              </a:rPr>
              <a:t>:</a:t>
            </a:r>
          </a:p>
          <a:p>
            <a:pPr marL="342900" indent="-342900" algn="just">
              <a:buFont typeface="Wingdings" panose="05000000000000000000" pitchFamily="2" charset="2"/>
              <a:buChar char="§"/>
            </a:pPr>
            <a:endParaRPr lang="es-ES" sz="1500" dirty="0">
              <a:solidFill>
                <a:schemeClr val="tx2"/>
              </a:solidFill>
            </a:endParaRPr>
          </a:p>
          <a:p>
            <a:pPr marL="285750" indent="-285750">
              <a:buFontTx/>
              <a:buChar char="-"/>
            </a:pPr>
            <a:r>
              <a:rPr lang="es-CL" sz="1500" dirty="0">
                <a:solidFill>
                  <a:schemeClr val="tx2"/>
                </a:solidFill>
              </a:rPr>
              <a:t>Contribuir al bienestar y desarrollo integral de las personas en sus dimensiones corporal, emocional, intelectual y espiritual, así como  cultural, social, ética, moral y estética.</a:t>
            </a:r>
          </a:p>
          <a:p>
            <a:endParaRPr lang="es-CL" sz="1500" dirty="0">
              <a:solidFill>
                <a:schemeClr val="tx2"/>
              </a:solidFill>
            </a:endParaRPr>
          </a:p>
          <a:p>
            <a:pPr marL="285750" indent="-285750">
              <a:buFontTx/>
              <a:buChar char="-"/>
            </a:pPr>
            <a:r>
              <a:rPr lang="es-CL" sz="1500" dirty="0">
                <a:solidFill>
                  <a:schemeClr val="tx2"/>
                </a:solidFill>
              </a:rPr>
              <a:t>Contribuir a la formación de los estudiantes para que valoren el trabajo y su dignidad, en cuanto espacio de ciudadanía, para aportar con iniciativa y creatividad al desarrollo sustentable de la sociedad, y como una herramienta para la realización personal y la satisfacción de necesidades individuales, familiares y sociales.</a:t>
            </a:r>
          </a:p>
          <a:p>
            <a:pPr marL="285750" indent="-285750">
              <a:buFontTx/>
              <a:buChar char="-"/>
            </a:pPr>
            <a:endParaRPr lang="es-CL" sz="1500" dirty="0">
              <a:solidFill>
                <a:schemeClr val="tx2"/>
              </a:solidFill>
            </a:endParaRPr>
          </a:p>
          <a:p>
            <a:pPr marL="285750" indent="-285750">
              <a:buFontTx/>
              <a:buChar char="-"/>
            </a:pPr>
            <a:r>
              <a:rPr lang="es-CL" sz="1500" dirty="0">
                <a:solidFill>
                  <a:schemeClr val="tx2"/>
                </a:solidFill>
              </a:rPr>
              <a:t>Contribuir a la formación de personas conscientes de sus potencialidades, capaces de desarrollar una visión de mundo y construir sus proyectos de vida </a:t>
            </a:r>
            <a:r>
              <a:rPr lang="es-CL" sz="2000" dirty="0">
                <a:solidFill>
                  <a:schemeClr val="tx2"/>
                </a:solidFill>
              </a:rPr>
              <a:t>de</a:t>
            </a:r>
            <a:r>
              <a:rPr lang="es-CL" sz="1500" dirty="0">
                <a:solidFill>
                  <a:schemeClr val="tx2"/>
                </a:solidFill>
              </a:rPr>
              <a:t> manera informada y autónoma. </a:t>
            </a:r>
          </a:p>
          <a:p>
            <a:pPr marL="342900" indent="-342900" algn="just">
              <a:buFont typeface="Wingdings" panose="05000000000000000000" pitchFamily="2" charset="2"/>
              <a:buChar char="§"/>
            </a:pPr>
            <a:endParaRPr lang="es-ES" sz="1900" dirty="0" smtClean="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3315226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17</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Propuesta</a:t>
            </a:r>
          </a:p>
        </p:txBody>
      </p:sp>
      <p:sp>
        <p:nvSpPr>
          <p:cNvPr id="12" name="TextBox 5"/>
          <p:cNvSpPr txBox="1"/>
          <p:nvPr/>
        </p:nvSpPr>
        <p:spPr>
          <a:xfrm>
            <a:off x="2800117" y="415979"/>
            <a:ext cx="6092363" cy="6109365"/>
          </a:xfrm>
          <a:prstGeom prst="rect">
            <a:avLst/>
          </a:prstGeom>
          <a:noFill/>
        </p:spPr>
        <p:txBody>
          <a:bodyPr wrap="square" rtlCol="0">
            <a:spAutoFit/>
          </a:bodyPr>
          <a:lstStyle/>
          <a:p>
            <a:r>
              <a:rPr lang="es-ES" sz="2400" b="1" dirty="0" smtClean="0">
                <a:solidFill>
                  <a:schemeClr val="tx2"/>
                </a:solidFill>
              </a:rPr>
              <a:t>Propósito formativos de la propuesta:</a:t>
            </a:r>
          </a:p>
          <a:p>
            <a:pPr algn="just"/>
            <a:endParaRPr lang="es-ES" sz="500" dirty="0">
              <a:solidFill>
                <a:schemeClr val="tx2"/>
              </a:solidFill>
            </a:endParaRPr>
          </a:p>
          <a:p>
            <a:pPr marL="342900" indent="-342900" algn="just">
              <a:buFont typeface="Wingdings" panose="05000000000000000000" pitchFamily="2" charset="2"/>
              <a:buChar char="§"/>
            </a:pPr>
            <a:r>
              <a:rPr lang="es-ES" sz="1900" dirty="0" smtClean="0">
                <a:solidFill>
                  <a:schemeClr val="tx2"/>
                </a:solidFill>
              </a:rPr>
              <a:t>Propósitos formativos respecto a la </a:t>
            </a:r>
            <a:r>
              <a:rPr lang="es-ES" sz="1900" u="sng" dirty="0" smtClean="0">
                <a:solidFill>
                  <a:schemeClr val="tx2"/>
                </a:solidFill>
              </a:rPr>
              <a:t>relación de la persona con la sociedad y la naturaleza</a:t>
            </a:r>
            <a:r>
              <a:rPr lang="es-ES" sz="1900" dirty="0" smtClean="0">
                <a:solidFill>
                  <a:schemeClr val="tx2"/>
                </a:solidFill>
              </a:rPr>
              <a:t>:</a:t>
            </a:r>
          </a:p>
          <a:p>
            <a:pPr marL="342900" indent="-342900" algn="just">
              <a:buFont typeface="Wingdings" panose="05000000000000000000" pitchFamily="2" charset="2"/>
              <a:buChar char="§"/>
            </a:pPr>
            <a:endParaRPr lang="es-ES" sz="1500" dirty="0" smtClean="0">
              <a:solidFill>
                <a:schemeClr val="tx2"/>
              </a:solidFill>
            </a:endParaRPr>
          </a:p>
          <a:p>
            <a:pPr marL="285750" indent="-285750" algn="just">
              <a:buFontTx/>
              <a:buChar char="-"/>
            </a:pPr>
            <a:r>
              <a:rPr lang="es-CL" sz="1500" dirty="0" smtClean="0">
                <a:solidFill>
                  <a:schemeClr val="tx2"/>
                </a:solidFill>
              </a:rPr>
              <a:t>Contribuir </a:t>
            </a:r>
            <a:r>
              <a:rPr lang="es-CL" sz="1500" dirty="0">
                <a:solidFill>
                  <a:schemeClr val="tx2"/>
                </a:solidFill>
              </a:rPr>
              <a:t>a la educación de ciudadanos libres, autónomos, informados, críticos y participativos; comprometidos con la construcción de una sociedad democrática, pluralista, multicultural y solidaria; que valoran la diversidad y el respeto, ejercicio y promoción de los derechos humanos; capaces de enfrentar con creatividad los desafíos de un mundo complejo, dinámico y que se integra en forma </a:t>
            </a:r>
            <a:r>
              <a:rPr lang="es-CL" sz="1500" dirty="0" smtClean="0">
                <a:solidFill>
                  <a:schemeClr val="tx2"/>
                </a:solidFill>
              </a:rPr>
              <a:t>acelerada.</a:t>
            </a:r>
          </a:p>
          <a:p>
            <a:pPr marL="285750" indent="-285750" algn="just">
              <a:buFontTx/>
              <a:buChar char="-"/>
            </a:pPr>
            <a:endParaRPr lang="es-CL" sz="1500" dirty="0" smtClean="0">
              <a:solidFill>
                <a:schemeClr val="tx2"/>
              </a:solidFill>
            </a:endParaRPr>
          </a:p>
          <a:p>
            <a:pPr marL="285750" indent="-285750" algn="just">
              <a:buFontTx/>
              <a:buChar char="-"/>
            </a:pPr>
            <a:r>
              <a:rPr lang="es-CL" sz="1500" dirty="0" smtClean="0">
                <a:solidFill>
                  <a:schemeClr val="tx2"/>
                </a:solidFill>
              </a:rPr>
              <a:t>Contribuir </a:t>
            </a:r>
            <a:r>
              <a:rPr lang="es-CL" sz="1500" dirty="0">
                <a:solidFill>
                  <a:schemeClr val="tx2"/>
                </a:solidFill>
              </a:rPr>
              <a:t>a la comprensión y valoración de la biodiversidad como patrimonio de la humanidad, así como a una concepción del desarrollo equitativo y sustentable, que fomenta el respeto a las distintas comunidades y al medioambiente, consciente de la importancia del uso racional de los recursos naturales como expresión concreta de la solidaridad con las generaciones presentes y </a:t>
            </a:r>
            <a:r>
              <a:rPr lang="es-CL" sz="1500" dirty="0" smtClean="0">
                <a:solidFill>
                  <a:schemeClr val="tx2"/>
                </a:solidFill>
              </a:rPr>
              <a:t>futuras.</a:t>
            </a:r>
          </a:p>
          <a:p>
            <a:pPr marL="285750" indent="-285750" algn="just">
              <a:buFontTx/>
              <a:buChar char="-"/>
            </a:pPr>
            <a:endParaRPr lang="es-CL" sz="1500" dirty="0" smtClean="0">
              <a:solidFill>
                <a:schemeClr val="tx2"/>
              </a:solidFill>
            </a:endParaRPr>
          </a:p>
          <a:p>
            <a:pPr marL="285750" indent="-285750" algn="just">
              <a:buFontTx/>
              <a:buChar char="-"/>
            </a:pPr>
            <a:r>
              <a:rPr lang="es-CL" sz="1500" dirty="0" smtClean="0">
                <a:solidFill>
                  <a:schemeClr val="tx2"/>
                </a:solidFill>
              </a:rPr>
              <a:t>Contribuir </a:t>
            </a:r>
            <a:r>
              <a:rPr lang="es-CL" sz="1500" dirty="0">
                <a:solidFill>
                  <a:schemeClr val="tx2"/>
                </a:solidFill>
              </a:rPr>
              <a:t>a la formación de ciudadanos conscientes y responsables de su relación con el espacio que habitan y de la influencia que ellos ejercen mediante las diferentes decisiones que toman respecto a sí mismos, al modo como se relacionan con otros, con el entorno cultural y con el medio natural. </a:t>
            </a:r>
            <a:endParaRPr lang="es-CL" sz="1500" dirty="0" smtClean="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1775655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18</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Propuesta</a:t>
            </a:r>
          </a:p>
        </p:txBody>
      </p:sp>
      <p:sp>
        <p:nvSpPr>
          <p:cNvPr id="12" name="TextBox 5"/>
          <p:cNvSpPr txBox="1"/>
          <p:nvPr/>
        </p:nvSpPr>
        <p:spPr>
          <a:xfrm>
            <a:off x="3051637" y="374831"/>
            <a:ext cx="5783925" cy="6063198"/>
          </a:xfrm>
          <a:prstGeom prst="rect">
            <a:avLst/>
          </a:prstGeom>
          <a:noFill/>
        </p:spPr>
        <p:txBody>
          <a:bodyPr wrap="square" rtlCol="0">
            <a:spAutoFit/>
          </a:bodyPr>
          <a:lstStyle/>
          <a:p>
            <a:r>
              <a:rPr lang="es-ES" sz="2400" b="1" dirty="0" smtClean="0">
                <a:solidFill>
                  <a:schemeClr val="tx2"/>
                </a:solidFill>
              </a:rPr>
              <a:t>Categorías de articulación de la propuesta:</a:t>
            </a:r>
          </a:p>
          <a:p>
            <a:endParaRPr lang="es-ES" sz="2000" b="1" dirty="0">
              <a:solidFill>
                <a:schemeClr val="tx2"/>
              </a:solidFill>
            </a:endParaRPr>
          </a:p>
          <a:p>
            <a:r>
              <a:rPr lang="es-CL" sz="2000" dirty="0" smtClean="0">
                <a:solidFill>
                  <a:schemeClr val="tx2"/>
                </a:solidFill>
              </a:rPr>
              <a:t>1. </a:t>
            </a:r>
            <a:r>
              <a:rPr lang="es-CL" sz="2000" u="sng" dirty="0" smtClean="0">
                <a:solidFill>
                  <a:schemeClr val="tx2"/>
                </a:solidFill>
              </a:rPr>
              <a:t>Áreas de aprendizaje Plan Común</a:t>
            </a:r>
            <a:r>
              <a:rPr lang="es-CL" sz="2000" dirty="0" smtClean="0">
                <a:solidFill>
                  <a:schemeClr val="tx2"/>
                </a:solidFill>
              </a:rPr>
              <a:t>:</a:t>
            </a:r>
          </a:p>
          <a:p>
            <a:pPr marL="342900" indent="-342900">
              <a:buFont typeface="Wingdings" panose="05000000000000000000" pitchFamily="2" charset="2"/>
              <a:buChar char="§"/>
            </a:pPr>
            <a:r>
              <a:rPr lang="es-ES" sz="2000" dirty="0" smtClean="0">
                <a:solidFill>
                  <a:schemeClr val="tx2"/>
                </a:solidFill>
              </a:rPr>
              <a:t>Lengua </a:t>
            </a:r>
            <a:r>
              <a:rPr lang="es-ES" sz="2000" dirty="0">
                <a:solidFill>
                  <a:schemeClr val="tx2"/>
                </a:solidFill>
              </a:rPr>
              <a:t>y Humanidades</a:t>
            </a:r>
          </a:p>
          <a:p>
            <a:pPr marL="342900" indent="-342900">
              <a:buFont typeface="Wingdings" panose="05000000000000000000" pitchFamily="2" charset="2"/>
              <a:buChar char="§"/>
            </a:pPr>
            <a:r>
              <a:rPr lang="es-ES" sz="2000" dirty="0">
                <a:solidFill>
                  <a:schemeClr val="tx2"/>
                </a:solidFill>
              </a:rPr>
              <a:t>Ciencias: Naturaleza y Sociedad</a:t>
            </a:r>
          </a:p>
          <a:p>
            <a:pPr marL="342900" indent="-342900">
              <a:buFont typeface="Wingdings" panose="05000000000000000000" pitchFamily="2" charset="2"/>
              <a:buChar char="§"/>
            </a:pPr>
            <a:r>
              <a:rPr lang="es-ES" sz="2000" dirty="0">
                <a:solidFill>
                  <a:schemeClr val="tx2"/>
                </a:solidFill>
              </a:rPr>
              <a:t>Desarrollo Personal</a:t>
            </a:r>
            <a:endParaRPr lang="es-CL" sz="2000" dirty="0">
              <a:solidFill>
                <a:schemeClr val="tx2"/>
              </a:solidFill>
            </a:endParaRPr>
          </a:p>
          <a:p>
            <a:pPr marL="457200" indent="-457200">
              <a:buAutoNum type="arabicPeriod"/>
            </a:pPr>
            <a:endParaRPr lang="es-CL" sz="2000" dirty="0" smtClean="0">
              <a:solidFill>
                <a:schemeClr val="tx2"/>
              </a:solidFill>
            </a:endParaRPr>
          </a:p>
          <a:p>
            <a:r>
              <a:rPr lang="es-CL" sz="2000" dirty="0" smtClean="0">
                <a:solidFill>
                  <a:schemeClr val="tx2"/>
                </a:solidFill>
              </a:rPr>
              <a:t>2. </a:t>
            </a:r>
            <a:r>
              <a:rPr lang="es-CL" sz="2000" u="sng" dirty="0" smtClean="0">
                <a:solidFill>
                  <a:schemeClr val="tx2"/>
                </a:solidFill>
              </a:rPr>
              <a:t>Dimensiones de la realidad</a:t>
            </a:r>
            <a:r>
              <a:rPr lang="es-CL" sz="2000" dirty="0" smtClean="0">
                <a:solidFill>
                  <a:schemeClr val="tx2"/>
                </a:solidFill>
              </a:rPr>
              <a:t>:</a:t>
            </a:r>
          </a:p>
          <a:p>
            <a:pPr marL="342900" indent="-342900">
              <a:buFont typeface="Wingdings" panose="05000000000000000000" pitchFamily="2" charset="2"/>
              <a:buChar char="§"/>
            </a:pPr>
            <a:r>
              <a:rPr lang="es-ES" sz="2000" dirty="0" smtClean="0">
                <a:solidFill>
                  <a:schemeClr val="tx2"/>
                </a:solidFill>
              </a:rPr>
              <a:t>Persona</a:t>
            </a:r>
          </a:p>
          <a:p>
            <a:pPr marL="342900" indent="-342900">
              <a:buFont typeface="Wingdings" panose="05000000000000000000" pitchFamily="2" charset="2"/>
              <a:buChar char="§"/>
            </a:pPr>
            <a:r>
              <a:rPr lang="es-ES" sz="2000" dirty="0" smtClean="0">
                <a:solidFill>
                  <a:schemeClr val="tx2"/>
                </a:solidFill>
              </a:rPr>
              <a:t>Sociedad y democracia</a:t>
            </a:r>
          </a:p>
          <a:p>
            <a:pPr marL="342900" indent="-342900">
              <a:buFont typeface="Wingdings" panose="05000000000000000000" pitchFamily="2" charset="2"/>
              <a:buChar char="§"/>
            </a:pPr>
            <a:r>
              <a:rPr lang="es-ES" sz="2000" dirty="0" smtClean="0">
                <a:solidFill>
                  <a:schemeClr val="tx2"/>
                </a:solidFill>
              </a:rPr>
              <a:t>Naturaleza y sustentabilidad</a:t>
            </a:r>
          </a:p>
          <a:p>
            <a:pPr marL="342900" indent="-342900">
              <a:buFont typeface="Wingdings" panose="05000000000000000000" pitchFamily="2" charset="2"/>
              <a:buChar char="§"/>
            </a:pPr>
            <a:endParaRPr lang="es-CL" sz="2000" dirty="0" smtClean="0">
              <a:solidFill>
                <a:schemeClr val="tx2"/>
              </a:solidFill>
            </a:endParaRPr>
          </a:p>
          <a:p>
            <a:r>
              <a:rPr lang="es-CL" sz="2000" dirty="0" smtClean="0">
                <a:solidFill>
                  <a:schemeClr val="tx2"/>
                </a:solidFill>
              </a:rPr>
              <a:t>3. </a:t>
            </a:r>
            <a:r>
              <a:rPr lang="es-CL" sz="2000" u="sng" dirty="0" smtClean="0">
                <a:solidFill>
                  <a:schemeClr val="tx2"/>
                </a:solidFill>
              </a:rPr>
              <a:t>Habilidades centrales</a:t>
            </a:r>
            <a:r>
              <a:rPr lang="es-CL" sz="2000" dirty="0" smtClean="0">
                <a:solidFill>
                  <a:schemeClr val="tx2"/>
                </a:solidFill>
              </a:rPr>
              <a:t>:</a:t>
            </a:r>
          </a:p>
          <a:p>
            <a:pPr marL="342900" indent="-342900">
              <a:buFont typeface="Wingdings" panose="05000000000000000000" pitchFamily="2" charset="2"/>
              <a:buChar char="§"/>
            </a:pPr>
            <a:r>
              <a:rPr lang="es-ES" sz="2000" dirty="0" smtClean="0">
                <a:solidFill>
                  <a:schemeClr val="tx2"/>
                </a:solidFill>
              </a:rPr>
              <a:t>Habilidades de pensamiento crítico</a:t>
            </a:r>
          </a:p>
          <a:p>
            <a:pPr marL="342900" indent="-342900">
              <a:buFont typeface="Wingdings" panose="05000000000000000000" pitchFamily="2" charset="2"/>
              <a:buChar char="§"/>
            </a:pPr>
            <a:r>
              <a:rPr lang="es-ES" sz="2000" dirty="0" smtClean="0">
                <a:solidFill>
                  <a:schemeClr val="tx2"/>
                </a:solidFill>
              </a:rPr>
              <a:t>Habilidades creativas</a:t>
            </a:r>
          </a:p>
          <a:p>
            <a:pPr marL="342900" indent="-342900">
              <a:buFont typeface="Wingdings" panose="05000000000000000000" pitchFamily="2" charset="2"/>
              <a:buChar char="§"/>
            </a:pPr>
            <a:r>
              <a:rPr lang="es-ES" sz="2000" dirty="0" smtClean="0">
                <a:solidFill>
                  <a:schemeClr val="tx2"/>
                </a:solidFill>
              </a:rPr>
              <a:t>Habilidades comunicativas</a:t>
            </a:r>
          </a:p>
          <a:p>
            <a:pPr marL="342900" indent="-342900">
              <a:buFont typeface="Wingdings" panose="05000000000000000000" pitchFamily="2" charset="2"/>
              <a:buChar char="§"/>
            </a:pPr>
            <a:r>
              <a:rPr lang="es-ES" sz="2000" dirty="0" smtClean="0">
                <a:solidFill>
                  <a:schemeClr val="tx2"/>
                </a:solidFill>
              </a:rPr>
              <a:t>Habilidades de colaboración y participación</a:t>
            </a:r>
          </a:p>
          <a:p>
            <a:pPr marL="342900" indent="-342900">
              <a:buFont typeface="Wingdings" panose="05000000000000000000" pitchFamily="2" charset="2"/>
              <a:buChar char="§"/>
            </a:pPr>
            <a:endParaRPr lang="es-CL" sz="2000" dirty="0" smtClean="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130690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19</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2677656"/>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Habilidades centrales en la propuesta</a:t>
            </a:r>
          </a:p>
        </p:txBody>
      </p:sp>
      <p:sp>
        <p:nvSpPr>
          <p:cNvPr id="12" name="TextBox 5"/>
          <p:cNvSpPr txBox="1"/>
          <p:nvPr/>
        </p:nvSpPr>
        <p:spPr>
          <a:xfrm>
            <a:off x="3051637" y="374831"/>
            <a:ext cx="5783925" cy="5940088"/>
          </a:xfrm>
          <a:prstGeom prst="rect">
            <a:avLst/>
          </a:prstGeom>
          <a:noFill/>
        </p:spPr>
        <p:txBody>
          <a:bodyPr wrap="square" rtlCol="0">
            <a:spAutoFit/>
          </a:bodyPr>
          <a:lstStyle/>
          <a:p>
            <a:r>
              <a:rPr lang="es-ES" sz="2400" b="1" dirty="0" smtClean="0">
                <a:solidFill>
                  <a:schemeClr val="tx2"/>
                </a:solidFill>
              </a:rPr>
              <a:t>Habilidades centrales en la propuesta:</a:t>
            </a:r>
          </a:p>
          <a:p>
            <a:endParaRPr lang="es-ES" sz="2400" b="1" dirty="0">
              <a:solidFill>
                <a:schemeClr val="tx2"/>
              </a:solidFill>
            </a:endParaRPr>
          </a:p>
          <a:p>
            <a:pPr marL="342900" indent="-342900">
              <a:buFont typeface="Wingdings" panose="05000000000000000000" pitchFamily="2" charset="2"/>
              <a:buChar char="§"/>
            </a:pPr>
            <a:r>
              <a:rPr lang="es-CL" sz="2200" dirty="0" smtClean="0">
                <a:solidFill>
                  <a:schemeClr val="tx2"/>
                </a:solidFill>
              </a:rPr>
              <a:t>Habilidades referidas a formas de pensamiento, de trabajo y de interacción con otros, en el plano cognitivo y socioemocional.</a:t>
            </a:r>
          </a:p>
          <a:p>
            <a:endParaRPr lang="es-CL" sz="2200" dirty="0" smtClean="0">
              <a:solidFill>
                <a:schemeClr val="tx2"/>
              </a:solidFill>
            </a:endParaRPr>
          </a:p>
          <a:p>
            <a:pPr marL="342900" indent="-342900">
              <a:buFont typeface="Wingdings" panose="05000000000000000000" pitchFamily="2" charset="2"/>
              <a:buChar char="§"/>
            </a:pPr>
            <a:r>
              <a:rPr lang="es-CL" sz="2200" dirty="0" smtClean="0">
                <a:solidFill>
                  <a:schemeClr val="tx2"/>
                </a:solidFill>
              </a:rPr>
              <a:t>En la sociedad actual, los conocimientos por sí solos no son suficientes y requieren de habilidades y actitudes que potencien su uso en situaciones auténticas y que favorezcan la integración del o la estudiante en el mundo real (</a:t>
            </a:r>
            <a:r>
              <a:rPr lang="es-CL" sz="2200" dirty="0" err="1" smtClean="0">
                <a:solidFill>
                  <a:schemeClr val="tx2"/>
                </a:solidFill>
              </a:rPr>
              <a:t>Fadel</a:t>
            </a:r>
            <a:r>
              <a:rPr lang="es-CL" sz="2200" dirty="0" smtClean="0">
                <a:solidFill>
                  <a:schemeClr val="tx2"/>
                </a:solidFill>
              </a:rPr>
              <a:t>, 2016).</a:t>
            </a:r>
          </a:p>
          <a:p>
            <a:pPr marL="342900" indent="-342900">
              <a:buFont typeface="Wingdings" panose="05000000000000000000" pitchFamily="2" charset="2"/>
              <a:buChar char="§"/>
            </a:pPr>
            <a:endParaRPr lang="es-CL" sz="2200" dirty="0" smtClean="0">
              <a:solidFill>
                <a:schemeClr val="tx2"/>
              </a:solidFill>
            </a:endParaRPr>
          </a:p>
          <a:p>
            <a:pPr marL="342900" indent="-342900">
              <a:buFont typeface="Wingdings" panose="05000000000000000000" pitchFamily="2" charset="2"/>
              <a:buChar char="§"/>
            </a:pPr>
            <a:r>
              <a:rPr lang="es-CL" sz="2200" dirty="0" smtClean="0">
                <a:solidFill>
                  <a:schemeClr val="tx2"/>
                </a:solidFill>
              </a:rPr>
              <a:t>4 habilidades centrales que potencian y hacen posible la realización de una formación integral.</a:t>
            </a:r>
          </a:p>
          <a:p>
            <a:endParaRPr lang="es-ES" sz="2400" b="1" dirty="0" smtClean="0">
              <a:solidFill>
                <a:schemeClr val="tx2"/>
              </a:solidFill>
            </a:endParaRPr>
          </a:p>
        </p:txBody>
      </p:sp>
    </p:spTree>
    <p:extLst>
      <p:ext uri="{BB962C8B-B14F-4D97-AF65-F5344CB8AC3E}">
        <p14:creationId xmlns:p14="http://schemas.microsoft.com/office/powerpoint/2010/main" val="295626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a:spLocks noChangeAspect="1"/>
          </p:cNvSpPr>
          <p:nvPr/>
        </p:nvSpPr>
        <p:spPr>
          <a:xfrm>
            <a:off x="0" y="0"/>
            <a:ext cx="9144000" cy="68580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5" name="Imagen 4" descr="arbol-circulo-gris.png"/>
          <p:cNvPicPr>
            <a:picLocks noChangeAspect="1"/>
          </p:cNvPicPr>
          <p:nvPr/>
        </p:nvPicPr>
        <p:blipFill>
          <a:blip r:embed="rId2"/>
          <a:stretch>
            <a:fillRect/>
          </a:stretch>
        </p:blipFill>
        <p:spPr>
          <a:xfrm>
            <a:off x="2557800" y="1000800"/>
            <a:ext cx="4028400" cy="4028400"/>
          </a:xfrm>
          <a:prstGeom prst="rect">
            <a:avLst/>
          </a:prstGeom>
        </p:spPr>
      </p:pic>
      <p:pic>
        <p:nvPicPr>
          <p:cNvPr id="9" name="Imagen 8"/>
          <p:cNvPicPr>
            <a:picLocks noChangeAspect="1"/>
          </p:cNvPicPr>
          <p:nvPr/>
        </p:nvPicPr>
        <p:blipFill>
          <a:blip r:embed="rId3"/>
          <a:stretch>
            <a:fillRect/>
          </a:stretch>
        </p:blipFill>
        <p:spPr>
          <a:xfrm>
            <a:off x="3564000" y="6664379"/>
            <a:ext cx="2016000" cy="193621"/>
          </a:xfrm>
          <a:prstGeom prst="rect">
            <a:avLst/>
          </a:prstGeom>
        </p:spPr>
      </p:pic>
      <p:pic>
        <p:nvPicPr>
          <p:cNvPr id="11" name="Imagen 10" descr="Img-Reforma---EnMarcha.png"/>
          <p:cNvPicPr>
            <a:picLocks noChangeAspect="1"/>
          </p:cNvPicPr>
          <p:nvPr/>
        </p:nvPicPr>
        <p:blipFill>
          <a:blip r:embed="rId4"/>
          <a:stretch>
            <a:fillRect/>
          </a:stretch>
        </p:blipFill>
        <p:spPr>
          <a:xfrm>
            <a:off x="2971800" y="4876800"/>
            <a:ext cx="3276600" cy="1198300"/>
          </a:xfrm>
          <a:prstGeom prst="rect">
            <a:avLst/>
          </a:prstGeom>
        </p:spPr>
      </p:pic>
    </p:spTree>
    <p:extLst>
      <p:ext uri="{BB962C8B-B14F-4D97-AF65-F5344CB8AC3E}">
        <p14:creationId xmlns:p14="http://schemas.microsoft.com/office/powerpoint/2010/main" val="3877805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20</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2677656"/>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Habilidades centrales en la propuesta</a:t>
            </a:r>
          </a:p>
        </p:txBody>
      </p:sp>
      <p:sp>
        <p:nvSpPr>
          <p:cNvPr id="12" name="TextBox 5"/>
          <p:cNvSpPr txBox="1"/>
          <p:nvPr/>
        </p:nvSpPr>
        <p:spPr>
          <a:xfrm>
            <a:off x="3051637" y="374831"/>
            <a:ext cx="5783925" cy="6709529"/>
          </a:xfrm>
          <a:prstGeom prst="rect">
            <a:avLst/>
          </a:prstGeom>
          <a:noFill/>
        </p:spPr>
        <p:txBody>
          <a:bodyPr wrap="square" rtlCol="0">
            <a:spAutoFit/>
          </a:bodyPr>
          <a:lstStyle/>
          <a:p>
            <a:r>
              <a:rPr lang="es-ES" sz="2400" b="1" dirty="0" smtClean="0">
                <a:solidFill>
                  <a:schemeClr val="tx2"/>
                </a:solidFill>
              </a:rPr>
              <a:t>Habilidades centrales en la propuesta:</a:t>
            </a:r>
          </a:p>
          <a:p>
            <a:endParaRPr lang="es-ES" sz="2400" b="1" dirty="0">
              <a:solidFill>
                <a:schemeClr val="tx2"/>
              </a:solidFill>
            </a:endParaRPr>
          </a:p>
          <a:p>
            <a:r>
              <a:rPr lang="es-ES" sz="2000" b="1" dirty="0" smtClean="0">
                <a:solidFill>
                  <a:schemeClr val="tx2"/>
                </a:solidFill>
              </a:rPr>
              <a:t>a) Habilidades de pensamiento crítico</a:t>
            </a:r>
          </a:p>
          <a:p>
            <a:pPr marL="342900" indent="-342900">
              <a:buFont typeface="Wingdings" panose="05000000000000000000" pitchFamily="2" charset="2"/>
              <a:buChar char="§"/>
            </a:pPr>
            <a:r>
              <a:rPr lang="es-ES" sz="2000" dirty="0" smtClean="0">
                <a:solidFill>
                  <a:schemeClr val="tx2"/>
                </a:solidFill>
              </a:rPr>
              <a:t>Capacidad de problematizar y tener espíritu crítico frente a situaciones reales, las propias concepciones y las opiniones de otros.</a:t>
            </a:r>
          </a:p>
          <a:p>
            <a:pPr marL="342900" indent="-342900">
              <a:buFont typeface="Wingdings" panose="05000000000000000000" pitchFamily="2" charset="2"/>
              <a:buChar char="§"/>
            </a:pPr>
            <a:r>
              <a:rPr lang="es-ES" sz="2000" dirty="0" smtClean="0">
                <a:solidFill>
                  <a:schemeClr val="tx2"/>
                </a:solidFill>
              </a:rPr>
              <a:t>Búsqueda de nuevas respuestas que enriquezcan la construcción de un punto de vista personal, considerando juicios y concepciones propias y de los demás, tomando en cuenta el lugar desde donde se habla y se interpreta la realidad. </a:t>
            </a:r>
          </a:p>
          <a:p>
            <a:endParaRPr lang="es-ES" sz="2000" dirty="0">
              <a:solidFill>
                <a:schemeClr val="tx2"/>
              </a:solidFill>
            </a:endParaRPr>
          </a:p>
          <a:p>
            <a:r>
              <a:rPr lang="es-ES" sz="2000" b="1" dirty="0" smtClean="0">
                <a:solidFill>
                  <a:schemeClr val="tx2"/>
                </a:solidFill>
              </a:rPr>
              <a:t>b) Habilidades creativas</a:t>
            </a:r>
          </a:p>
          <a:p>
            <a:pPr marL="342900" indent="-342900">
              <a:buFont typeface="Wingdings" panose="05000000000000000000" pitchFamily="2" charset="2"/>
              <a:buChar char="§"/>
            </a:pPr>
            <a:r>
              <a:rPr lang="es-ES" sz="2000" dirty="0" smtClean="0">
                <a:solidFill>
                  <a:schemeClr val="tx2"/>
                </a:solidFill>
              </a:rPr>
              <a:t>Pensamiento divergente, la flexibilidad, la capacidad de innovación y la originalidad, tanto para la producción artística e intelectual como para la búsqueda de nuevas alternativas frente a situaciones no siempre estructuradas y en contextos de incertidumbre.</a:t>
            </a:r>
          </a:p>
          <a:p>
            <a:pPr marL="342900" indent="-342900">
              <a:buFont typeface="Wingdings" panose="05000000000000000000" pitchFamily="2" charset="2"/>
              <a:buChar char="§"/>
            </a:pPr>
            <a:endParaRPr lang="es-ES" sz="2000" dirty="0">
              <a:solidFill>
                <a:schemeClr val="tx2"/>
              </a:solidFill>
            </a:endParaRPr>
          </a:p>
          <a:p>
            <a:endParaRPr lang="es-ES" sz="2200" dirty="0" smtClean="0">
              <a:solidFill>
                <a:schemeClr val="tx2"/>
              </a:solidFill>
            </a:endParaRPr>
          </a:p>
        </p:txBody>
      </p:sp>
    </p:spTree>
    <p:extLst>
      <p:ext uri="{BB962C8B-B14F-4D97-AF65-F5344CB8AC3E}">
        <p14:creationId xmlns:p14="http://schemas.microsoft.com/office/powerpoint/2010/main" val="1175782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21</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solidFill>
                  <a:schemeClr val="tx2"/>
                </a:solidFill>
              </a:rPr>
              <a:t>        </a:t>
            </a:r>
            <a:r>
              <a:rPr lang="es-ES_tradnl" dirty="0" smtClean="0">
                <a:solidFill>
                  <a:schemeClr val="tx2"/>
                </a:solidFill>
              </a:rPr>
              <a:t> </a:t>
            </a:r>
            <a:endParaRPr lang="es-ES_tradnl" dirty="0">
              <a:solidFill>
                <a:schemeClr val="tx2"/>
              </a:solidFill>
            </a:endParaRPr>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2677656"/>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Habilidades centrales en la propuesta</a:t>
            </a:r>
          </a:p>
        </p:txBody>
      </p:sp>
      <p:sp>
        <p:nvSpPr>
          <p:cNvPr id="12" name="TextBox 5"/>
          <p:cNvSpPr txBox="1"/>
          <p:nvPr/>
        </p:nvSpPr>
        <p:spPr>
          <a:xfrm>
            <a:off x="3051637" y="374831"/>
            <a:ext cx="5783925" cy="6001643"/>
          </a:xfrm>
          <a:prstGeom prst="rect">
            <a:avLst/>
          </a:prstGeom>
          <a:noFill/>
        </p:spPr>
        <p:txBody>
          <a:bodyPr wrap="square" rtlCol="0">
            <a:spAutoFit/>
          </a:bodyPr>
          <a:lstStyle/>
          <a:p>
            <a:r>
              <a:rPr lang="es-ES" sz="2400" b="1" dirty="0" smtClean="0">
                <a:solidFill>
                  <a:schemeClr val="tx2"/>
                </a:solidFill>
              </a:rPr>
              <a:t>Habilidades centrales en la propuesta:</a:t>
            </a:r>
          </a:p>
          <a:p>
            <a:endParaRPr lang="es-ES" b="1" dirty="0">
              <a:solidFill>
                <a:schemeClr val="tx2"/>
              </a:solidFill>
            </a:endParaRPr>
          </a:p>
          <a:p>
            <a:r>
              <a:rPr lang="es-ES" b="1" dirty="0" smtClean="0">
                <a:solidFill>
                  <a:schemeClr val="tx2"/>
                </a:solidFill>
              </a:rPr>
              <a:t>c) Habilidades comunicativas</a:t>
            </a:r>
          </a:p>
          <a:p>
            <a:pPr marL="342900" indent="-342900">
              <a:buFont typeface="Wingdings" panose="05000000000000000000" pitchFamily="2" charset="2"/>
              <a:buChar char="§"/>
            </a:pPr>
            <a:r>
              <a:rPr lang="es-ES" dirty="0" smtClean="0">
                <a:solidFill>
                  <a:schemeClr val="tx2"/>
                </a:solidFill>
              </a:rPr>
              <a:t>Posibilitan el intercambio efectivo de pensamientos y sentimientos, la interacción con otros y la utilización productiva y crítica de los medios digitales y de comunicación de masas.</a:t>
            </a:r>
          </a:p>
          <a:p>
            <a:pPr marL="342900" indent="-342900">
              <a:buFont typeface="Wingdings" panose="05000000000000000000" pitchFamily="2" charset="2"/>
              <a:buChar char="§"/>
            </a:pPr>
            <a:r>
              <a:rPr lang="es-ES" dirty="0" smtClean="0">
                <a:solidFill>
                  <a:schemeClr val="tx2"/>
                </a:solidFill>
              </a:rPr>
              <a:t>Implican tanto la recepción como la expresión de información (sentimientos, pensamientos, percepciones, expectativas, instrucciones, actitudes, conocimiento y más).</a:t>
            </a:r>
          </a:p>
          <a:p>
            <a:pPr marL="342900" indent="-342900">
              <a:buFont typeface="Wingdings" panose="05000000000000000000" pitchFamily="2" charset="2"/>
              <a:buChar char="§"/>
            </a:pPr>
            <a:r>
              <a:rPr lang="es-ES" dirty="0" smtClean="0">
                <a:solidFill>
                  <a:schemeClr val="tx2"/>
                </a:solidFill>
              </a:rPr>
              <a:t>Involucran de modo estratégico las habilidades socioemocionales de empatía y asertividad.</a:t>
            </a:r>
          </a:p>
          <a:p>
            <a:endParaRPr lang="es-ES" dirty="0">
              <a:solidFill>
                <a:schemeClr val="tx2"/>
              </a:solidFill>
            </a:endParaRPr>
          </a:p>
          <a:p>
            <a:r>
              <a:rPr lang="es-ES" b="1" dirty="0" smtClean="0">
                <a:solidFill>
                  <a:schemeClr val="tx2"/>
                </a:solidFill>
              </a:rPr>
              <a:t>d) Habilidades de colaboración y participación</a:t>
            </a:r>
          </a:p>
          <a:p>
            <a:pPr marL="342900" indent="-342900">
              <a:buFont typeface="Wingdings" panose="05000000000000000000" pitchFamily="2" charset="2"/>
              <a:buChar char="§"/>
            </a:pPr>
            <a:r>
              <a:rPr lang="es-ES" dirty="0" smtClean="0">
                <a:solidFill>
                  <a:schemeClr val="tx2"/>
                </a:solidFill>
              </a:rPr>
              <a:t>Reconocimiento y valoración de las diversidades.</a:t>
            </a:r>
          </a:p>
          <a:p>
            <a:pPr marL="342900" indent="-342900">
              <a:buFont typeface="Wingdings" panose="05000000000000000000" pitchFamily="2" charset="2"/>
              <a:buChar char="§"/>
            </a:pPr>
            <a:r>
              <a:rPr lang="es-ES" dirty="0" smtClean="0">
                <a:solidFill>
                  <a:schemeClr val="tx2"/>
                </a:solidFill>
              </a:rPr>
              <a:t>Buscan desarrollar la capacidad de colaboración y trabajo conjunto tanto para una comprensión y abordaje sistémico de realidades complejas y cambiantes, como para favorecer la reflexión conjunta y la acción colectiva.</a:t>
            </a:r>
          </a:p>
        </p:txBody>
      </p:sp>
    </p:spTree>
    <p:extLst>
      <p:ext uri="{BB962C8B-B14F-4D97-AF65-F5344CB8AC3E}">
        <p14:creationId xmlns:p14="http://schemas.microsoft.com/office/powerpoint/2010/main" val="1198789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22</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2677656"/>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Habilidades centrales en la propuesta</a:t>
            </a:r>
          </a:p>
        </p:txBody>
      </p:sp>
      <p:sp>
        <p:nvSpPr>
          <p:cNvPr id="12" name="TextBox 5"/>
          <p:cNvSpPr txBox="1"/>
          <p:nvPr/>
        </p:nvSpPr>
        <p:spPr>
          <a:xfrm>
            <a:off x="3051637" y="374831"/>
            <a:ext cx="5783925" cy="4801314"/>
          </a:xfrm>
          <a:prstGeom prst="rect">
            <a:avLst/>
          </a:prstGeom>
          <a:noFill/>
        </p:spPr>
        <p:txBody>
          <a:bodyPr wrap="square" rtlCol="0">
            <a:spAutoFit/>
          </a:bodyPr>
          <a:lstStyle/>
          <a:p>
            <a:r>
              <a:rPr lang="es-ES" sz="2400" b="1" dirty="0" smtClean="0">
                <a:solidFill>
                  <a:schemeClr val="tx2"/>
                </a:solidFill>
              </a:rPr>
              <a:t>Habilidades centrales en la propuesta:</a:t>
            </a:r>
          </a:p>
          <a:p>
            <a:endParaRPr lang="es-ES" sz="2400" b="1" dirty="0">
              <a:solidFill>
                <a:schemeClr val="tx2"/>
              </a:solidFill>
            </a:endParaRPr>
          </a:p>
          <a:p>
            <a:endParaRPr lang="es-ES" sz="2400" b="1" dirty="0" smtClean="0">
              <a:solidFill>
                <a:schemeClr val="tx2"/>
              </a:solidFill>
            </a:endParaRPr>
          </a:p>
          <a:p>
            <a:endParaRPr lang="es-ES" b="1" dirty="0">
              <a:solidFill>
                <a:schemeClr val="tx2"/>
              </a:solidFill>
            </a:endParaRPr>
          </a:p>
          <a:p>
            <a:pPr marL="285750" indent="-285750">
              <a:buFont typeface="Wingdings" panose="05000000000000000000" pitchFamily="2" charset="2"/>
              <a:buChar char="§"/>
            </a:pPr>
            <a:r>
              <a:rPr lang="es-ES" dirty="0" smtClean="0">
                <a:solidFill>
                  <a:schemeClr val="tx2"/>
                </a:solidFill>
              </a:rPr>
              <a:t>Estas habilidades centrales también conjugan Objetivos de Aprendizaje Transversales (OAT) presentes en las Bases Curriculares de Educación Básica y Media. </a:t>
            </a:r>
          </a:p>
          <a:p>
            <a:pPr marL="285750" indent="-285750">
              <a:buFont typeface="Wingdings" panose="05000000000000000000" pitchFamily="2" charset="2"/>
              <a:buChar char="§"/>
            </a:pPr>
            <a:endParaRPr lang="es-ES" dirty="0" smtClean="0">
              <a:solidFill>
                <a:schemeClr val="tx2"/>
              </a:solidFill>
            </a:endParaRPr>
          </a:p>
          <a:p>
            <a:pPr marL="285750" indent="-285750">
              <a:buFont typeface="Wingdings" panose="05000000000000000000" pitchFamily="2" charset="2"/>
              <a:buChar char="§"/>
            </a:pPr>
            <a:r>
              <a:rPr lang="es-ES" dirty="0" smtClean="0">
                <a:solidFill>
                  <a:schemeClr val="tx2"/>
                </a:solidFill>
              </a:rPr>
              <a:t>Especialmente, aquellos relacionados con el desarrollo del pensamiento y la formación ética.</a:t>
            </a:r>
          </a:p>
          <a:p>
            <a:pPr marL="285750" indent="-285750">
              <a:buFont typeface="Wingdings" panose="05000000000000000000" pitchFamily="2" charset="2"/>
              <a:buChar char="§"/>
            </a:pPr>
            <a:endParaRPr lang="es-ES" dirty="0" smtClean="0">
              <a:solidFill>
                <a:schemeClr val="tx2"/>
              </a:solidFill>
            </a:endParaRPr>
          </a:p>
          <a:p>
            <a:pPr marL="285750" indent="-285750">
              <a:buFont typeface="Wingdings" panose="05000000000000000000" pitchFamily="2" charset="2"/>
              <a:buChar char="§"/>
            </a:pPr>
            <a:r>
              <a:rPr lang="es-ES" dirty="0" smtClean="0">
                <a:solidFill>
                  <a:schemeClr val="tx2"/>
                </a:solidFill>
              </a:rPr>
              <a:t>Así, todas las asignaturas aportan a su desarrollo, con miras al cumplimiento de los Objetivos de Aprendizaje (OA).</a:t>
            </a:r>
          </a:p>
          <a:p>
            <a:endParaRPr lang="es-ES" dirty="0" smtClean="0">
              <a:solidFill>
                <a:schemeClr val="tx2"/>
              </a:solidFill>
            </a:endParaRPr>
          </a:p>
          <a:p>
            <a:pPr marL="285750" indent="-285750">
              <a:buFont typeface="Wingdings" panose="05000000000000000000" pitchFamily="2" charset="2"/>
              <a:buChar char="§"/>
            </a:pPr>
            <a:endParaRPr lang="es-ES" dirty="0" smtClean="0">
              <a:solidFill>
                <a:schemeClr val="tx2"/>
              </a:solidFill>
            </a:endParaRPr>
          </a:p>
        </p:txBody>
      </p:sp>
    </p:spTree>
    <p:extLst>
      <p:ext uri="{BB962C8B-B14F-4D97-AF65-F5344CB8AC3E}">
        <p14:creationId xmlns:p14="http://schemas.microsoft.com/office/powerpoint/2010/main" val="4177945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23</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2677656"/>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¿Cómo se articulan estas categorías?</a:t>
            </a:r>
          </a:p>
        </p:txBody>
      </p:sp>
      <p:sp>
        <p:nvSpPr>
          <p:cNvPr id="12" name="TextBox 5"/>
          <p:cNvSpPr txBox="1"/>
          <p:nvPr/>
        </p:nvSpPr>
        <p:spPr>
          <a:xfrm>
            <a:off x="3051637" y="374831"/>
            <a:ext cx="5783925" cy="6093976"/>
          </a:xfrm>
          <a:prstGeom prst="rect">
            <a:avLst/>
          </a:prstGeom>
          <a:noFill/>
        </p:spPr>
        <p:txBody>
          <a:bodyPr wrap="square" rtlCol="0">
            <a:spAutoFit/>
          </a:bodyPr>
          <a:lstStyle/>
          <a:p>
            <a:r>
              <a:rPr lang="es-ES" sz="2400" b="1" dirty="0" smtClean="0">
                <a:solidFill>
                  <a:schemeClr val="tx2"/>
                </a:solidFill>
              </a:rPr>
              <a:t>¿Cómo se articulan estas categorías?</a:t>
            </a:r>
          </a:p>
          <a:p>
            <a:endParaRPr lang="es-ES" sz="1900" b="1" dirty="0">
              <a:solidFill>
                <a:schemeClr val="tx2"/>
              </a:solidFill>
            </a:endParaRPr>
          </a:p>
          <a:p>
            <a:r>
              <a:rPr lang="es-CL" sz="1900" u="sng" dirty="0" smtClean="0">
                <a:solidFill>
                  <a:schemeClr val="tx2"/>
                </a:solidFill>
              </a:rPr>
              <a:t>Arquitectura de la propuesta</a:t>
            </a:r>
            <a:r>
              <a:rPr lang="es-CL" sz="1900" dirty="0" smtClean="0">
                <a:solidFill>
                  <a:schemeClr val="tx2"/>
                </a:solidFill>
              </a:rPr>
              <a:t>: </a:t>
            </a:r>
          </a:p>
          <a:p>
            <a:endParaRPr lang="es-CL" sz="1900" dirty="0" smtClean="0">
              <a:solidFill>
                <a:schemeClr val="tx2"/>
              </a:solidFill>
            </a:endParaRPr>
          </a:p>
          <a:p>
            <a:pPr marL="342900" indent="-342900">
              <a:buFont typeface="Wingdings" panose="05000000000000000000" pitchFamily="2" charset="2"/>
              <a:buChar char="§"/>
            </a:pPr>
            <a:r>
              <a:rPr lang="es-CL" sz="1900" dirty="0" smtClean="0">
                <a:solidFill>
                  <a:schemeClr val="tx2"/>
                </a:solidFill>
              </a:rPr>
              <a:t>Considera en cada área de aprendizaje las 3 dimensiones de la realidad (persona integral, sociedad y democracia, y naturaleza y sustentabilidad).</a:t>
            </a:r>
          </a:p>
          <a:p>
            <a:pPr marL="342900" indent="-342900">
              <a:buFont typeface="Wingdings" panose="05000000000000000000" pitchFamily="2" charset="2"/>
              <a:buChar char="§"/>
            </a:pPr>
            <a:endParaRPr lang="es-CL" sz="1900" dirty="0" smtClean="0">
              <a:solidFill>
                <a:schemeClr val="tx2"/>
              </a:solidFill>
            </a:endParaRPr>
          </a:p>
          <a:p>
            <a:pPr marL="342900" indent="-342900">
              <a:buFont typeface="Wingdings" panose="05000000000000000000" pitchFamily="2" charset="2"/>
              <a:buChar char="§"/>
            </a:pPr>
            <a:r>
              <a:rPr lang="es-CL" sz="1900" dirty="0" smtClean="0">
                <a:solidFill>
                  <a:schemeClr val="tx2"/>
                </a:solidFill>
              </a:rPr>
              <a:t>Cada asignatura contempla el desarrollo de las 4 habilidades centrales (de pensamiento crítico, creativas, comunicativas y, de colaboración y participación).</a:t>
            </a:r>
          </a:p>
          <a:p>
            <a:endParaRPr lang="es-CL" sz="1900" dirty="0" smtClean="0">
              <a:solidFill>
                <a:schemeClr val="tx2"/>
              </a:solidFill>
            </a:endParaRPr>
          </a:p>
          <a:p>
            <a:pPr marL="342900" indent="-342900">
              <a:buFont typeface="Wingdings" panose="05000000000000000000" pitchFamily="2" charset="2"/>
              <a:buChar char="§"/>
            </a:pPr>
            <a:r>
              <a:rPr lang="es-CL" sz="1900" dirty="0" smtClean="0">
                <a:solidFill>
                  <a:schemeClr val="tx2"/>
                </a:solidFill>
              </a:rPr>
              <a:t>Tanto las dimensiones de la realidad como las habilidades centrales se integran en la definición de objetivos de aprendizaje nucleares, en lugar de definir ciertos objetivos de aprendizajes transversales para las distintas áreas de conocimiento.</a:t>
            </a:r>
          </a:p>
          <a:p>
            <a:endParaRPr lang="es-ES" sz="2400" b="1" dirty="0" smtClean="0">
              <a:solidFill>
                <a:schemeClr val="tx2"/>
              </a:solidFill>
            </a:endParaRPr>
          </a:p>
        </p:txBody>
      </p:sp>
    </p:spTree>
    <p:extLst>
      <p:ext uri="{BB962C8B-B14F-4D97-AF65-F5344CB8AC3E}">
        <p14:creationId xmlns:p14="http://schemas.microsoft.com/office/powerpoint/2010/main" val="204939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24</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Propuesta</a:t>
            </a:r>
          </a:p>
        </p:txBody>
      </p:sp>
      <p:sp>
        <p:nvSpPr>
          <p:cNvPr id="12" name="TextBox 5"/>
          <p:cNvSpPr txBox="1"/>
          <p:nvPr/>
        </p:nvSpPr>
        <p:spPr>
          <a:xfrm>
            <a:off x="3051637" y="374831"/>
            <a:ext cx="5783925" cy="1138773"/>
          </a:xfrm>
          <a:prstGeom prst="rect">
            <a:avLst/>
          </a:prstGeom>
          <a:noFill/>
        </p:spPr>
        <p:txBody>
          <a:bodyPr wrap="square" rtlCol="0">
            <a:spAutoFit/>
          </a:bodyPr>
          <a:lstStyle/>
          <a:p>
            <a:r>
              <a:rPr lang="es-ES" sz="2400" b="1" dirty="0" smtClean="0">
                <a:solidFill>
                  <a:schemeClr val="tx2"/>
                </a:solidFill>
              </a:rPr>
              <a:t>Cómo se articulan estas categorías?</a:t>
            </a:r>
          </a:p>
          <a:p>
            <a:pPr marL="342900" indent="-342900">
              <a:buFont typeface="Wingdings" panose="05000000000000000000" pitchFamily="2" charset="2"/>
              <a:buChar char="§"/>
            </a:pPr>
            <a:endParaRPr lang="es-CL" sz="2000" dirty="0" smtClean="0">
              <a:solidFill>
                <a:schemeClr val="tx2"/>
              </a:solidFill>
            </a:endParaRPr>
          </a:p>
          <a:p>
            <a:endParaRPr lang="es-ES" sz="2400" b="1" dirty="0" smtClean="0">
              <a:solidFill>
                <a:schemeClr val="tx2"/>
              </a:solidFill>
            </a:endParaRPr>
          </a:p>
        </p:txBody>
      </p:sp>
      <p:grpSp>
        <p:nvGrpSpPr>
          <p:cNvPr id="3" name="Grupo 2"/>
          <p:cNvGrpSpPr/>
          <p:nvPr/>
        </p:nvGrpSpPr>
        <p:grpSpPr>
          <a:xfrm>
            <a:off x="3635896" y="1340768"/>
            <a:ext cx="4032448" cy="4536504"/>
            <a:chOff x="3491880" y="1628800"/>
            <a:chExt cx="3095650" cy="3319150"/>
          </a:xfrm>
        </p:grpSpPr>
        <p:grpSp>
          <p:nvGrpSpPr>
            <p:cNvPr id="24" name="Group 48"/>
            <p:cNvGrpSpPr/>
            <p:nvPr/>
          </p:nvGrpSpPr>
          <p:grpSpPr>
            <a:xfrm>
              <a:off x="3491880" y="1878689"/>
              <a:ext cx="3095650" cy="3067532"/>
              <a:chOff x="3113747" y="3024548"/>
              <a:chExt cx="3095650" cy="3067532"/>
            </a:xfrm>
          </p:grpSpPr>
          <p:pic>
            <p:nvPicPr>
              <p:cNvPr id="25" name="Picture 49"/>
              <p:cNvPicPr>
                <a:picLocks noChangeAspect="1"/>
              </p:cNvPicPr>
              <p:nvPr/>
            </p:nvPicPr>
            <p:blipFill>
              <a:blip r:embed="rId5"/>
              <a:stretch>
                <a:fillRect/>
              </a:stretch>
            </p:blipFill>
            <p:spPr>
              <a:xfrm>
                <a:off x="3113747" y="3777940"/>
                <a:ext cx="131696" cy="234126"/>
              </a:xfrm>
              <a:prstGeom prst="rect">
                <a:avLst/>
              </a:prstGeom>
            </p:spPr>
          </p:pic>
          <p:pic>
            <p:nvPicPr>
              <p:cNvPr id="26" name="Picture 50"/>
              <p:cNvPicPr>
                <a:picLocks noChangeAspect="1"/>
              </p:cNvPicPr>
              <p:nvPr/>
            </p:nvPicPr>
            <p:blipFill>
              <a:blip r:embed="rId6"/>
              <a:stretch>
                <a:fillRect/>
              </a:stretch>
            </p:blipFill>
            <p:spPr>
              <a:xfrm>
                <a:off x="4956072" y="3744545"/>
                <a:ext cx="629216" cy="365823"/>
              </a:xfrm>
              <a:prstGeom prst="rect">
                <a:avLst/>
              </a:prstGeom>
            </p:spPr>
          </p:pic>
          <p:pic>
            <p:nvPicPr>
              <p:cNvPr id="27" name="Picture 51"/>
              <p:cNvPicPr>
                <a:picLocks noChangeAspect="1"/>
              </p:cNvPicPr>
              <p:nvPr/>
            </p:nvPicPr>
            <p:blipFill>
              <a:blip r:embed="rId7"/>
              <a:stretch>
                <a:fillRect/>
              </a:stretch>
            </p:blipFill>
            <p:spPr>
              <a:xfrm>
                <a:off x="5216422" y="5960384"/>
                <a:ext cx="219494" cy="131696"/>
              </a:xfrm>
              <a:prstGeom prst="rect">
                <a:avLst/>
              </a:prstGeom>
            </p:spPr>
          </p:pic>
          <p:pic>
            <p:nvPicPr>
              <p:cNvPr id="28" name="Picture 52"/>
              <p:cNvPicPr>
                <a:picLocks noChangeAspect="1"/>
              </p:cNvPicPr>
              <p:nvPr/>
            </p:nvPicPr>
            <p:blipFill>
              <a:blip r:embed="rId8"/>
              <a:stretch>
                <a:fillRect/>
              </a:stretch>
            </p:blipFill>
            <p:spPr>
              <a:xfrm>
                <a:off x="5329342" y="3024548"/>
                <a:ext cx="877976" cy="3014384"/>
              </a:xfrm>
              <a:prstGeom prst="rect">
                <a:avLst/>
              </a:prstGeom>
            </p:spPr>
          </p:pic>
          <p:sp>
            <p:nvSpPr>
              <p:cNvPr id="29" name="Rectangle 53"/>
              <p:cNvSpPr/>
              <p:nvPr/>
            </p:nvSpPr>
            <p:spPr>
              <a:xfrm rot="5400000">
                <a:off x="4463984" y="4754455"/>
                <a:ext cx="2014281" cy="246221"/>
              </a:xfrm>
              <a:prstGeom prst="rect">
                <a:avLst/>
              </a:prstGeom>
            </p:spPr>
            <p:txBody>
              <a:bodyPr wrap="none">
                <a:spAutoFit/>
              </a:bodyPr>
              <a:lstStyle/>
              <a:p>
                <a:r>
                  <a:rPr lang="es-ES_tradnl" sz="1000" dirty="0">
                    <a:solidFill>
                      <a:srgbClr val="FFFFFF"/>
                    </a:solidFill>
                  </a:rPr>
                  <a:t>Habilidades de </a:t>
                </a:r>
                <a:r>
                  <a:rPr lang="es-ES_tradnl" sz="1000" dirty="0" smtClean="0">
                    <a:solidFill>
                      <a:srgbClr val="FFFFFF"/>
                    </a:solidFill>
                  </a:rPr>
                  <a:t>pensamiento </a:t>
                </a:r>
                <a:r>
                  <a:rPr lang="es-ES_tradnl" sz="1000" dirty="0">
                    <a:solidFill>
                      <a:srgbClr val="FFFFFF"/>
                    </a:solidFill>
                  </a:rPr>
                  <a:t>crítico</a:t>
                </a:r>
              </a:p>
            </p:txBody>
          </p:sp>
          <p:sp>
            <p:nvSpPr>
              <p:cNvPr id="30" name="Rectangle 54"/>
              <p:cNvSpPr/>
              <p:nvPr/>
            </p:nvSpPr>
            <p:spPr>
              <a:xfrm rot="5400000">
                <a:off x="4992903" y="4596206"/>
                <a:ext cx="1314908" cy="246221"/>
              </a:xfrm>
              <a:prstGeom prst="rect">
                <a:avLst/>
              </a:prstGeom>
            </p:spPr>
            <p:txBody>
              <a:bodyPr wrap="none">
                <a:spAutoFit/>
              </a:bodyPr>
              <a:lstStyle/>
              <a:p>
                <a:r>
                  <a:rPr lang="pt-BR" sz="1000" dirty="0">
                    <a:solidFill>
                      <a:srgbClr val="FFFFFF"/>
                    </a:solidFill>
                  </a:rPr>
                  <a:t>Habilidades </a:t>
                </a:r>
                <a:r>
                  <a:rPr lang="pt-BR" sz="1000" dirty="0" smtClean="0">
                    <a:solidFill>
                      <a:srgbClr val="FFFFFF"/>
                    </a:solidFill>
                  </a:rPr>
                  <a:t> creativas</a:t>
                </a:r>
                <a:endParaRPr lang="pt-BR" sz="1000" dirty="0">
                  <a:solidFill>
                    <a:srgbClr val="FFFFFF"/>
                  </a:solidFill>
                </a:endParaRPr>
              </a:p>
            </p:txBody>
          </p:sp>
          <p:sp>
            <p:nvSpPr>
              <p:cNvPr id="31" name="Rectangle 55"/>
              <p:cNvSpPr/>
              <p:nvPr/>
            </p:nvSpPr>
            <p:spPr>
              <a:xfrm rot="5400000">
                <a:off x="5063123" y="4417630"/>
                <a:ext cx="1594870" cy="246221"/>
              </a:xfrm>
              <a:prstGeom prst="rect">
                <a:avLst/>
              </a:prstGeom>
            </p:spPr>
            <p:txBody>
              <a:bodyPr wrap="none">
                <a:spAutoFit/>
              </a:bodyPr>
              <a:lstStyle/>
              <a:p>
                <a:r>
                  <a:rPr lang="pt-BR" sz="1000" dirty="0">
                    <a:solidFill>
                      <a:srgbClr val="FFFFFF"/>
                    </a:solidFill>
                  </a:rPr>
                  <a:t>Habilidades </a:t>
                </a:r>
                <a:r>
                  <a:rPr lang="pt-BR" sz="1000" dirty="0" smtClean="0">
                    <a:solidFill>
                      <a:srgbClr val="FFFFFF"/>
                    </a:solidFill>
                  </a:rPr>
                  <a:t> comunicativas</a:t>
                </a:r>
                <a:endParaRPr lang="pt-BR" sz="1000" dirty="0">
                  <a:solidFill>
                    <a:srgbClr val="FFFFFF"/>
                  </a:solidFill>
                </a:endParaRPr>
              </a:p>
            </p:txBody>
          </p:sp>
          <p:sp>
            <p:nvSpPr>
              <p:cNvPr id="32" name="Rectangle 56"/>
              <p:cNvSpPr/>
              <p:nvPr/>
            </p:nvSpPr>
            <p:spPr>
              <a:xfrm rot="5400000">
                <a:off x="4984232" y="4168857"/>
                <a:ext cx="2219497" cy="230832"/>
              </a:xfrm>
              <a:prstGeom prst="rect">
                <a:avLst/>
              </a:prstGeom>
            </p:spPr>
            <p:txBody>
              <a:bodyPr wrap="none">
                <a:spAutoFit/>
              </a:bodyPr>
              <a:lstStyle/>
              <a:p>
                <a:r>
                  <a:rPr lang="es-ES_tradnl" sz="900" dirty="0">
                    <a:solidFill>
                      <a:srgbClr val="FFFFFF"/>
                    </a:solidFill>
                  </a:rPr>
                  <a:t>Habilidades de colaboración y participación</a:t>
                </a:r>
              </a:p>
            </p:txBody>
          </p:sp>
        </p:grpSp>
        <p:grpSp>
          <p:nvGrpSpPr>
            <p:cNvPr id="33" name="Group 57"/>
            <p:cNvGrpSpPr/>
            <p:nvPr/>
          </p:nvGrpSpPr>
          <p:grpSpPr>
            <a:xfrm>
              <a:off x="3491880" y="2723744"/>
              <a:ext cx="2224206" cy="2224206"/>
              <a:chOff x="3606800" y="3869603"/>
              <a:chExt cx="2224206" cy="2224206"/>
            </a:xfrm>
          </p:grpSpPr>
          <p:pic>
            <p:nvPicPr>
              <p:cNvPr id="34" name="Picture 58"/>
              <p:cNvPicPr>
                <a:picLocks noChangeAspect="1"/>
              </p:cNvPicPr>
              <p:nvPr/>
            </p:nvPicPr>
            <p:blipFill>
              <a:blip r:embed="rId9"/>
              <a:stretch>
                <a:fillRect/>
              </a:stretch>
            </p:blipFill>
            <p:spPr>
              <a:xfrm>
                <a:off x="3606800" y="3869603"/>
                <a:ext cx="2224206" cy="2224206"/>
              </a:xfrm>
              <a:prstGeom prst="rect">
                <a:avLst/>
              </a:prstGeom>
            </p:spPr>
          </p:pic>
          <p:sp>
            <p:nvSpPr>
              <p:cNvPr id="35" name="Rectangle 59"/>
              <p:cNvSpPr/>
              <p:nvPr/>
            </p:nvSpPr>
            <p:spPr>
              <a:xfrm>
                <a:off x="3717551" y="4141203"/>
                <a:ext cx="2013693" cy="307777"/>
              </a:xfrm>
              <a:prstGeom prst="rect">
                <a:avLst/>
              </a:prstGeom>
            </p:spPr>
            <p:txBody>
              <a:bodyPr wrap="none">
                <a:spAutoFit/>
              </a:bodyPr>
              <a:lstStyle/>
              <a:p>
                <a:pPr algn="ctr"/>
                <a:r>
                  <a:rPr lang="es-ES_tradnl" sz="1400" dirty="0">
                    <a:solidFill>
                      <a:srgbClr val="FFFFFF"/>
                    </a:solidFill>
                  </a:rPr>
                  <a:t>Lenguaje y Humanidades</a:t>
                </a:r>
              </a:p>
            </p:txBody>
          </p:sp>
          <p:sp>
            <p:nvSpPr>
              <p:cNvPr id="36" name="Rectangle 60"/>
              <p:cNvSpPr/>
              <p:nvPr/>
            </p:nvSpPr>
            <p:spPr>
              <a:xfrm>
                <a:off x="3728412" y="4758265"/>
                <a:ext cx="1972596" cy="523220"/>
              </a:xfrm>
              <a:prstGeom prst="rect">
                <a:avLst/>
              </a:prstGeom>
            </p:spPr>
            <p:txBody>
              <a:bodyPr wrap="square">
                <a:spAutoFit/>
              </a:bodyPr>
              <a:lstStyle/>
              <a:p>
                <a:pPr algn="ctr"/>
                <a:r>
                  <a:rPr lang="es-ES_tradnl" sz="1400" dirty="0">
                    <a:solidFill>
                      <a:srgbClr val="FFFFFF"/>
                    </a:solidFill>
                  </a:rPr>
                  <a:t>Ciencias: </a:t>
                </a:r>
              </a:p>
              <a:p>
                <a:pPr algn="ctr"/>
                <a:r>
                  <a:rPr lang="es-ES_tradnl" sz="1400" dirty="0">
                    <a:solidFill>
                      <a:srgbClr val="FFFFFF"/>
                    </a:solidFill>
                  </a:rPr>
                  <a:t>Naturaleza y Sociedad</a:t>
                </a:r>
                <a:endParaRPr lang="en-US" sz="1400" dirty="0">
                  <a:solidFill>
                    <a:srgbClr val="FFFFFF"/>
                  </a:solidFill>
                </a:endParaRPr>
              </a:p>
            </p:txBody>
          </p:sp>
          <p:sp>
            <p:nvSpPr>
              <p:cNvPr id="37" name="Rectangle 61"/>
              <p:cNvSpPr/>
              <p:nvPr/>
            </p:nvSpPr>
            <p:spPr>
              <a:xfrm>
                <a:off x="3897671" y="5534168"/>
                <a:ext cx="1595373" cy="307777"/>
              </a:xfrm>
              <a:prstGeom prst="rect">
                <a:avLst/>
              </a:prstGeom>
            </p:spPr>
            <p:txBody>
              <a:bodyPr wrap="none">
                <a:spAutoFit/>
              </a:bodyPr>
              <a:lstStyle/>
              <a:p>
                <a:pPr algn="ctr"/>
                <a:r>
                  <a:rPr lang="es-ES_tradnl" sz="1400" dirty="0">
                    <a:solidFill>
                      <a:srgbClr val="FFFFFF"/>
                    </a:solidFill>
                  </a:rPr>
                  <a:t>Desarrollo</a:t>
                </a:r>
                <a:r>
                  <a:rPr lang="es-ES_tradnl" sz="1100" dirty="0">
                    <a:solidFill>
                      <a:srgbClr val="FFFFFF"/>
                    </a:solidFill>
                  </a:rPr>
                  <a:t> </a:t>
                </a:r>
                <a:r>
                  <a:rPr lang="es-ES_tradnl" sz="1400" dirty="0">
                    <a:solidFill>
                      <a:srgbClr val="FFFFFF"/>
                    </a:solidFill>
                  </a:rPr>
                  <a:t>Personal</a:t>
                </a:r>
                <a:endParaRPr lang="es-ES_tradnl" sz="1100" dirty="0">
                  <a:solidFill>
                    <a:srgbClr val="FFFFFF"/>
                  </a:solidFill>
                </a:endParaRPr>
              </a:p>
            </p:txBody>
          </p:sp>
        </p:grpSp>
        <p:grpSp>
          <p:nvGrpSpPr>
            <p:cNvPr id="38" name="Group 62"/>
            <p:cNvGrpSpPr/>
            <p:nvPr/>
          </p:nvGrpSpPr>
          <p:grpSpPr>
            <a:xfrm>
              <a:off x="3542680" y="1628800"/>
              <a:ext cx="3014384" cy="1232196"/>
              <a:chOff x="3657600" y="2774659"/>
              <a:chExt cx="3014384" cy="1232196"/>
            </a:xfrm>
          </p:grpSpPr>
          <p:pic>
            <p:nvPicPr>
              <p:cNvPr id="39" name="Picture 63"/>
              <p:cNvPicPr>
                <a:picLocks noChangeAspect="1"/>
              </p:cNvPicPr>
              <p:nvPr/>
            </p:nvPicPr>
            <p:blipFill>
              <a:blip r:embed="rId10"/>
              <a:stretch>
                <a:fillRect/>
              </a:stretch>
            </p:blipFill>
            <p:spPr>
              <a:xfrm>
                <a:off x="3657600" y="3004327"/>
                <a:ext cx="3014384" cy="877976"/>
              </a:xfrm>
              <a:prstGeom prst="rect">
                <a:avLst/>
              </a:prstGeom>
            </p:spPr>
          </p:pic>
          <p:sp>
            <p:nvSpPr>
              <p:cNvPr id="40" name="Rectangle 64"/>
              <p:cNvSpPr/>
              <p:nvPr/>
            </p:nvSpPr>
            <p:spPr>
              <a:xfrm rot="18701769">
                <a:off x="4007669" y="3259535"/>
                <a:ext cx="769506" cy="307777"/>
              </a:xfrm>
              <a:prstGeom prst="rect">
                <a:avLst/>
              </a:prstGeom>
            </p:spPr>
            <p:txBody>
              <a:bodyPr wrap="none">
                <a:spAutoFit/>
              </a:bodyPr>
              <a:lstStyle/>
              <a:p>
                <a:pPr algn="ctr"/>
                <a:r>
                  <a:rPr lang="es-ES_tradnl" sz="1400" dirty="0" smtClean="0">
                    <a:solidFill>
                      <a:srgbClr val="FFFFFF"/>
                    </a:solidFill>
                  </a:rPr>
                  <a:t>Persona</a:t>
                </a:r>
                <a:endParaRPr lang="es-ES_tradnl" sz="1400" dirty="0">
                  <a:solidFill>
                    <a:srgbClr val="FFFFFF"/>
                  </a:solidFill>
                </a:endParaRPr>
              </a:p>
            </p:txBody>
          </p:sp>
          <p:sp>
            <p:nvSpPr>
              <p:cNvPr id="41" name="Rectangle 65"/>
              <p:cNvSpPr/>
              <p:nvPr/>
            </p:nvSpPr>
            <p:spPr>
              <a:xfrm rot="18810167">
                <a:off x="4615347" y="3158331"/>
                <a:ext cx="1046633" cy="523220"/>
              </a:xfrm>
              <a:prstGeom prst="rect">
                <a:avLst/>
              </a:prstGeom>
            </p:spPr>
            <p:txBody>
              <a:bodyPr wrap="none">
                <a:spAutoFit/>
              </a:bodyPr>
              <a:lstStyle/>
              <a:p>
                <a:pPr algn="ctr"/>
                <a:r>
                  <a:rPr lang="es-ES_tradnl" sz="1400" dirty="0" smtClean="0">
                    <a:solidFill>
                      <a:srgbClr val="FFFFFF"/>
                    </a:solidFill>
                  </a:rPr>
                  <a:t>Sociedad y </a:t>
                </a:r>
              </a:p>
              <a:p>
                <a:pPr algn="ctr"/>
                <a:r>
                  <a:rPr lang="es-ES_tradnl" sz="1400" dirty="0" smtClean="0">
                    <a:solidFill>
                      <a:srgbClr val="FFFFFF"/>
                    </a:solidFill>
                  </a:rPr>
                  <a:t>Democracia</a:t>
                </a:r>
                <a:endParaRPr lang="es-ES_tradnl" sz="1400" dirty="0">
                  <a:solidFill>
                    <a:srgbClr val="FFFFFF"/>
                  </a:solidFill>
                </a:endParaRPr>
              </a:p>
            </p:txBody>
          </p:sp>
          <p:sp>
            <p:nvSpPr>
              <p:cNvPr id="42" name="Rectangle 66"/>
              <p:cNvSpPr/>
              <p:nvPr/>
            </p:nvSpPr>
            <p:spPr>
              <a:xfrm rot="18810167">
                <a:off x="5301478" y="3144535"/>
                <a:ext cx="1232196" cy="492443"/>
              </a:xfrm>
              <a:prstGeom prst="rect">
                <a:avLst/>
              </a:prstGeom>
            </p:spPr>
            <p:txBody>
              <a:bodyPr wrap="none">
                <a:spAutoFit/>
              </a:bodyPr>
              <a:lstStyle/>
              <a:p>
                <a:pPr algn="ctr"/>
                <a:r>
                  <a:rPr lang="es-ES_tradnl" sz="1300" dirty="0" smtClean="0">
                    <a:solidFill>
                      <a:srgbClr val="FFFFFF"/>
                    </a:solidFill>
                  </a:rPr>
                  <a:t>Naturaleza y </a:t>
                </a:r>
              </a:p>
              <a:p>
                <a:pPr algn="ctr"/>
                <a:r>
                  <a:rPr lang="es-ES_tradnl" sz="1300" dirty="0" smtClean="0">
                    <a:solidFill>
                      <a:srgbClr val="FFFFFF"/>
                    </a:solidFill>
                  </a:rPr>
                  <a:t>Sustentabilidad</a:t>
                </a:r>
                <a:endParaRPr lang="es-ES_tradnl" sz="1300" dirty="0">
                  <a:solidFill>
                    <a:srgbClr val="FFFFFF"/>
                  </a:solidFill>
                </a:endParaRPr>
              </a:p>
            </p:txBody>
          </p:sp>
        </p:grpSp>
      </p:grpSp>
    </p:spTree>
    <p:extLst>
      <p:ext uri="{BB962C8B-B14F-4D97-AF65-F5344CB8AC3E}">
        <p14:creationId xmlns:p14="http://schemas.microsoft.com/office/powerpoint/2010/main" val="1876705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25</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2308324"/>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Objetivos de aprendizaje</a:t>
            </a:r>
          </a:p>
        </p:txBody>
      </p:sp>
      <p:sp>
        <p:nvSpPr>
          <p:cNvPr id="12" name="TextBox 5"/>
          <p:cNvSpPr txBox="1"/>
          <p:nvPr/>
        </p:nvSpPr>
        <p:spPr>
          <a:xfrm>
            <a:off x="3051637" y="374831"/>
            <a:ext cx="5783925" cy="6586418"/>
          </a:xfrm>
          <a:prstGeom prst="rect">
            <a:avLst/>
          </a:prstGeom>
          <a:noFill/>
        </p:spPr>
        <p:txBody>
          <a:bodyPr wrap="square" rtlCol="0">
            <a:spAutoFit/>
          </a:bodyPr>
          <a:lstStyle/>
          <a:p>
            <a:r>
              <a:rPr lang="es-ES" sz="2400" b="1" dirty="0" smtClean="0">
                <a:solidFill>
                  <a:schemeClr val="tx2"/>
                </a:solidFill>
              </a:rPr>
              <a:t>Objetivos de aprendizaje (OA):</a:t>
            </a:r>
          </a:p>
          <a:p>
            <a:endParaRPr lang="es-ES" sz="2000" b="1" dirty="0">
              <a:solidFill>
                <a:schemeClr val="tx2"/>
              </a:solidFill>
            </a:endParaRPr>
          </a:p>
          <a:p>
            <a:pPr marL="342900" indent="-342900">
              <a:buFont typeface="Wingdings" panose="05000000000000000000" pitchFamily="2" charset="2"/>
              <a:buChar char="§"/>
            </a:pPr>
            <a:r>
              <a:rPr lang="es-ES" sz="2000" dirty="0" smtClean="0">
                <a:solidFill>
                  <a:schemeClr val="tx2"/>
                </a:solidFill>
              </a:rPr>
              <a:t>Objetivos de aprendizaje de </a:t>
            </a:r>
            <a:r>
              <a:rPr lang="es-ES" sz="2000" u="sng" dirty="0" smtClean="0">
                <a:solidFill>
                  <a:schemeClr val="tx2"/>
                </a:solidFill>
              </a:rPr>
              <a:t>carácter nuclear</a:t>
            </a:r>
            <a:r>
              <a:rPr lang="es-ES" sz="2000" dirty="0" smtClean="0">
                <a:solidFill>
                  <a:schemeClr val="tx2"/>
                </a:solidFill>
              </a:rPr>
              <a:t>: objetivos que apuntan a logros anuales y progresivos, que recojan lo central y sustantivo cultural y disciplinariamente, que promueven desempeños relevantes para la vida. </a:t>
            </a:r>
            <a:endParaRPr lang="es-CL" sz="2000" dirty="0" smtClean="0">
              <a:solidFill>
                <a:schemeClr val="tx2"/>
              </a:solidFill>
            </a:endParaRPr>
          </a:p>
          <a:p>
            <a:endParaRPr lang="es-ES" b="1" dirty="0" smtClean="0">
              <a:solidFill>
                <a:schemeClr val="tx2"/>
              </a:solidFill>
            </a:endParaRPr>
          </a:p>
          <a:p>
            <a:pPr marL="342900" indent="-342900">
              <a:buFont typeface="Wingdings" panose="05000000000000000000" pitchFamily="2" charset="2"/>
              <a:buChar char="§"/>
            </a:pPr>
            <a:r>
              <a:rPr lang="es-ES" u="sng" dirty="0" smtClean="0">
                <a:solidFill>
                  <a:schemeClr val="tx2"/>
                </a:solidFill>
              </a:rPr>
              <a:t>Plan Común</a:t>
            </a:r>
            <a:r>
              <a:rPr lang="es-ES" dirty="0" smtClean="0">
                <a:solidFill>
                  <a:schemeClr val="tx2"/>
                </a:solidFill>
              </a:rPr>
              <a:t>:</a:t>
            </a:r>
            <a:endParaRPr lang="es-ES" u="sng" dirty="0" smtClean="0">
              <a:solidFill>
                <a:schemeClr val="tx2"/>
              </a:solidFill>
            </a:endParaRPr>
          </a:p>
          <a:p>
            <a:pPr marL="342900" indent="-342900">
              <a:buFontTx/>
              <a:buChar char="-"/>
            </a:pPr>
            <a:r>
              <a:rPr lang="es-CL" dirty="0" smtClean="0">
                <a:solidFill>
                  <a:schemeClr val="tx2"/>
                </a:solidFill>
              </a:rPr>
              <a:t>Lenguaje </a:t>
            </a:r>
            <a:r>
              <a:rPr lang="es-CL" dirty="0">
                <a:solidFill>
                  <a:schemeClr val="tx2"/>
                </a:solidFill>
              </a:rPr>
              <a:t>y </a:t>
            </a:r>
            <a:r>
              <a:rPr lang="es-CL" dirty="0" smtClean="0">
                <a:solidFill>
                  <a:schemeClr val="tx2"/>
                </a:solidFill>
              </a:rPr>
              <a:t>Humanidades</a:t>
            </a:r>
          </a:p>
          <a:p>
            <a:pPr marL="342900" indent="-342900">
              <a:buFontTx/>
              <a:buChar char="-"/>
            </a:pPr>
            <a:r>
              <a:rPr lang="es-CL" dirty="0" smtClean="0">
                <a:solidFill>
                  <a:schemeClr val="tx2"/>
                </a:solidFill>
              </a:rPr>
              <a:t>Ciencias</a:t>
            </a:r>
            <a:r>
              <a:rPr lang="es-CL" dirty="0">
                <a:solidFill>
                  <a:schemeClr val="tx2"/>
                </a:solidFill>
              </a:rPr>
              <a:t>: Naturaleza y </a:t>
            </a:r>
            <a:r>
              <a:rPr lang="es-CL" dirty="0" smtClean="0">
                <a:solidFill>
                  <a:schemeClr val="tx2"/>
                </a:solidFill>
              </a:rPr>
              <a:t>Sociedad</a:t>
            </a:r>
          </a:p>
          <a:p>
            <a:pPr marL="342900" indent="-342900">
              <a:buFontTx/>
              <a:buChar char="-"/>
            </a:pPr>
            <a:r>
              <a:rPr lang="es-CL" dirty="0" smtClean="0">
                <a:solidFill>
                  <a:schemeClr val="tx2"/>
                </a:solidFill>
              </a:rPr>
              <a:t>Desarrollo Personal</a:t>
            </a:r>
          </a:p>
          <a:p>
            <a:endParaRPr lang="es-ES" dirty="0">
              <a:solidFill>
                <a:schemeClr val="tx2"/>
              </a:solidFill>
            </a:endParaRPr>
          </a:p>
          <a:p>
            <a:pPr marL="342900" indent="-342900">
              <a:buFont typeface="Wingdings" panose="05000000000000000000" pitchFamily="2" charset="2"/>
              <a:buChar char="§"/>
            </a:pPr>
            <a:r>
              <a:rPr lang="es-ES" u="sng" dirty="0" smtClean="0">
                <a:solidFill>
                  <a:schemeClr val="tx2"/>
                </a:solidFill>
              </a:rPr>
              <a:t>Plan Diferenciado HC</a:t>
            </a:r>
            <a:r>
              <a:rPr lang="es-ES" dirty="0" smtClean="0">
                <a:solidFill>
                  <a:schemeClr val="tx2"/>
                </a:solidFill>
              </a:rPr>
              <a:t>:</a:t>
            </a:r>
          </a:p>
          <a:p>
            <a:pPr marL="285750" indent="-285750">
              <a:buFontTx/>
              <a:buChar char="-"/>
            </a:pPr>
            <a:r>
              <a:rPr lang="es-CL" dirty="0" smtClean="0">
                <a:solidFill>
                  <a:schemeClr val="tx2"/>
                </a:solidFill>
              </a:rPr>
              <a:t>Inglés</a:t>
            </a:r>
          </a:p>
          <a:p>
            <a:pPr marL="285750" indent="-285750">
              <a:buFontTx/>
              <a:buChar char="-"/>
            </a:pPr>
            <a:r>
              <a:rPr lang="es-CL" dirty="0" smtClean="0">
                <a:solidFill>
                  <a:schemeClr val="tx2"/>
                </a:solidFill>
              </a:rPr>
              <a:t>Asignatura </a:t>
            </a:r>
            <a:r>
              <a:rPr lang="es-CL" dirty="0">
                <a:solidFill>
                  <a:schemeClr val="tx2"/>
                </a:solidFill>
              </a:rPr>
              <a:t>de </a:t>
            </a:r>
            <a:r>
              <a:rPr lang="es-CL" dirty="0" smtClean="0">
                <a:solidFill>
                  <a:schemeClr val="tx2"/>
                </a:solidFill>
              </a:rPr>
              <a:t>proyecto</a:t>
            </a:r>
          </a:p>
          <a:p>
            <a:pPr marL="285750" indent="-285750">
              <a:buFontTx/>
              <a:buChar char="-"/>
            </a:pPr>
            <a:r>
              <a:rPr lang="es-CL" dirty="0" smtClean="0">
                <a:solidFill>
                  <a:schemeClr val="tx2"/>
                </a:solidFill>
              </a:rPr>
              <a:t>Asignaturas </a:t>
            </a:r>
            <a:r>
              <a:rPr lang="es-CL" dirty="0">
                <a:solidFill>
                  <a:schemeClr val="tx2"/>
                </a:solidFill>
              </a:rPr>
              <a:t>de profundización disciplinar</a:t>
            </a:r>
          </a:p>
          <a:p>
            <a:r>
              <a:rPr lang="es-CL" dirty="0" smtClean="0">
                <a:solidFill>
                  <a:schemeClr val="tx2"/>
                </a:solidFill>
              </a:rPr>
              <a:t>	Lengua </a:t>
            </a:r>
            <a:r>
              <a:rPr lang="es-CL" dirty="0">
                <a:solidFill>
                  <a:schemeClr val="tx2"/>
                </a:solidFill>
              </a:rPr>
              <a:t>y Humanidades</a:t>
            </a:r>
          </a:p>
          <a:p>
            <a:r>
              <a:rPr lang="es-CL" dirty="0" smtClean="0">
                <a:solidFill>
                  <a:schemeClr val="tx2"/>
                </a:solidFill>
              </a:rPr>
              <a:t>	Ciencias</a:t>
            </a:r>
            <a:r>
              <a:rPr lang="es-CL" dirty="0">
                <a:solidFill>
                  <a:schemeClr val="tx2"/>
                </a:solidFill>
              </a:rPr>
              <a:t>: Naturaleza y Sociedad</a:t>
            </a:r>
          </a:p>
          <a:p>
            <a:r>
              <a:rPr lang="es-CL" dirty="0" smtClean="0">
                <a:solidFill>
                  <a:schemeClr val="tx2"/>
                </a:solidFill>
              </a:rPr>
              <a:t>	Desarrollo </a:t>
            </a:r>
            <a:r>
              <a:rPr lang="es-CL" dirty="0">
                <a:solidFill>
                  <a:schemeClr val="tx2"/>
                </a:solidFill>
              </a:rPr>
              <a:t>Personal</a:t>
            </a:r>
          </a:p>
          <a:p>
            <a:endParaRPr lang="es-CL" sz="2000" u="sng" dirty="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2989694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a:spLocks noChangeAspect="1"/>
          </p:cNvSpPr>
          <p:nvPr/>
        </p:nvSpPr>
        <p:spPr>
          <a:xfrm>
            <a:off x="0" y="0"/>
            <a:ext cx="9144000" cy="68760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p>
        </p:txBody>
      </p:sp>
      <p:pic>
        <p:nvPicPr>
          <p:cNvPr id="9" name="Imagen 8" descr="Captura de pantalla 2016-03-17 a las 10.38.28.png"/>
          <p:cNvPicPr>
            <a:picLocks noChangeAspect="1"/>
          </p:cNvPicPr>
          <p:nvPr/>
        </p:nvPicPr>
        <p:blipFill>
          <a:blip r:embed="rId2"/>
          <a:stretch>
            <a:fillRect/>
          </a:stretch>
        </p:blipFill>
        <p:spPr>
          <a:xfrm>
            <a:off x="3573745" y="1752600"/>
            <a:ext cx="1996510" cy="1814248"/>
          </a:xfrm>
          <a:prstGeom prst="rect">
            <a:avLst/>
          </a:prstGeom>
        </p:spPr>
      </p:pic>
      <p:pic>
        <p:nvPicPr>
          <p:cNvPr id="7" name="Imagen 6" descr="Img-Reforma---en-Marcha.png"/>
          <p:cNvPicPr>
            <a:picLocks noChangeAspect="1"/>
          </p:cNvPicPr>
          <p:nvPr/>
        </p:nvPicPr>
        <p:blipFill>
          <a:blip r:embed="rId3"/>
          <a:stretch>
            <a:fillRect/>
          </a:stretch>
        </p:blipFill>
        <p:spPr>
          <a:xfrm>
            <a:off x="3581400" y="5769646"/>
            <a:ext cx="1981200" cy="710402"/>
          </a:xfrm>
          <a:prstGeom prst="rect">
            <a:avLst/>
          </a:prstGeom>
        </p:spPr>
      </p:pic>
    </p:spTree>
    <p:extLst>
      <p:ext uri="{BB962C8B-B14F-4D97-AF65-F5344CB8AC3E}">
        <p14:creationId xmlns:p14="http://schemas.microsoft.com/office/powerpoint/2010/main" val="3877805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sp>
        <p:nvSpPr>
          <p:cNvPr id="7" name="TextBox 8"/>
          <p:cNvSpPr txBox="1">
            <a:spLocks noChangeArrowheads="1"/>
          </p:cNvSpPr>
          <p:nvPr/>
        </p:nvSpPr>
        <p:spPr bwMode="auto">
          <a:xfrm>
            <a:off x="0" y="1885552"/>
            <a:ext cx="9143999" cy="1588127"/>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2800" b="1" dirty="0" err="1" smtClean="0">
                <a:solidFill>
                  <a:srgbClr val="285796"/>
                </a:solidFill>
                <a:latin typeface="gobCL" charset="0"/>
                <a:ea typeface="gobCL" charset="0"/>
                <a:cs typeface="gobCL" charset="0"/>
              </a:rPr>
              <a:t>Propuesta</a:t>
            </a:r>
            <a:r>
              <a:rPr lang="en-US" sz="2800" b="1" dirty="0" smtClean="0">
                <a:solidFill>
                  <a:srgbClr val="285796"/>
                </a:solidFill>
                <a:latin typeface="gobCL" charset="0"/>
                <a:ea typeface="gobCL" charset="0"/>
                <a:cs typeface="gobCL" charset="0"/>
              </a:rPr>
              <a:t> curricular para 3° y 4° Medio:</a:t>
            </a:r>
          </a:p>
          <a:p>
            <a:pPr algn="ctr">
              <a:lnSpc>
                <a:spcPct val="90000"/>
              </a:lnSpc>
            </a:pPr>
            <a:endParaRPr lang="en-US" sz="2800" b="1" dirty="0" smtClean="0">
              <a:solidFill>
                <a:srgbClr val="285796"/>
              </a:solidFill>
              <a:latin typeface="gobCL" charset="0"/>
              <a:ea typeface="gobCL" charset="0"/>
              <a:cs typeface="gobCL" charset="0"/>
            </a:endParaRPr>
          </a:p>
          <a:p>
            <a:pPr algn="ctr">
              <a:lnSpc>
                <a:spcPct val="90000"/>
              </a:lnSpc>
            </a:pPr>
            <a:r>
              <a:rPr lang="en-US" sz="2800" b="1" dirty="0" err="1" smtClean="0">
                <a:solidFill>
                  <a:srgbClr val="285796"/>
                </a:solidFill>
                <a:latin typeface="gobCL" charset="0"/>
                <a:ea typeface="gobCL" charset="0"/>
                <a:cs typeface="gobCL" charset="0"/>
              </a:rPr>
              <a:t>Habilidades</a:t>
            </a:r>
            <a:r>
              <a:rPr lang="en-US" sz="2800" b="1" dirty="0" smtClean="0">
                <a:solidFill>
                  <a:srgbClr val="285796"/>
                </a:solidFill>
                <a:latin typeface="gobCL" charset="0"/>
                <a:ea typeface="gobCL" charset="0"/>
                <a:cs typeface="gobCL" charset="0"/>
              </a:rPr>
              <a:t> </a:t>
            </a:r>
            <a:r>
              <a:rPr lang="en-US" sz="2800" b="1" dirty="0" err="1" smtClean="0">
                <a:solidFill>
                  <a:srgbClr val="285796"/>
                </a:solidFill>
                <a:latin typeface="gobCL" charset="0"/>
                <a:ea typeface="gobCL" charset="0"/>
                <a:cs typeface="gobCL" charset="0"/>
              </a:rPr>
              <a:t>Centrales</a:t>
            </a:r>
            <a:endParaRPr lang="en-US" sz="2800" b="1" dirty="0" smtClean="0">
              <a:solidFill>
                <a:srgbClr val="285796"/>
              </a:solidFill>
              <a:latin typeface="gobCL" charset="0"/>
              <a:ea typeface="gobCL" charset="0"/>
              <a:cs typeface="gobCL" charset="0"/>
            </a:endParaRPr>
          </a:p>
          <a:p>
            <a:pPr algn="ctr">
              <a:lnSpc>
                <a:spcPct val="90000"/>
              </a:lnSpc>
            </a:pPr>
            <a:endParaRPr lang="en-US" sz="2400" b="1" dirty="0" smtClean="0">
              <a:solidFill>
                <a:srgbClr val="285796"/>
              </a:solidFill>
              <a:latin typeface="gobCL" charset="0"/>
              <a:ea typeface="gobCL" charset="0"/>
              <a:cs typeface="gobCL" charset="0"/>
            </a:endParaRPr>
          </a:p>
        </p:txBody>
      </p:sp>
      <p:sp>
        <p:nvSpPr>
          <p:cNvPr id="8" name="CuadroTexto 1"/>
          <p:cNvSpPr txBox="1">
            <a:spLocks noChangeArrowheads="1"/>
          </p:cNvSpPr>
          <p:nvPr/>
        </p:nvSpPr>
        <p:spPr bwMode="auto">
          <a:xfrm>
            <a:off x="3203848" y="5733256"/>
            <a:ext cx="2447925" cy="276999"/>
          </a:xfrm>
          <a:prstGeom prst="rect">
            <a:avLst/>
          </a:prstGeom>
          <a:noFill/>
          <a:ln w="9525">
            <a:noFill/>
            <a:miter lim="800000"/>
            <a:headEnd/>
            <a:tailEnd/>
          </a:ln>
        </p:spPr>
        <p:txBody>
          <a:bodyPr>
            <a:prstTxWarp prst="textNoShape">
              <a:avLst/>
            </a:prstTxWarp>
            <a:spAutoFit/>
          </a:bodyPr>
          <a:lstStyle/>
          <a:p>
            <a:pPr algn="ctr">
              <a:defRPr/>
            </a:pPr>
            <a:r>
              <a:rPr lang="en-US" sz="1200" b="1" dirty="0" err="1" smtClean="0">
                <a:solidFill>
                  <a:srgbClr val="285796"/>
                </a:solidFill>
                <a:latin typeface="gobCL"/>
                <a:cs typeface="gobCL"/>
              </a:rPr>
              <a:t>Junio</a:t>
            </a:r>
            <a:r>
              <a:rPr lang="en-US" sz="1200" b="1" dirty="0" smtClean="0">
                <a:solidFill>
                  <a:srgbClr val="285796"/>
                </a:solidFill>
                <a:latin typeface="gobCL"/>
                <a:cs typeface="gobCL"/>
              </a:rPr>
              <a:t> / 2017</a:t>
            </a:r>
          </a:p>
        </p:txBody>
      </p:sp>
      <p:sp>
        <p:nvSpPr>
          <p:cNvPr id="9" name="TextBox 6"/>
          <p:cNvSpPr txBox="1"/>
          <p:nvPr/>
        </p:nvSpPr>
        <p:spPr>
          <a:xfrm>
            <a:off x="2209800" y="4142481"/>
            <a:ext cx="4724400" cy="1092607"/>
          </a:xfrm>
          <a:prstGeom prst="rect">
            <a:avLst/>
          </a:prstGeom>
          <a:noFill/>
        </p:spPr>
        <p:txBody>
          <a:bodyPr wrap="square" rtlCol="0">
            <a:spAutoFit/>
          </a:bodyPr>
          <a:lstStyle/>
          <a:p>
            <a:pPr algn="ctr"/>
            <a:r>
              <a:rPr lang="en-US" b="1" dirty="0" smtClean="0">
                <a:solidFill>
                  <a:schemeClr val="bg1">
                    <a:lumMod val="50000"/>
                  </a:schemeClr>
                </a:solidFill>
                <a:latin typeface="gobCL Light"/>
                <a:cs typeface="gobCL Light"/>
              </a:rPr>
              <a:t>Alejandra Arratia </a:t>
            </a:r>
            <a:r>
              <a:rPr lang="en-US" b="1" dirty="0" err="1" smtClean="0">
                <a:solidFill>
                  <a:schemeClr val="bg1">
                    <a:lumMod val="50000"/>
                  </a:schemeClr>
                </a:solidFill>
                <a:latin typeface="gobCL Light"/>
                <a:cs typeface="gobCL Light"/>
              </a:rPr>
              <a:t>Martínez</a:t>
            </a:r>
            <a:endParaRPr lang="en-US" b="1" dirty="0" smtClean="0">
              <a:solidFill>
                <a:schemeClr val="bg1">
                  <a:lumMod val="50000"/>
                </a:schemeClr>
              </a:solidFill>
              <a:latin typeface="gobCL Light"/>
              <a:cs typeface="gobCL Light"/>
            </a:endParaRPr>
          </a:p>
          <a:p>
            <a:pPr algn="ctr"/>
            <a:r>
              <a:rPr lang="en-US" sz="1500" dirty="0" err="1" smtClean="0">
                <a:solidFill>
                  <a:schemeClr val="bg1">
                    <a:lumMod val="50000"/>
                  </a:schemeClr>
                </a:solidFill>
                <a:latin typeface="gobCL Light"/>
                <a:cs typeface="gobCL Light"/>
              </a:rPr>
              <a:t>Coordinadora</a:t>
            </a:r>
            <a:r>
              <a:rPr lang="en-US" sz="1500" dirty="0" smtClean="0">
                <a:solidFill>
                  <a:schemeClr val="bg1">
                    <a:lumMod val="50000"/>
                  </a:schemeClr>
                </a:solidFill>
                <a:latin typeface="gobCL Light"/>
                <a:cs typeface="gobCL Light"/>
              </a:rPr>
              <a:t> Nacional</a:t>
            </a:r>
          </a:p>
          <a:p>
            <a:pPr algn="ctr"/>
            <a:r>
              <a:rPr lang="en-US" sz="1500" dirty="0" err="1" smtClean="0">
                <a:solidFill>
                  <a:schemeClr val="bg1">
                    <a:lumMod val="50000"/>
                  </a:schemeClr>
                </a:solidFill>
                <a:latin typeface="gobCL Light"/>
                <a:cs typeface="gobCL Light"/>
              </a:rPr>
              <a:t>Unidad</a:t>
            </a:r>
            <a:r>
              <a:rPr lang="en-US" sz="1500" dirty="0" smtClean="0">
                <a:solidFill>
                  <a:schemeClr val="bg1">
                    <a:lumMod val="50000"/>
                  </a:schemeClr>
                </a:solidFill>
                <a:latin typeface="gobCL Light"/>
                <a:cs typeface="gobCL Light"/>
              </a:rPr>
              <a:t> de </a:t>
            </a:r>
            <a:r>
              <a:rPr lang="en-US" sz="1500" dirty="0" err="1" smtClean="0">
                <a:solidFill>
                  <a:schemeClr val="bg1">
                    <a:lumMod val="50000"/>
                  </a:schemeClr>
                </a:solidFill>
                <a:latin typeface="gobCL Light"/>
                <a:cs typeface="gobCL Light"/>
              </a:rPr>
              <a:t>Currículum</a:t>
            </a:r>
            <a:r>
              <a:rPr lang="en-US" sz="1500" dirty="0" smtClean="0">
                <a:solidFill>
                  <a:schemeClr val="bg1">
                    <a:lumMod val="50000"/>
                  </a:schemeClr>
                </a:solidFill>
                <a:latin typeface="gobCL Light"/>
                <a:cs typeface="gobCL Light"/>
              </a:rPr>
              <a:t> y </a:t>
            </a:r>
            <a:r>
              <a:rPr lang="en-US" sz="1500" dirty="0" err="1" smtClean="0">
                <a:solidFill>
                  <a:schemeClr val="bg1">
                    <a:lumMod val="50000"/>
                  </a:schemeClr>
                </a:solidFill>
                <a:latin typeface="gobCL Light"/>
                <a:cs typeface="gobCL Light"/>
              </a:rPr>
              <a:t>Evaluación</a:t>
            </a:r>
            <a:endParaRPr lang="en-US" sz="1500" dirty="0" smtClean="0">
              <a:solidFill>
                <a:schemeClr val="bg1">
                  <a:lumMod val="50000"/>
                </a:schemeClr>
              </a:solidFill>
              <a:latin typeface="gobCL Light"/>
              <a:cs typeface="gobCL Light"/>
            </a:endParaRPr>
          </a:p>
          <a:p>
            <a:pPr algn="ctr"/>
            <a:r>
              <a:rPr lang="en-US" sz="1500" dirty="0" err="1" smtClean="0">
                <a:solidFill>
                  <a:schemeClr val="bg1">
                    <a:lumMod val="50000"/>
                  </a:schemeClr>
                </a:solidFill>
                <a:latin typeface="gobCL Light"/>
                <a:cs typeface="gobCL Light"/>
              </a:rPr>
              <a:t>Ministerio</a:t>
            </a:r>
            <a:r>
              <a:rPr lang="en-US" sz="1500" dirty="0" smtClean="0">
                <a:solidFill>
                  <a:schemeClr val="bg1">
                    <a:lumMod val="50000"/>
                  </a:schemeClr>
                </a:solidFill>
                <a:latin typeface="gobCL Light"/>
                <a:cs typeface="gobCL Light"/>
              </a:rPr>
              <a:t> de </a:t>
            </a:r>
            <a:r>
              <a:rPr lang="en-US" sz="1500" dirty="0" err="1" smtClean="0">
                <a:solidFill>
                  <a:schemeClr val="bg1">
                    <a:lumMod val="50000"/>
                  </a:schemeClr>
                </a:solidFill>
                <a:latin typeface="gobCL Light"/>
                <a:cs typeface="gobCL Light"/>
              </a:rPr>
              <a:t>Educación</a:t>
            </a:r>
            <a:endParaRPr lang="en-US" sz="1500" dirty="0" smtClean="0">
              <a:solidFill>
                <a:schemeClr val="bg1">
                  <a:lumMod val="50000"/>
                </a:schemeClr>
              </a:solidFill>
              <a:latin typeface="gobCL Light"/>
              <a:cs typeface="gobCL Light"/>
            </a:endParaRPr>
          </a:p>
        </p:txBody>
      </p:sp>
      <p:pic>
        <p:nvPicPr>
          <p:cNvPr id="13" name="Imagen 12"/>
          <p:cNvPicPr>
            <a:picLocks noChangeAspect="1"/>
          </p:cNvPicPr>
          <p:nvPr/>
        </p:nvPicPr>
        <p:blipFill>
          <a:blip r:embed="rId2"/>
          <a:stretch>
            <a:fillRect/>
          </a:stretch>
        </p:blipFill>
        <p:spPr>
          <a:xfrm>
            <a:off x="6747000" y="0"/>
            <a:ext cx="2016000" cy="193621"/>
          </a:xfrm>
          <a:prstGeom prst="rect">
            <a:avLst/>
          </a:prstGeom>
        </p:spPr>
      </p:pic>
      <p:pic>
        <p:nvPicPr>
          <p:cNvPr id="23" name="Imagen 22" descr="Img-Reforma---color.png"/>
          <p:cNvPicPr>
            <a:picLocks noChangeAspect="1"/>
          </p:cNvPicPr>
          <p:nvPr/>
        </p:nvPicPr>
        <p:blipFill>
          <a:blip r:embed="rId3"/>
          <a:stretch>
            <a:fillRect/>
          </a:stretch>
        </p:blipFill>
        <p:spPr>
          <a:xfrm>
            <a:off x="7239000" y="6324600"/>
            <a:ext cx="1571063" cy="5743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4</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830997"/>
          </a:xfrm>
          <a:prstGeom prst="rect">
            <a:avLst/>
          </a:prstGeom>
          <a:noFill/>
        </p:spPr>
        <p:txBody>
          <a:bodyPr wrap="square" rtlCol="0">
            <a:spAutoFit/>
          </a:bodyPr>
          <a:lstStyle/>
          <a:p>
            <a:pPr algn="ctr"/>
            <a:r>
              <a:rPr lang="es-ES" sz="2400" b="1" dirty="0" smtClean="0">
                <a:solidFill>
                  <a:srgbClr val="285796"/>
                </a:solidFill>
                <a:latin typeface="gobCL"/>
                <a:cs typeface="gobCL"/>
              </a:rPr>
              <a:t>Definición de Educación</a:t>
            </a:r>
          </a:p>
        </p:txBody>
      </p:sp>
      <p:sp>
        <p:nvSpPr>
          <p:cNvPr id="12" name="TextBox 5"/>
          <p:cNvSpPr txBox="1"/>
          <p:nvPr/>
        </p:nvSpPr>
        <p:spPr>
          <a:xfrm>
            <a:off x="3051637" y="374831"/>
            <a:ext cx="5783925" cy="5386090"/>
          </a:xfrm>
          <a:prstGeom prst="rect">
            <a:avLst/>
          </a:prstGeom>
          <a:noFill/>
        </p:spPr>
        <p:txBody>
          <a:bodyPr wrap="square" rtlCol="0">
            <a:spAutoFit/>
          </a:bodyPr>
          <a:lstStyle/>
          <a:p>
            <a:r>
              <a:rPr lang="es-ES" sz="2400" b="1" dirty="0" smtClean="0">
                <a:solidFill>
                  <a:schemeClr val="tx2"/>
                </a:solidFill>
              </a:rPr>
              <a:t>Definición de educación (Art. 2º, LGE):</a:t>
            </a:r>
          </a:p>
          <a:p>
            <a:pPr algn="just"/>
            <a:endParaRPr lang="es-ES" sz="2000" b="1" dirty="0">
              <a:solidFill>
                <a:schemeClr val="tx2"/>
              </a:solidFill>
            </a:endParaRPr>
          </a:p>
          <a:p>
            <a:pPr algn="just"/>
            <a:r>
              <a:rPr lang="es-ES" sz="2000" dirty="0" smtClean="0">
                <a:solidFill>
                  <a:schemeClr val="tx2"/>
                </a:solidFill>
              </a:rPr>
              <a:t>“La educación </a:t>
            </a:r>
            <a:r>
              <a:rPr lang="es-CL" sz="2000" dirty="0">
                <a:solidFill>
                  <a:schemeClr val="tx2"/>
                </a:solidFill>
              </a:rPr>
              <a:t>es el proceso de aprendizaje permanente que </a:t>
            </a:r>
            <a:r>
              <a:rPr lang="es-CL" sz="2000" dirty="0" smtClean="0">
                <a:solidFill>
                  <a:schemeClr val="tx2"/>
                </a:solidFill>
              </a:rPr>
              <a:t>abarca las </a:t>
            </a:r>
            <a:r>
              <a:rPr lang="es-CL" sz="2000" dirty="0">
                <a:solidFill>
                  <a:schemeClr val="tx2"/>
                </a:solidFill>
              </a:rPr>
              <a:t>distintas etapas de la vida de las personas y que tiene como finalidad </a:t>
            </a:r>
            <a:r>
              <a:rPr lang="es-CL" sz="2000" dirty="0" smtClean="0">
                <a:solidFill>
                  <a:schemeClr val="tx2"/>
                </a:solidFill>
              </a:rPr>
              <a:t>alcanzar su </a:t>
            </a:r>
            <a:r>
              <a:rPr lang="es-CL" sz="2000" dirty="0">
                <a:solidFill>
                  <a:schemeClr val="tx2"/>
                </a:solidFill>
              </a:rPr>
              <a:t>desarrollo espiritual, ético, moral, afectivo, intelectual, artístico y físico</a:t>
            </a:r>
            <a:r>
              <a:rPr lang="es-CL" sz="2000" dirty="0" smtClean="0">
                <a:solidFill>
                  <a:schemeClr val="tx2"/>
                </a:solidFill>
              </a:rPr>
              <a:t>, mediante </a:t>
            </a:r>
            <a:r>
              <a:rPr lang="es-CL" sz="2000" dirty="0">
                <a:solidFill>
                  <a:schemeClr val="tx2"/>
                </a:solidFill>
              </a:rPr>
              <a:t>la transmisión y el cultivo de valores, conocimientos y destrezas. </a:t>
            </a:r>
            <a:endParaRPr lang="es-CL" sz="2000" dirty="0" smtClean="0">
              <a:solidFill>
                <a:schemeClr val="tx2"/>
              </a:solidFill>
            </a:endParaRPr>
          </a:p>
          <a:p>
            <a:pPr algn="just"/>
            <a:endParaRPr lang="es-CL" sz="2000" dirty="0">
              <a:solidFill>
                <a:schemeClr val="tx2"/>
              </a:solidFill>
            </a:endParaRPr>
          </a:p>
          <a:p>
            <a:pPr algn="just"/>
            <a:r>
              <a:rPr lang="es-CL" sz="2000" dirty="0" smtClean="0">
                <a:solidFill>
                  <a:schemeClr val="tx2"/>
                </a:solidFill>
              </a:rPr>
              <a:t>Se enmarca </a:t>
            </a:r>
            <a:r>
              <a:rPr lang="es-CL" sz="2000" dirty="0">
                <a:solidFill>
                  <a:schemeClr val="tx2"/>
                </a:solidFill>
              </a:rPr>
              <a:t>en el respeto y valoración de los derechos humanos y de las </a:t>
            </a:r>
            <a:r>
              <a:rPr lang="es-CL" sz="2000" dirty="0" smtClean="0">
                <a:solidFill>
                  <a:schemeClr val="tx2"/>
                </a:solidFill>
              </a:rPr>
              <a:t>libertades fundamentales</a:t>
            </a:r>
            <a:r>
              <a:rPr lang="es-CL" sz="2000" dirty="0">
                <a:solidFill>
                  <a:schemeClr val="tx2"/>
                </a:solidFill>
              </a:rPr>
              <a:t>, de la diversidad multicultural y de la paz, y de nuestra </a:t>
            </a:r>
            <a:r>
              <a:rPr lang="es-CL" sz="2000" dirty="0" smtClean="0">
                <a:solidFill>
                  <a:schemeClr val="tx2"/>
                </a:solidFill>
              </a:rPr>
              <a:t>identidad nacional</a:t>
            </a:r>
            <a:r>
              <a:rPr lang="es-CL" sz="2000" dirty="0">
                <a:solidFill>
                  <a:schemeClr val="tx2"/>
                </a:solidFill>
              </a:rPr>
              <a:t>, capacitando a las personas para conducir su vida en forma plena, </a:t>
            </a:r>
            <a:r>
              <a:rPr lang="es-CL" sz="2000" dirty="0" smtClean="0">
                <a:solidFill>
                  <a:schemeClr val="tx2"/>
                </a:solidFill>
              </a:rPr>
              <a:t>para convivir </a:t>
            </a:r>
            <a:r>
              <a:rPr lang="es-CL" sz="2000" dirty="0">
                <a:solidFill>
                  <a:schemeClr val="tx2"/>
                </a:solidFill>
              </a:rPr>
              <a:t>y participar en forma responsable, tolerante, solidaria, democrática </a:t>
            </a:r>
            <a:r>
              <a:rPr lang="es-CL" sz="2000" dirty="0" smtClean="0">
                <a:solidFill>
                  <a:schemeClr val="tx2"/>
                </a:solidFill>
              </a:rPr>
              <a:t>y activa </a:t>
            </a:r>
            <a:r>
              <a:rPr lang="es-CL" sz="2000" dirty="0">
                <a:solidFill>
                  <a:schemeClr val="tx2"/>
                </a:solidFill>
              </a:rPr>
              <a:t>en la comunidad, y para trabajar y contribuir al desarrollo del </a:t>
            </a:r>
            <a:r>
              <a:rPr lang="es-CL" sz="2000" dirty="0" smtClean="0">
                <a:solidFill>
                  <a:schemeClr val="tx2"/>
                </a:solidFill>
              </a:rPr>
              <a:t>país”.</a:t>
            </a:r>
            <a:endParaRPr lang="es-ES" sz="2000" dirty="0" smtClean="0">
              <a:solidFill>
                <a:schemeClr val="tx2"/>
              </a:solidFill>
            </a:endParaRPr>
          </a:p>
        </p:txBody>
      </p:sp>
    </p:spTree>
    <p:extLst>
      <p:ext uri="{BB962C8B-B14F-4D97-AF65-F5344CB8AC3E}">
        <p14:creationId xmlns:p14="http://schemas.microsoft.com/office/powerpoint/2010/main" val="373621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5</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Diagnóstico</a:t>
            </a:r>
          </a:p>
        </p:txBody>
      </p:sp>
      <p:sp>
        <p:nvSpPr>
          <p:cNvPr id="12" name="TextBox 5"/>
          <p:cNvSpPr txBox="1"/>
          <p:nvPr/>
        </p:nvSpPr>
        <p:spPr>
          <a:xfrm>
            <a:off x="3051637" y="374831"/>
            <a:ext cx="5783925" cy="5078313"/>
          </a:xfrm>
          <a:prstGeom prst="rect">
            <a:avLst/>
          </a:prstGeom>
          <a:noFill/>
        </p:spPr>
        <p:txBody>
          <a:bodyPr wrap="square" rtlCol="0">
            <a:spAutoFit/>
          </a:bodyPr>
          <a:lstStyle/>
          <a:p>
            <a:endParaRPr lang="es-ES" sz="2000" b="1" dirty="0" smtClean="0">
              <a:solidFill>
                <a:schemeClr val="tx2"/>
              </a:solidFill>
            </a:endParaRPr>
          </a:p>
          <a:p>
            <a:endParaRPr lang="es-ES" sz="2000" b="1" dirty="0">
              <a:solidFill>
                <a:schemeClr val="tx2"/>
              </a:solidFill>
            </a:endParaRPr>
          </a:p>
          <a:p>
            <a:pPr marL="342900" indent="-342900">
              <a:buFont typeface="Wingdings" panose="05000000000000000000" pitchFamily="2" charset="2"/>
              <a:buChar char="§"/>
            </a:pPr>
            <a:r>
              <a:rPr lang="es-CL" sz="2000" dirty="0" smtClean="0">
                <a:solidFill>
                  <a:schemeClr val="tx2"/>
                </a:solidFill>
              </a:rPr>
              <a:t>El Currículum Nacional corresponde a la selección cultural de los aprendizajes que se estiman relevante que los y las estudiantes logren durante su formación.</a:t>
            </a:r>
          </a:p>
          <a:p>
            <a:pPr marL="342900" indent="-342900">
              <a:buFont typeface="Wingdings" panose="05000000000000000000" pitchFamily="2" charset="2"/>
              <a:buChar char="§"/>
            </a:pPr>
            <a:endParaRPr lang="es-CL" sz="2000" dirty="0" smtClean="0">
              <a:solidFill>
                <a:schemeClr val="tx2"/>
              </a:solidFill>
            </a:endParaRPr>
          </a:p>
          <a:p>
            <a:pPr marL="342900" indent="-342900">
              <a:buFont typeface="Wingdings" panose="05000000000000000000" pitchFamily="2" charset="2"/>
              <a:buChar char="§"/>
            </a:pPr>
            <a:r>
              <a:rPr lang="es-CL" sz="2000" dirty="0" smtClean="0">
                <a:solidFill>
                  <a:schemeClr val="tx2"/>
                </a:solidFill>
              </a:rPr>
              <a:t>Velocidad con la que evoluciona la sociedad y el conocimiento: las definiciones curriculares requieren una permanente revisión.</a:t>
            </a:r>
          </a:p>
          <a:p>
            <a:pPr marL="342900" indent="-342900">
              <a:buFont typeface="Wingdings" panose="05000000000000000000" pitchFamily="2" charset="2"/>
              <a:buChar char="§"/>
            </a:pPr>
            <a:endParaRPr lang="es-CL" sz="2000" dirty="0" smtClean="0">
              <a:solidFill>
                <a:schemeClr val="tx2"/>
              </a:solidFill>
            </a:endParaRPr>
          </a:p>
          <a:p>
            <a:pPr marL="342900" indent="-342900">
              <a:buFont typeface="Wingdings" panose="05000000000000000000" pitchFamily="2" charset="2"/>
              <a:buChar char="§"/>
            </a:pPr>
            <a:r>
              <a:rPr lang="es-CL" sz="2000" dirty="0" smtClean="0">
                <a:solidFill>
                  <a:schemeClr val="tx2"/>
                </a:solidFill>
              </a:rPr>
              <a:t>Cada reforma curricular debe atender a las nuevas demandas de los distintos actores del sistema escolar y la sociedad, y también a la evidencia sobre la implementación curricular.</a:t>
            </a:r>
          </a:p>
          <a:p>
            <a:endParaRPr lang="es-ES" sz="2400" b="1" dirty="0" smtClean="0">
              <a:solidFill>
                <a:schemeClr val="tx2"/>
              </a:solidFill>
            </a:endParaRPr>
          </a:p>
        </p:txBody>
      </p:sp>
    </p:spTree>
    <p:extLst>
      <p:ext uri="{BB962C8B-B14F-4D97-AF65-F5344CB8AC3E}">
        <p14:creationId xmlns:p14="http://schemas.microsoft.com/office/powerpoint/2010/main" val="104557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6</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Diagnóstico</a:t>
            </a:r>
          </a:p>
        </p:txBody>
      </p:sp>
      <p:sp>
        <p:nvSpPr>
          <p:cNvPr id="12" name="TextBox 5"/>
          <p:cNvSpPr txBox="1"/>
          <p:nvPr/>
        </p:nvSpPr>
        <p:spPr>
          <a:xfrm>
            <a:off x="2979075" y="332656"/>
            <a:ext cx="5783925" cy="4985980"/>
          </a:xfrm>
          <a:prstGeom prst="rect">
            <a:avLst/>
          </a:prstGeom>
          <a:noFill/>
        </p:spPr>
        <p:txBody>
          <a:bodyPr wrap="square" rtlCol="0">
            <a:spAutoFit/>
          </a:bodyPr>
          <a:lstStyle/>
          <a:p>
            <a:r>
              <a:rPr lang="es-ES" sz="2400" b="1" dirty="0" smtClean="0">
                <a:solidFill>
                  <a:schemeClr val="tx2"/>
                </a:solidFill>
              </a:rPr>
              <a:t>Demandas de la sociedad:</a:t>
            </a:r>
          </a:p>
          <a:p>
            <a:endParaRPr lang="es-ES" sz="2400" b="1" dirty="0">
              <a:solidFill>
                <a:schemeClr val="tx2"/>
              </a:solidFill>
            </a:endParaRPr>
          </a:p>
          <a:p>
            <a:endParaRPr lang="es-ES" sz="2400" b="1" dirty="0" smtClean="0">
              <a:solidFill>
                <a:schemeClr val="tx2"/>
              </a:solidFill>
            </a:endParaRPr>
          </a:p>
          <a:p>
            <a:endParaRPr lang="es-ES" sz="2400" b="1" dirty="0">
              <a:solidFill>
                <a:schemeClr val="tx2"/>
              </a:solidFill>
            </a:endParaRPr>
          </a:p>
          <a:p>
            <a:pPr marL="457200" indent="-457200">
              <a:buFont typeface="+mj-lt"/>
              <a:buAutoNum type="arabicPeriod"/>
            </a:pPr>
            <a:r>
              <a:rPr lang="es-CL" sz="2200" dirty="0" smtClean="0">
                <a:solidFill>
                  <a:schemeClr val="tx2"/>
                </a:solidFill>
              </a:rPr>
              <a:t>Reforzar un enfoque de formación integral.</a:t>
            </a:r>
          </a:p>
          <a:p>
            <a:pPr marL="457200" indent="-457200">
              <a:buFont typeface="+mj-lt"/>
              <a:buAutoNum type="arabicPeriod"/>
            </a:pPr>
            <a:endParaRPr lang="es-CL" sz="2200" dirty="0" smtClean="0">
              <a:solidFill>
                <a:schemeClr val="tx2"/>
              </a:solidFill>
            </a:endParaRPr>
          </a:p>
          <a:p>
            <a:pPr marL="457200" indent="-457200">
              <a:buFont typeface="+mj-lt"/>
              <a:buAutoNum type="arabicPeriod"/>
            </a:pPr>
            <a:r>
              <a:rPr lang="es-CL" sz="2200" dirty="0" smtClean="0">
                <a:solidFill>
                  <a:schemeClr val="tx2"/>
                </a:solidFill>
              </a:rPr>
              <a:t>Mejorar la equidad de la formación integral.</a:t>
            </a:r>
          </a:p>
          <a:p>
            <a:pPr marL="457200" indent="-457200">
              <a:buFont typeface="+mj-lt"/>
              <a:buAutoNum type="arabicPeriod"/>
            </a:pPr>
            <a:endParaRPr lang="es-CL" sz="2200" dirty="0" smtClean="0">
              <a:solidFill>
                <a:schemeClr val="tx2"/>
              </a:solidFill>
            </a:endParaRPr>
          </a:p>
          <a:p>
            <a:pPr marL="457200" indent="-457200">
              <a:buFont typeface="+mj-lt"/>
              <a:buAutoNum type="arabicPeriod"/>
            </a:pPr>
            <a:r>
              <a:rPr lang="es-CL" sz="2200" dirty="0" smtClean="0">
                <a:solidFill>
                  <a:schemeClr val="tx2"/>
                </a:solidFill>
              </a:rPr>
              <a:t>Fortalecer el desarrollo de capacidades para aprender a lo largo de la vida.</a:t>
            </a:r>
          </a:p>
          <a:p>
            <a:pPr marL="457200" indent="-457200">
              <a:buFont typeface="+mj-lt"/>
              <a:buAutoNum type="arabicPeriod"/>
            </a:pPr>
            <a:endParaRPr lang="es-CL" sz="2200" dirty="0" smtClean="0">
              <a:solidFill>
                <a:schemeClr val="tx2"/>
              </a:solidFill>
            </a:endParaRPr>
          </a:p>
          <a:p>
            <a:pPr marL="457200" indent="-457200">
              <a:buFont typeface="+mj-lt"/>
              <a:buAutoNum type="arabicPeriod"/>
            </a:pPr>
            <a:r>
              <a:rPr lang="es-CL" sz="2200" dirty="0" smtClean="0">
                <a:solidFill>
                  <a:schemeClr val="tx2"/>
                </a:solidFill>
              </a:rPr>
              <a:t>Mejorar la pertinencia de las definiciones curriculares.</a:t>
            </a:r>
          </a:p>
          <a:p>
            <a:endParaRPr lang="es-ES" sz="2400" b="1" dirty="0" smtClean="0">
              <a:solidFill>
                <a:schemeClr val="tx2"/>
              </a:solidFill>
            </a:endParaRPr>
          </a:p>
        </p:txBody>
      </p:sp>
    </p:spTree>
    <p:extLst>
      <p:ext uri="{BB962C8B-B14F-4D97-AF65-F5344CB8AC3E}">
        <p14:creationId xmlns:p14="http://schemas.microsoft.com/office/powerpoint/2010/main" val="2950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7</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Diagnóstico</a:t>
            </a:r>
          </a:p>
        </p:txBody>
      </p:sp>
      <p:sp>
        <p:nvSpPr>
          <p:cNvPr id="12" name="TextBox 5"/>
          <p:cNvSpPr txBox="1"/>
          <p:nvPr/>
        </p:nvSpPr>
        <p:spPr>
          <a:xfrm>
            <a:off x="3051637" y="374831"/>
            <a:ext cx="5783925" cy="6170920"/>
          </a:xfrm>
          <a:prstGeom prst="rect">
            <a:avLst/>
          </a:prstGeom>
          <a:noFill/>
        </p:spPr>
        <p:txBody>
          <a:bodyPr wrap="square" rtlCol="0">
            <a:spAutoFit/>
          </a:bodyPr>
          <a:lstStyle/>
          <a:p>
            <a:r>
              <a:rPr lang="es-ES" sz="2400" b="1" dirty="0" smtClean="0">
                <a:solidFill>
                  <a:schemeClr val="tx2"/>
                </a:solidFill>
              </a:rPr>
              <a:t>1. Reforzar un enfoque de formación integral:</a:t>
            </a:r>
          </a:p>
          <a:p>
            <a:endParaRPr lang="es-ES" sz="1900" b="1" dirty="0">
              <a:solidFill>
                <a:schemeClr val="tx2"/>
              </a:solidFill>
            </a:endParaRPr>
          </a:p>
          <a:p>
            <a:pPr marL="342900" indent="-342900">
              <a:buFont typeface="Wingdings" panose="05000000000000000000" pitchFamily="2" charset="2"/>
              <a:buChar char="§"/>
            </a:pPr>
            <a:r>
              <a:rPr lang="es-ES" sz="1900" dirty="0" smtClean="0">
                <a:solidFill>
                  <a:schemeClr val="tx2"/>
                </a:solidFill>
              </a:rPr>
              <a:t>Distintos actores consideran que el sistema escolar no responde adecuadamente a una visión integral de la persona. Énfasis en las áreas de cultura y conocimiento, en desmedro de las de desarrollo personal y social.</a:t>
            </a: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Visión academicista del aprendizaje y pocos espacios para la construcción de sentidos entre disciplinas.</a:t>
            </a: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Fragmentación del contenido (se concentran solo en ciertas asignaturas; aquellas medidas por evaluaciones estandarizadas).</a:t>
            </a: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LGE: formación integral (dimensiones ética, cognitiva, afectiva, estética, corporal, sociopolítica y espiritual), y definiciones SAC en concordancia.</a:t>
            </a:r>
            <a:endParaRPr lang="es-CL" sz="1900" dirty="0" smtClean="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3521243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0" y="6400801"/>
            <a:ext cx="9144000" cy="457200"/>
          </a:xfrm>
        </p:spPr>
        <p:txBody>
          <a:bodyPr/>
          <a:lstStyle/>
          <a:p>
            <a:pPr algn="ctr"/>
            <a:fld id="{612DD15F-E92A-4C40-9E62-3B4EA8176CA9}" type="slidenum">
              <a:rPr lang="en-US" sz="900" smtClean="0"/>
              <a:pPr algn="ctr"/>
              <a:t>8</a:t>
            </a:fld>
            <a:endParaRPr lang="en-US" sz="900" dirty="0"/>
          </a:p>
        </p:txBody>
      </p:sp>
      <p:sp>
        <p:nvSpPr>
          <p:cNvPr id="8" name="Rectángulo 7"/>
          <p:cNvSpPr>
            <a:spLocks noChangeAspect="1"/>
          </p:cNvSpPr>
          <p:nvPr/>
        </p:nvSpPr>
        <p:spPr>
          <a:xfrm>
            <a:off x="0" y="0"/>
            <a:ext cx="9144000" cy="6400800"/>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dirty="0"/>
              <a:t>        </a:t>
            </a:r>
            <a:r>
              <a:rPr lang="es-ES_tradnl" dirty="0" smtClean="0"/>
              <a:t> </a:t>
            </a:r>
            <a:endParaRPr lang="es-ES_tradnl" dirty="0"/>
          </a:p>
        </p:txBody>
      </p:sp>
      <p:pic>
        <p:nvPicPr>
          <p:cNvPr id="9" name="Imagen 8"/>
          <p:cNvPicPr>
            <a:picLocks noChangeAspect="1"/>
          </p:cNvPicPr>
          <p:nvPr/>
        </p:nvPicPr>
        <p:blipFill>
          <a:blip r:embed="rId3"/>
          <a:stretch>
            <a:fillRect/>
          </a:stretch>
        </p:blipFill>
        <p:spPr>
          <a:xfrm>
            <a:off x="6747000" y="0"/>
            <a:ext cx="2016000" cy="193621"/>
          </a:xfrm>
          <a:prstGeom prst="rect">
            <a:avLst/>
          </a:prstGeom>
        </p:spPr>
      </p:pic>
      <p:pic>
        <p:nvPicPr>
          <p:cNvPr id="13" name="Imagen 12" descr="Img-Reforma---color.png"/>
          <p:cNvPicPr>
            <a:picLocks noChangeAspect="1"/>
          </p:cNvPicPr>
          <p:nvPr/>
        </p:nvPicPr>
        <p:blipFill>
          <a:blip r:embed="rId4"/>
          <a:stretch>
            <a:fillRect/>
          </a:stretch>
        </p:blipFill>
        <p:spPr>
          <a:xfrm>
            <a:off x="7239000" y="6324600"/>
            <a:ext cx="1571063" cy="574368"/>
          </a:xfrm>
          <a:prstGeom prst="rect">
            <a:avLst/>
          </a:prstGeom>
        </p:spPr>
      </p:pic>
      <p:sp>
        <p:nvSpPr>
          <p:cNvPr id="14" name="Rectángulo 13"/>
          <p:cNvSpPr/>
          <p:nvPr/>
        </p:nvSpPr>
        <p:spPr>
          <a:xfrm>
            <a:off x="0" y="0"/>
            <a:ext cx="2743200" cy="6400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ectángulo 14"/>
          <p:cNvSpPr/>
          <p:nvPr/>
        </p:nvSpPr>
        <p:spPr>
          <a:xfrm rot="18900000">
            <a:off x="2501526" y="3048000"/>
            <a:ext cx="304800" cy="3048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TextBox 4"/>
          <p:cNvSpPr txBox="1"/>
          <p:nvPr/>
        </p:nvSpPr>
        <p:spPr>
          <a:xfrm>
            <a:off x="1" y="2077015"/>
            <a:ext cx="2627784" cy="1938992"/>
          </a:xfrm>
          <a:prstGeom prst="rect">
            <a:avLst/>
          </a:prstGeom>
          <a:noFill/>
        </p:spPr>
        <p:txBody>
          <a:bodyPr wrap="square" rtlCol="0">
            <a:spAutoFit/>
          </a:bodyPr>
          <a:lstStyle/>
          <a:p>
            <a:pPr algn="ctr"/>
            <a:r>
              <a:rPr lang="es-ES" sz="2400" b="1" dirty="0" smtClean="0">
                <a:solidFill>
                  <a:srgbClr val="285796"/>
                </a:solidFill>
                <a:latin typeface="gobCL"/>
                <a:cs typeface="gobCL"/>
              </a:rPr>
              <a:t>Propuesta Curricular </a:t>
            </a:r>
          </a:p>
          <a:p>
            <a:pPr algn="ctr"/>
            <a:r>
              <a:rPr lang="es-ES" sz="2400" b="1" dirty="0" smtClean="0">
                <a:solidFill>
                  <a:srgbClr val="285796"/>
                </a:solidFill>
                <a:latin typeface="gobCL"/>
                <a:cs typeface="gobCL"/>
              </a:rPr>
              <a:t>3° y 4° Medio</a:t>
            </a:r>
          </a:p>
          <a:p>
            <a:pPr algn="ctr"/>
            <a:endParaRPr lang="es-ES" sz="2400" b="1" dirty="0" smtClean="0">
              <a:solidFill>
                <a:srgbClr val="285796"/>
              </a:solidFill>
              <a:latin typeface="gobCL"/>
              <a:cs typeface="gobCL"/>
            </a:endParaRPr>
          </a:p>
          <a:p>
            <a:pPr algn="ctr"/>
            <a:r>
              <a:rPr lang="es-ES" sz="2400" b="1" u="sng" dirty="0" smtClean="0">
                <a:solidFill>
                  <a:srgbClr val="285796"/>
                </a:solidFill>
                <a:latin typeface="gobCL"/>
                <a:cs typeface="gobCL"/>
              </a:rPr>
              <a:t>Diagnóstico</a:t>
            </a:r>
          </a:p>
        </p:txBody>
      </p:sp>
      <p:sp>
        <p:nvSpPr>
          <p:cNvPr id="12" name="TextBox 5"/>
          <p:cNvSpPr txBox="1"/>
          <p:nvPr/>
        </p:nvSpPr>
        <p:spPr>
          <a:xfrm>
            <a:off x="2869453" y="374831"/>
            <a:ext cx="6095035" cy="6093976"/>
          </a:xfrm>
          <a:prstGeom prst="rect">
            <a:avLst/>
          </a:prstGeom>
          <a:noFill/>
        </p:spPr>
        <p:txBody>
          <a:bodyPr wrap="square" rtlCol="0">
            <a:spAutoFit/>
          </a:bodyPr>
          <a:lstStyle/>
          <a:p>
            <a:r>
              <a:rPr lang="es-ES" sz="2400" b="1" dirty="0">
                <a:solidFill>
                  <a:schemeClr val="tx2"/>
                </a:solidFill>
              </a:rPr>
              <a:t>2</a:t>
            </a:r>
            <a:r>
              <a:rPr lang="es-ES" sz="2400" b="1" dirty="0" smtClean="0">
                <a:solidFill>
                  <a:schemeClr val="tx2"/>
                </a:solidFill>
              </a:rPr>
              <a:t>. Mejorar la equidad de formación integral:</a:t>
            </a:r>
          </a:p>
          <a:p>
            <a:endParaRPr lang="es-ES" sz="1900" b="1" dirty="0">
              <a:solidFill>
                <a:schemeClr val="tx2"/>
              </a:solidFill>
            </a:endParaRPr>
          </a:p>
          <a:p>
            <a:pPr marL="342900" indent="-342900">
              <a:buFont typeface="Wingdings" panose="05000000000000000000" pitchFamily="2" charset="2"/>
              <a:buChar char="§"/>
            </a:pPr>
            <a:r>
              <a:rPr lang="es-ES" sz="1900" dirty="0" smtClean="0">
                <a:solidFill>
                  <a:schemeClr val="tx2"/>
                </a:solidFill>
              </a:rPr>
              <a:t>Actualmente hay 3 diferenciaciones de formación para 3º y 4º Medio:</a:t>
            </a:r>
          </a:p>
          <a:p>
            <a:pPr marL="342900" indent="-342900">
              <a:buFont typeface="Wingdings" panose="05000000000000000000" pitchFamily="2" charset="2"/>
              <a:buChar char="§"/>
            </a:pPr>
            <a:endParaRPr lang="es-ES" sz="1900" dirty="0" smtClean="0">
              <a:solidFill>
                <a:schemeClr val="tx2"/>
              </a:solidFill>
            </a:endParaRPr>
          </a:p>
          <a:p>
            <a:pPr marL="342900" indent="-342900">
              <a:buFontTx/>
              <a:buChar char="-"/>
            </a:pPr>
            <a:r>
              <a:rPr lang="es-ES" sz="1900" dirty="0" smtClean="0">
                <a:solidFill>
                  <a:schemeClr val="tx2"/>
                </a:solidFill>
              </a:rPr>
              <a:t>Técnico-Profesional: ingreso al mundo laboral.</a:t>
            </a:r>
          </a:p>
          <a:p>
            <a:pPr marL="342900" indent="-342900">
              <a:buFontTx/>
              <a:buChar char="-"/>
            </a:pPr>
            <a:r>
              <a:rPr lang="es-ES" sz="1900" dirty="0" smtClean="0">
                <a:solidFill>
                  <a:schemeClr val="tx2"/>
                </a:solidFill>
              </a:rPr>
              <a:t>Humanístico-Científica: continuación de estudios en el mundo universitario.</a:t>
            </a:r>
          </a:p>
          <a:p>
            <a:pPr marL="342900" indent="-342900">
              <a:buFontTx/>
              <a:buChar char="-"/>
            </a:pPr>
            <a:r>
              <a:rPr lang="es-ES" sz="1900" dirty="0" smtClean="0">
                <a:solidFill>
                  <a:schemeClr val="tx2"/>
                </a:solidFill>
              </a:rPr>
              <a:t>Artística: herramientas y conocimientos básicos para su posterior desarrollo en esta área.</a:t>
            </a: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La Formación General de estas 3 diferenciaciones esta enfocada a su especialización, de manera de poder desenvolverse en el área escogida.</a:t>
            </a:r>
          </a:p>
          <a:p>
            <a:endParaRPr lang="es-ES" sz="1900" dirty="0" smtClean="0">
              <a:solidFill>
                <a:schemeClr val="tx2"/>
              </a:solidFill>
            </a:endParaRPr>
          </a:p>
          <a:p>
            <a:pPr marL="342900" indent="-342900">
              <a:buFont typeface="Wingdings" panose="05000000000000000000" pitchFamily="2" charset="2"/>
              <a:buChar char="§"/>
            </a:pPr>
            <a:r>
              <a:rPr lang="es-ES" sz="1900" dirty="0" smtClean="0">
                <a:solidFill>
                  <a:schemeClr val="tx2"/>
                </a:solidFill>
              </a:rPr>
              <a:t>Distintas oportunidades de aprendizaje no favorecen el desarrollo de habilidades y competencias que se requieren para la continuidad de trayectorias formativas y para la capacidad de aprender a lo largo de la vida.</a:t>
            </a:r>
            <a:endParaRPr lang="es-CL" sz="1900" dirty="0" smtClean="0">
              <a:solidFill>
                <a:schemeClr val="tx2"/>
              </a:solidFill>
            </a:endParaRPr>
          </a:p>
          <a:p>
            <a:endParaRPr lang="es-ES" sz="2400" b="1" dirty="0" smtClean="0">
              <a:solidFill>
                <a:schemeClr val="tx2"/>
              </a:solidFill>
            </a:endParaRPr>
          </a:p>
        </p:txBody>
      </p:sp>
    </p:spTree>
    <p:extLst>
      <p:ext uri="{BB962C8B-B14F-4D97-AF65-F5344CB8AC3E}">
        <p14:creationId xmlns:p14="http://schemas.microsoft.com/office/powerpoint/2010/main" val="377963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22" descr="Img-Reforma---colo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324600"/>
            <a:ext cx="1571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9"/>
          <p:cNvSpPr>
            <a:spLocks noChangeAspect="1"/>
          </p:cNvSpPr>
          <p:nvPr/>
        </p:nvSpPr>
        <p:spPr>
          <a:xfrm>
            <a:off x="1588" y="-26988"/>
            <a:ext cx="9144000" cy="6400801"/>
          </a:xfrm>
          <a:prstGeom prst="rect">
            <a:avLst/>
          </a:prstGeom>
          <a:solidFill>
            <a:srgbClr val="F9F5E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s-ES_tradnl" dirty="0"/>
              <a:t>         </a:t>
            </a:r>
          </a:p>
        </p:txBody>
      </p:sp>
      <p:pic>
        <p:nvPicPr>
          <p:cNvPr id="21508" name="Imagen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0"/>
            <a:ext cx="20161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2 Tabla"/>
          <p:cNvGraphicFramePr>
            <a:graphicFrameLocks noGrp="1"/>
          </p:cNvGraphicFramePr>
          <p:nvPr/>
        </p:nvGraphicFramePr>
        <p:xfrm>
          <a:off x="468313" y="815975"/>
          <a:ext cx="8342313" cy="5184774"/>
        </p:xfrm>
        <a:graphic>
          <a:graphicData uri="http://schemas.openxmlformats.org/drawingml/2006/table">
            <a:tbl>
              <a:tblPr/>
              <a:tblGrid>
                <a:gridCol w="2909816">
                  <a:extLst>
                    <a:ext uri="{9D8B030D-6E8A-4147-A177-3AD203B41FA5}">
                      <a16:colId xmlns:a16="http://schemas.microsoft.com/office/drawing/2014/main" xmlns="" val="20000"/>
                    </a:ext>
                  </a:extLst>
                </a:gridCol>
                <a:gridCol w="2791787">
                  <a:extLst>
                    <a:ext uri="{9D8B030D-6E8A-4147-A177-3AD203B41FA5}">
                      <a16:colId xmlns:a16="http://schemas.microsoft.com/office/drawing/2014/main" xmlns="" val="20001"/>
                    </a:ext>
                  </a:extLst>
                </a:gridCol>
                <a:gridCol w="2640710">
                  <a:extLst>
                    <a:ext uri="{9D8B030D-6E8A-4147-A177-3AD203B41FA5}">
                      <a16:colId xmlns:a16="http://schemas.microsoft.com/office/drawing/2014/main" xmlns="" val="20002"/>
                    </a:ext>
                  </a:extLst>
                </a:gridCol>
              </a:tblGrid>
              <a:tr h="452808">
                <a:tc gridSpan="3">
                  <a:txBody>
                    <a:bodyPr/>
                    <a:lstStyle/>
                    <a:p>
                      <a:pPr marL="0" marR="0" lvl="0" indent="0" algn="ctr" defTabSz="914400" rtl="0" eaLnBrk="1" fontAlgn="base" latinLnBrk="0" hangingPunct="1">
                        <a:lnSpc>
                          <a:spcPts val="550"/>
                        </a:lnSpc>
                        <a:spcBef>
                          <a:spcPts val="50"/>
                        </a:spcBef>
                        <a:spcAft>
                          <a:spcPct val="0"/>
                        </a:spcAft>
                        <a:buClrTx/>
                        <a:buSzTx/>
                        <a:buFontTx/>
                        <a:buNone/>
                        <a:tabLst/>
                      </a:pPr>
                      <a:r>
                        <a:rPr kumimoji="0" lang="es-CL" sz="1800" b="1" i="0" u="none" strike="noStrike" cap="none" normalizeH="0" baseline="0" dirty="0" smtClean="0">
                          <a:ln>
                            <a:noFill/>
                          </a:ln>
                          <a:solidFill>
                            <a:schemeClr val="bg1"/>
                          </a:solidFill>
                          <a:effectLst/>
                          <a:latin typeface="Calibri" pitchFamily="34" charset="0"/>
                        </a:rPr>
                        <a:t>Estructura Formación General 3° Y 4° Medio</a:t>
                      </a:r>
                      <a:endParaRPr kumimoji="0" lang="es-CL" sz="2400" b="1" i="0" u="none" strike="noStrike" cap="none" normalizeH="0" baseline="0" dirty="0" smtClean="0">
                        <a:ln>
                          <a:noFill/>
                        </a:ln>
                        <a:solidFill>
                          <a:schemeClr val="bg1"/>
                        </a:solidFill>
                        <a:effectLst/>
                        <a:latin typeface="gobCL Light"/>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chemeClr val="accent1"/>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10000"/>
                  </a:ext>
                </a:extLst>
              </a:tr>
              <a:tr h="332811">
                <a:tc gridSpan="3">
                  <a:txBody>
                    <a:bodyPr/>
                    <a:lstStyle/>
                    <a:p>
                      <a:pPr marL="0" marR="0" lvl="0" indent="0" algn="ctr" defTabSz="914400" rtl="0" eaLnBrk="1" fontAlgn="base" latinLnBrk="0" hangingPunct="1">
                        <a:lnSpc>
                          <a:spcPts val="550"/>
                        </a:lnSpc>
                        <a:spcBef>
                          <a:spcPts val="50"/>
                        </a:spcBef>
                        <a:spcAft>
                          <a:spcPct val="0"/>
                        </a:spcAft>
                        <a:buClrTx/>
                        <a:buSzTx/>
                        <a:buFontTx/>
                        <a:buNone/>
                        <a:tabLst/>
                      </a:pPr>
                      <a:r>
                        <a:rPr kumimoji="0" lang="es-ES" sz="1000" b="1" i="0" u="none" strike="noStrike" cap="none" normalizeH="0" baseline="0" dirty="0" smtClean="0">
                          <a:ln>
                            <a:noFill/>
                          </a:ln>
                          <a:solidFill>
                            <a:schemeClr val="tx2"/>
                          </a:solidFill>
                          <a:effectLst/>
                          <a:latin typeface="gobCL"/>
                        </a:rPr>
                        <a:t> </a:t>
                      </a:r>
                      <a:endParaRPr kumimoji="0" lang="es-CL" sz="1800" b="1" i="0" u="none" strike="noStrike" cap="none" normalizeH="0" baseline="0" dirty="0" smtClean="0">
                        <a:ln>
                          <a:noFill/>
                        </a:ln>
                        <a:solidFill>
                          <a:schemeClr val="tx2"/>
                        </a:solidFill>
                        <a:effectLst/>
                        <a:latin typeface="gobCL"/>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s-ES" sz="1400" b="1" i="0" u="none" strike="noStrike" cap="none" normalizeH="0" baseline="0" dirty="0" smtClean="0">
                          <a:ln>
                            <a:noFill/>
                          </a:ln>
                          <a:solidFill>
                            <a:schemeClr val="tx2"/>
                          </a:solidFill>
                          <a:effectLst/>
                          <a:latin typeface="gobCL"/>
                        </a:rPr>
                        <a:t>          Técnico Profesional	                   Artística	                             Humanística Científica</a:t>
                      </a:r>
                      <a:endParaRPr kumimoji="0" lang="es-CL" sz="1800" b="1"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10001"/>
                  </a:ext>
                </a:extLst>
              </a:tr>
              <a:tr h="352477">
                <a:tc>
                  <a:txBody>
                    <a:bodyPr/>
                    <a:lstStyle/>
                    <a:p>
                      <a:pPr marL="188913"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Lenguaje y Comunicación</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15240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Lenguaje y Comunicación</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10795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smtClean="0">
                          <a:ln>
                            <a:noFill/>
                          </a:ln>
                          <a:solidFill>
                            <a:schemeClr val="tx2"/>
                          </a:solidFill>
                          <a:effectLst/>
                          <a:latin typeface="gobCL"/>
                        </a:rPr>
                        <a:t>Lenguaje y Comunicación</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52477">
                <a:tc>
                  <a:txBody>
                    <a:bodyPr/>
                    <a:lstStyle/>
                    <a:p>
                      <a:pPr marL="176213"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smtClean="0">
                          <a:ln>
                            <a:noFill/>
                          </a:ln>
                          <a:solidFill>
                            <a:schemeClr val="tx2"/>
                          </a:solidFill>
                          <a:effectLst/>
                          <a:latin typeface="gobCL"/>
                        </a:rPr>
                        <a:t>Matemática</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8255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Matemática</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smtClean="0">
                          <a:ln>
                            <a:noFill/>
                          </a:ln>
                          <a:solidFill>
                            <a:schemeClr val="tx2"/>
                          </a:solidFill>
                          <a:effectLst/>
                          <a:latin typeface="gobCL"/>
                        </a:rPr>
                        <a:t>Matemática</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52477">
                <a:tc>
                  <a:txBody>
                    <a:bodyPr/>
                    <a:lstStyle/>
                    <a:p>
                      <a:pPr marL="87313"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Inglés</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3175"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Inglés</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Inglés</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0552">
                <a:tc>
                  <a:txBody>
                    <a:bodyPr/>
                    <a:lstStyle/>
                    <a:p>
                      <a:pPr marL="71438" marR="0" lvl="0" indent="0" algn="ctr" defTabSz="914400" rtl="0" eaLnBrk="1" fontAlgn="base" latinLnBrk="0" hangingPunct="1">
                        <a:lnSpc>
                          <a:spcPts val="1213"/>
                        </a:lnSpc>
                        <a:spcBef>
                          <a:spcPct val="0"/>
                        </a:spcBef>
                        <a:spcAft>
                          <a:spcPct val="0"/>
                        </a:spcAft>
                        <a:buClrTx/>
                        <a:buSzTx/>
                        <a:buFontTx/>
                        <a:buNone/>
                        <a:tabLst/>
                      </a:pPr>
                      <a:r>
                        <a:rPr kumimoji="0" lang="es-ES" sz="1200" b="0" i="0" u="none" strike="noStrike" cap="none" normalizeH="0" baseline="0" smtClean="0">
                          <a:ln>
                            <a:noFill/>
                          </a:ln>
                          <a:solidFill>
                            <a:schemeClr val="tx2"/>
                          </a:solidFill>
                          <a:effectLst/>
                          <a:latin typeface="gobCL"/>
                        </a:rPr>
                        <a:t>Historia, Geografía y</a:t>
                      </a:r>
                      <a:endParaRPr kumimoji="0" lang="es-CL" sz="1200" b="0" i="0" u="none" strike="noStrike" cap="none" normalizeH="0" baseline="0" smtClean="0">
                        <a:ln>
                          <a:noFill/>
                        </a:ln>
                        <a:solidFill>
                          <a:schemeClr val="tx2"/>
                        </a:solidFill>
                        <a:effectLst/>
                        <a:latin typeface="gobCL"/>
                      </a:endParaRPr>
                    </a:p>
                    <a:p>
                      <a:pPr marL="71438" marR="0" lvl="0" indent="0" algn="ctr" defTabSz="914400" rtl="0" eaLnBrk="1" fontAlgn="base" latinLnBrk="0" hangingPunct="1">
                        <a:lnSpc>
                          <a:spcPts val="1213"/>
                        </a:lnSpc>
                        <a:spcBef>
                          <a:spcPct val="0"/>
                        </a:spcBef>
                        <a:spcAft>
                          <a:spcPct val="0"/>
                        </a:spcAft>
                        <a:buClrTx/>
                        <a:buSzTx/>
                        <a:buFontTx/>
                        <a:buNone/>
                        <a:tabLst/>
                      </a:pPr>
                      <a:r>
                        <a:rPr kumimoji="0" lang="es-ES" sz="1200" b="0" i="0" u="none" strike="noStrike" cap="none" normalizeH="0" baseline="0" smtClean="0">
                          <a:ln>
                            <a:noFill/>
                          </a:ln>
                          <a:solidFill>
                            <a:schemeClr val="tx2"/>
                          </a:solidFill>
                          <a:effectLst/>
                          <a:latin typeface="gobCL"/>
                        </a:rPr>
                        <a:t>Ciencias Sociales</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257175" marR="0" lvl="0" indent="0" algn="ctr" defTabSz="914400" rtl="0" eaLnBrk="1" fontAlgn="base" latinLnBrk="0" hangingPunct="1">
                        <a:lnSpc>
                          <a:spcPts val="1213"/>
                        </a:lnSpc>
                        <a:spcBef>
                          <a:spcPct val="0"/>
                        </a:spcBef>
                        <a:spcAft>
                          <a:spcPct val="0"/>
                        </a:spcAft>
                        <a:buClrTx/>
                        <a:buSzTx/>
                        <a:buFontTx/>
                        <a:buNone/>
                        <a:tabLst/>
                      </a:pPr>
                      <a:r>
                        <a:rPr kumimoji="0" lang="es-ES" sz="1200" b="0" i="0" u="none" strike="noStrike" cap="none" normalizeH="0" baseline="0" dirty="0" smtClean="0">
                          <a:ln>
                            <a:noFill/>
                          </a:ln>
                          <a:solidFill>
                            <a:schemeClr val="tx2"/>
                          </a:solidFill>
                          <a:effectLst/>
                          <a:latin typeface="gobCL"/>
                        </a:rPr>
                        <a:t>Historia, Geografía y</a:t>
                      </a:r>
                      <a:endParaRPr kumimoji="0" lang="es-CL" sz="1200" b="0" i="0" u="none" strike="noStrike" cap="none" normalizeH="0" baseline="0" dirty="0" smtClean="0">
                        <a:ln>
                          <a:noFill/>
                        </a:ln>
                        <a:solidFill>
                          <a:schemeClr val="tx2"/>
                        </a:solidFill>
                        <a:effectLst/>
                        <a:latin typeface="gobCL"/>
                      </a:endParaRPr>
                    </a:p>
                    <a:p>
                      <a:pPr marL="257175" marR="0" lvl="0" indent="0" algn="ctr" defTabSz="914400" rtl="0" eaLnBrk="1" fontAlgn="base" latinLnBrk="0" hangingPunct="1">
                        <a:lnSpc>
                          <a:spcPct val="107000"/>
                        </a:lnSpc>
                        <a:spcBef>
                          <a:spcPts val="100"/>
                        </a:spcBef>
                        <a:spcAft>
                          <a:spcPct val="0"/>
                        </a:spcAft>
                        <a:buClrTx/>
                        <a:buSzTx/>
                        <a:buFontTx/>
                        <a:buNone/>
                        <a:tabLst/>
                      </a:pPr>
                      <a:r>
                        <a:rPr kumimoji="0" lang="es-ES" sz="1200" b="0" i="0" u="none" strike="noStrike" cap="none" normalizeH="0" baseline="0" dirty="0" smtClean="0">
                          <a:ln>
                            <a:noFill/>
                          </a:ln>
                          <a:solidFill>
                            <a:schemeClr val="tx2"/>
                          </a:solidFill>
                          <a:effectLst/>
                          <a:latin typeface="gobCL"/>
                        </a:rPr>
                        <a:t>Ciencias Sociales</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13"/>
                        </a:lnSpc>
                        <a:spcBef>
                          <a:spcPct val="0"/>
                        </a:spcBef>
                        <a:spcAft>
                          <a:spcPct val="0"/>
                        </a:spcAft>
                        <a:buClrTx/>
                        <a:buSzTx/>
                        <a:buFontTx/>
                        <a:buNone/>
                        <a:tabLst/>
                      </a:pPr>
                      <a:r>
                        <a:rPr kumimoji="0" lang="es-ES" sz="1200" b="0" i="0" u="none" strike="noStrike" cap="none" normalizeH="0" baseline="0" smtClean="0">
                          <a:ln>
                            <a:noFill/>
                          </a:ln>
                          <a:solidFill>
                            <a:schemeClr val="tx2"/>
                          </a:solidFill>
                          <a:effectLst/>
                          <a:latin typeface="gobCL"/>
                        </a:rPr>
                        <a:t>Historia, Geografía y</a:t>
                      </a:r>
                      <a:endParaRPr kumimoji="0" lang="es-CL" sz="1200" b="0" i="0" u="none" strike="noStrike" cap="none" normalizeH="0" baseline="0" smtClean="0">
                        <a:ln>
                          <a:noFill/>
                        </a:ln>
                        <a:solidFill>
                          <a:schemeClr val="tx2"/>
                        </a:solidFill>
                        <a:effectLst/>
                        <a:latin typeface="gobCL"/>
                      </a:endParaRPr>
                    </a:p>
                    <a:p>
                      <a:pPr marL="0" marR="0" lvl="0" indent="0" algn="ctr" defTabSz="914400" rtl="0" eaLnBrk="1" fontAlgn="base" latinLnBrk="0" hangingPunct="1">
                        <a:lnSpc>
                          <a:spcPct val="107000"/>
                        </a:lnSpc>
                        <a:spcBef>
                          <a:spcPts val="100"/>
                        </a:spcBef>
                        <a:spcAft>
                          <a:spcPct val="0"/>
                        </a:spcAft>
                        <a:buClrTx/>
                        <a:buSzTx/>
                        <a:buFontTx/>
                        <a:buNone/>
                        <a:tabLst/>
                      </a:pPr>
                      <a:r>
                        <a:rPr kumimoji="0" lang="es-ES" sz="1200" b="0" i="0" u="none" strike="noStrike" cap="none" normalizeH="0" baseline="0" smtClean="0">
                          <a:ln>
                            <a:noFill/>
                          </a:ln>
                          <a:solidFill>
                            <a:schemeClr val="tx2"/>
                          </a:solidFill>
                          <a:effectLst/>
                          <a:latin typeface="gobCL"/>
                        </a:rPr>
                        <a:t>Ciencias Sociales</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52477">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ES"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600"/>
                        </a:lnSpc>
                        <a:spcBef>
                          <a:spcPts val="25"/>
                        </a:spcBef>
                        <a:spcAft>
                          <a:spcPct val="0"/>
                        </a:spcAft>
                        <a:buClrTx/>
                        <a:buSzTx/>
                        <a:buFontTx/>
                        <a:buNone/>
                        <a:tabLst/>
                      </a:pPr>
                      <a:r>
                        <a:rPr kumimoji="0" lang="es-ES" sz="1200" b="0" i="0" u="none" strike="noStrike" cap="none" normalizeH="0" baseline="0" dirty="0" smtClean="0">
                          <a:ln>
                            <a:noFill/>
                          </a:ln>
                          <a:solidFill>
                            <a:schemeClr val="tx2"/>
                          </a:solidFill>
                          <a:effectLst/>
                          <a:latin typeface="gobCL"/>
                        </a:rPr>
                        <a:t> </a:t>
                      </a:r>
                      <a:endParaRPr kumimoji="0" lang="es-CL" sz="1200" b="0" i="0" u="none" strike="noStrike" cap="none" normalizeH="0" baseline="0" dirty="0" smtClean="0">
                        <a:ln>
                          <a:noFill/>
                        </a:ln>
                        <a:solidFill>
                          <a:schemeClr val="tx2"/>
                        </a:solidFill>
                        <a:effectLst/>
                        <a:latin typeface="gobCL"/>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Biología</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smtClean="0">
                          <a:ln>
                            <a:noFill/>
                          </a:ln>
                          <a:solidFill>
                            <a:schemeClr val="tx2"/>
                          </a:solidFill>
                          <a:effectLst/>
                          <a:latin typeface="gobCL"/>
                        </a:rPr>
                        <a:t>Ciencias I</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2477">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CL"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CL"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Ciencias II</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52477">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CL"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31115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Filosofía/Psicología</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Filosofía/Psicología</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53833">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CL"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CL"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1028700" rtl="0" eaLnBrk="1" fontAlgn="base" latinLnBrk="0" hangingPunct="1">
                        <a:lnSpc>
                          <a:spcPct val="107000"/>
                        </a:lnSpc>
                        <a:spcBef>
                          <a:spcPct val="0"/>
                        </a:spcBef>
                        <a:spcAft>
                          <a:spcPct val="0"/>
                        </a:spcAft>
                        <a:buClrTx/>
                        <a:buSzTx/>
                        <a:buFontTx/>
                        <a:buNone/>
                        <a:tabLst/>
                      </a:pPr>
                      <a:r>
                        <a:rPr kumimoji="0" lang="es-ES" sz="1200" b="0" i="0" u="none" strike="noStrike" cap="none" normalizeH="0" baseline="0" dirty="0" smtClean="0">
                          <a:ln>
                            <a:noFill/>
                          </a:ln>
                          <a:solidFill>
                            <a:schemeClr val="tx2"/>
                          </a:solidFill>
                          <a:effectLst/>
                          <a:latin typeface="gobCL"/>
                        </a:rPr>
                        <a:t>Artes Visuales o</a:t>
                      </a:r>
                      <a:endParaRPr kumimoji="0" lang="es-CL" sz="1200" b="0" i="0" u="none" strike="noStrike" cap="none" normalizeH="0" baseline="0" dirty="0" smtClean="0">
                        <a:ln>
                          <a:noFill/>
                        </a:ln>
                        <a:solidFill>
                          <a:schemeClr val="tx2"/>
                        </a:solidFill>
                        <a:effectLst/>
                        <a:latin typeface="gobCL"/>
                      </a:endParaRPr>
                    </a:p>
                    <a:p>
                      <a:pPr marL="0" marR="0" lvl="0" indent="0" algn="ctr" defTabSz="1028700" rtl="0" eaLnBrk="1" fontAlgn="base" latinLnBrk="0" hangingPunct="1">
                        <a:lnSpc>
                          <a:spcPct val="107000"/>
                        </a:lnSpc>
                        <a:spcBef>
                          <a:spcPts val="88"/>
                        </a:spcBef>
                        <a:spcAft>
                          <a:spcPct val="0"/>
                        </a:spcAft>
                        <a:buClrTx/>
                        <a:buSzTx/>
                        <a:buFontTx/>
                        <a:buNone/>
                        <a:tabLst/>
                      </a:pPr>
                      <a:r>
                        <a:rPr kumimoji="0" lang="es-ES" sz="1200" b="0" i="0" u="none" strike="noStrike" cap="none" normalizeH="0" baseline="0" dirty="0" smtClean="0">
                          <a:ln>
                            <a:noFill/>
                          </a:ln>
                          <a:solidFill>
                            <a:schemeClr val="tx2"/>
                          </a:solidFill>
                          <a:effectLst/>
                          <a:latin typeface="gobCL"/>
                        </a:rPr>
                        <a:t>Artes Musicales</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52477">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ES"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ES"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Educación Física</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52477">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ES"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s-ES" sz="1200" b="0" i="0" u="none" strike="noStrike" cap="none" normalizeH="0" baseline="0" smtClean="0">
                          <a:ln>
                            <a:noFill/>
                          </a:ln>
                          <a:solidFill>
                            <a:schemeClr val="tx2"/>
                          </a:solidFill>
                          <a:effectLst/>
                          <a:latin typeface="gobCL"/>
                        </a:rPr>
                        <a:t> </a:t>
                      </a:r>
                      <a:endParaRPr kumimoji="0" lang="es-CL" sz="1200" b="0" i="0" u="none" strike="noStrike" cap="none" normalizeH="0" baseline="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Consejo de Curso</a:t>
                      </a:r>
                      <a:endParaRPr kumimoji="0" lang="es-CL" sz="1200" b="0" i="0" u="none" strike="noStrike" cap="none" normalizeH="0" baseline="0" dirty="0" smtClean="0">
                        <a:ln>
                          <a:noFill/>
                        </a:ln>
                        <a:solidFill>
                          <a:schemeClr val="tx2"/>
                        </a:solidFill>
                        <a:effectLst/>
                        <a:latin typeface="gobCL"/>
                        <a:ea typeface="Calibri" pitchFamily="34" charset="0"/>
                        <a:cs typeface="Times New Roman" pitchFamily="18"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52477">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Religión*</a:t>
                      </a:r>
                      <a:r>
                        <a:rPr kumimoji="0" lang="es-ES" sz="1200" b="0" i="0" u="none" strike="noStrike" cap="none" normalizeH="0" baseline="0" dirty="0" smtClean="0">
                          <a:ln>
                            <a:noFill/>
                          </a:ln>
                          <a:solidFill>
                            <a:schemeClr val="tx2"/>
                          </a:solidFill>
                          <a:effectLst/>
                          <a:latin typeface="gobCL"/>
                        </a:rPr>
                        <a:t> </a:t>
                      </a:r>
                      <a:endParaRPr kumimoji="0" lang="es-CL" sz="1200" b="0" i="0" u="none" strike="noStrike" cap="none" normalizeH="0" baseline="0" dirty="0" smtClean="0">
                        <a:ln>
                          <a:noFill/>
                        </a:ln>
                        <a:solidFill>
                          <a:schemeClr val="tx2"/>
                        </a:solidFill>
                        <a:effectLst/>
                        <a:latin typeface="gobCL"/>
                        <a:ea typeface="Calibri" pitchFamily="34" charset="0"/>
                        <a:cs typeface="Calibri" pitchFamily="34"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50800" cap="flat" cmpd="dbl"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ES" sz="1200" b="0" i="0" u="none" strike="noStrike" cap="none" normalizeH="0" baseline="0" dirty="0" smtClean="0">
                          <a:ln>
                            <a:noFill/>
                          </a:ln>
                          <a:solidFill>
                            <a:schemeClr val="tx2"/>
                          </a:solidFill>
                          <a:effectLst/>
                          <a:latin typeface="gobCL"/>
                        </a:rPr>
                        <a:t> </a:t>
                      </a:r>
                      <a:r>
                        <a:rPr kumimoji="0" lang="es-CL" sz="1200" b="0" i="0" u="none" strike="noStrike" cap="none" normalizeH="0" baseline="0" dirty="0" smtClean="0">
                          <a:ln>
                            <a:noFill/>
                          </a:ln>
                          <a:solidFill>
                            <a:schemeClr val="tx2"/>
                          </a:solidFill>
                          <a:effectLst/>
                          <a:latin typeface="gobCL"/>
                        </a:rPr>
                        <a:t>Religión*</a:t>
                      </a:r>
                      <a:endParaRPr kumimoji="0" lang="es-CL" sz="1200" b="0" i="0" u="none" strike="noStrike" cap="none" normalizeH="0" baseline="0" dirty="0" smtClean="0">
                        <a:ln>
                          <a:noFill/>
                        </a:ln>
                        <a:solidFill>
                          <a:schemeClr val="tx2"/>
                        </a:solidFill>
                        <a:effectLst/>
                        <a:latin typeface="gobCL"/>
                        <a:ea typeface="Calibri" pitchFamily="34" charset="0"/>
                        <a:cs typeface="Calibri" pitchFamily="34"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50800" cap="flat" cmpd="dbl"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CL" sz="1200" b="0" i="0" u="none" strike="noStrike" cap="none" normalizeH="0" baseline="0" dirty="0" smtClean="0">
                          <a:ln>
                            <a:noFill/>
                          </a:ln>
                          <a:solidFill>
                            <a:schemeClr val="tx2"/>
                          </a:solidFill>
                          <a:effectLst/>
                          <a:latin typeface="gobCL"/>
                        </a:rPr>
                        <a:t>Religión*</a:t>
                      </a: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50800" cap="flat" cmpd="dbl"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52477">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ES" sz="1200" b="0" i="0" u="none" strike="noStrike" cap="none" normalizeH="0" baseline="0" dirty="0" smtClean="0">
                          <a:ln>
                            <a:noFill/>
                          </a:ln>
                          <a:solidFill>
                            <a:srgbClr val="234060"/>
                          </a:solidFill>
                          <a:effectLst/>
                          <a:latin typeface="gobCL Light"/>
                          <a:ea typeface="Calibri" pitchFamily="34" charset="0"/>
                          <a:cs typeface="Calibri" pitchFamily="34" charset="0"/>
                        </a:rPr>
                        <a:t>14 horas</a:t>
                      </a:r>
                      <a:endParaRPr kumimoji="0" lang="es-CL" sz="1200" b="0" i="0" u="none" strike="noStrike" cap="none" normalizeH="0" baseline="0" dirty="0" smtClean="0">
                        <a:ln>
                          <a:noFill/>
                        </a:ln>
                        <a:solidFill>
                          <a:srgbClr val="234060"/>
                        </a:solidFill>
                        <a:effectLst/>
                        <a:latin typeface="gobCL Light"/>
                        <a:ea typeface="Calibri" pitchFamily="34" charset="0"/>
                        <a:cs typeface="Calibri" pitchFamily="34"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50800" cap="flat" cmpd="dbl" algn="ctr">
                      <a:solidFill>
                        <a:schemeClr val="accent1"/>
                      </a:solidFill>
                      <a:prstDash val="solid"/>
                      <a:round/>
                      <a:headEnd type="none" w="med" len="med"/>
                      <a:tailEnd type="none" w="med" len="med"/>
                    </a:lnT>
                    <a:lnB w="50800" cap="flat" cmpd="dbl"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ES" sz="1200" b="0" i="0" u="none" strike="noStrike" cap="none" normalizeH="0" baseline="0" dirty="0" smtClean="0">
                          <a:ln>
                            <a:noFill/>
                          </a:ln>
                          <a:solidFill>
                            <a:srgbClr val="234060"/>
                          </a:solidFill>
                          <a:effectLst/>
                          <a:latin typeface="gobCL Light"/>
                          <a:ea typeface="Calibri" pitchFamily="34" charset="0"/>
                          <a:cs typeface="Calibri" pitchFamily="34" charset="0"/>
                        </a:rPr>
                        <a:t>19 horas</a:t>
                      </a:r>
                      <a:endParaRPr kumimoji="0" lang="es-CL" sz="1200" b="0" i="0" u="none" strike="noStrike" cap="none" normalizeH="0" baseline="0" dirty="0" smtClean="0">
                        <a:ln>
                          <a:noFill/>
                        </a:ln>
                        <a:solidFill>
                          <a:srgbClr val="234060"/>
                        </a:solidFill>
                        <a:effectLst/>
                        <a:latin typeface="gobCL Light"/>
                        <a:ea typeface="Calibri" pitchFamily="34" charset="0"/>
                        <a:cs typeface="Calibri" pitchFamily="34"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50800" cap="flat" cmpd="dbl" algn="ctr">
                      <a:solidFill>
                        <a:schemeClr val="accent1"/>
                      </a:solidFill>
                      <a:prstDash val="solid"/>
                      <a:round/>
                      <a:headEnd type="none" w="med" len="med"/>
                      <a:tailEnd type="none" w="med" len="med"/>
                    </a:lnT>
                    <a:lnB w="50800" cap="flat" cmpd="dbl"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s-ES" sz="1200" b="0" i="0" u="none" strike="noStrike" kern="1200" cap="none" normalizeH="0" baseline="0" dirty="0" smtClean="0">
                          <a:ln>
                            <a:noFill/>
                          </a:ln>
                          <a:solidFill>
                            <a:srgbClr val="234060"/>
                          </a:solidFill>
                          <a:effectLst/>
                          <a:latin typeface="gobCL Light"/>
                          <a:ea typeface="Calibri" pitchFamily="34" charset="0"/>
                          <a:cs typeface="Calibri" pitchFamily="34" charset="0"/>
                        </a:rPr>
                        <a:t>27 horas</a:t>
                      </a:r>
                      <a:endParaRPr kumimoji="0" lang="es-CL" sz="1200" b="0" i="0" u="none" strike="noStrike" kern="1200" cap="none" normalizeH="0" baseline="0" dirty="0" smtClean="0">
                        <a:ln>
                          <a:noFill/>
                        </a:ln>
                        <a:solidFill>
                          <a:srgbClr val="234060"/>
                        </a:solidFill>
                        <a:effectLst/>
                        <a:latin typeface="gobCL Light"/>
                        <a:ea typeface="Calibri" pitchFamily="34" charset="0"/>
                        <a:cs typeface="Calibri" pitchFamily="34" charset="0"/>
                      </a:endParaRPr>
                    </a:p>
                  </a:txBody>
                  <a:tcPr marL="0" marR="0" marT="0" marB="0"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50800" cap="flat" cmpd="dbl" algn="ctr">
                      <a:solidFill>
                        <a:schemeClr val="accent1"/>
                      </a:solidFill>
                      <a:prstDash val="solid"/>
                      <a:round/>
                      <a:headEnd type="none" w="med" len="med"/>
                      <a:tailEnd type="none" w="med" len="med"/>
                    </a:lnT>
                    <a:lnB w="50800" cap="flat" cmpd="dbl"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bl>
          </a:graphicData>
        </a:graphic>
      </p:graphicFrame>
      <p:sp>
        <p:nvSpPr>
          <p:cNvPr id="21567" name="5 CuadroTexto"/>
          <p:cNvSpPr txBox="1">
            <a:spLocks noChangeArrowheads="1"/>
          </p:cNvSpPr>
          <p:nvPr/>
        </p:nvSpPr>
        <p:spPr bwMode="auto">
          <a:xfrm>
            <a:off x="179388" y="193675"/>
            <a:ext cx="640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ES" sz="2400" b="1">
                <a:solidFill>
                  <a:schemeClr val="tx2"/>
                </a:solidFill>
                <a:latin typeface="gobCL Light"/>
              </a:rPr>
              <a:t>Estado actual de la Educación Media:</a:t>
            </a:r>
          </a:p>
        </p:txBody>
      </p:sp>
      <p:sp>
        <p:nvSpPr>
          <p:cNvPr id="21568" name="Rectangle 1"/>
          <p:cNvSpPr>
            <a:spLocks noChangeArrowheads="1"/>
          </p:cNvSpPr>
          <p:nvPr/>
        </p:nvSpPr>
        <p:spPr bwMode="auto">
          <a:xfrm>
            <a:off x="863600" y="6373813"/>
            <a:ext cx="67976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1724025"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1724025"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1724025"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1724025"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172402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724025" algn="l"/>
              </a:tabLst>
              <a:defRPr>
                <a:solidFill>
                  <a:schemeClr val="tx1"/>
                </a:solidFill>
                <a:latin typeface="Calibri" panose="020F0502020204030204" pitchFamily="34" charset="0"/>
                <a:cs typeface="Arial" panose="020B0604020202020204" pitchFamily="34" charset="0"/>
              </a:defRPr>
            </a:lvl9pPr>
          </a:lstStyle>
          <a:p>
            <a:r>
              <a:rPr lang="es-ES" altLang="es-ES" sz="1000">
                <a:solidFill>
                  <a:schemeClr val="tx2"/>
                </a:solidFill>
                <a:latin typeface="gobCL"/>
                <a:ea typeface="Calibri" panose="020F0502020204030204" pitchFamily="34" charset="0"/>
                <a:cs typeface="Times New Roman" panose="02020603050405020304" pitchFamily="18" charset="0"/>
              </a:rPr>
              <a:t>* </a:t>
            </a:r>
            <a:r>
              <a:rPr lang="es-ES" altLang="es-ES" sz="900">
                <a:solidFill>
                  <a:schemeClr val="tx2"/>
                </a:solidFill>
                <a:latin typeface="gobCL"/>
                <a:ea typeface="Calibri" panose="020F0502020204030204" pitchFamily="34" charset="0"/>
                <a:cs typeface="Times New Roman" panose="02020603050405020304" pitchFamily="18" charset="0"/>
              </a:rPr>
              <a:t>De acuerdo al Decreto 924 de 1983, la asignatura de Religión debe ser impartida en todos los establecimientos educacionales, </a:t>
            </a:r>
          </a:p>
          <a:p>
            <a:r>
              <a:rPr lang="es-ES" altLang="es-ES" sz="900">
                <a:solidFill>
                  <a:schemeClr val="tx2"/>
                </a:solidFill>
                <a:latin typeface="gobCL"/>
                <a:ea typeface="Calibri" panose="020F0502020204030204" pitchFamily="34" charset="0"/>
                <a:cs typeface="Times New Roman" panose="02020603050405020304" pitchFamily="18" charset="0"/>
              </a:rPr>
              <a:t>pero es optativo para el estudiante y sus familias tomarlo.</a:t>
            </a:r>
            <a:endParaRPr lang="es-ES" altLang="es-ES" sz="1600">
              <a:solidFill>
                <a:schemeClr val="tx2"/>
              </a:solidFill>
              <a:latin typeface="gobC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795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Negro .thmx</Template>
  <TotalTime>9745</TotalTime>
  <Words>2334</Words>
  <Application>Microsoft Macintosh PowerPoint</Application>
  <PresentationFormat>On-screen Show (4:3)</PresentationFormat>
  <Paragraphs>398</Paragraphs>
  <Slides>26</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Calibri</vt:lpstr>
      <vt:lpstr>gobCL</vt:lpstr>
      <vt:lpstr>gobCL Light</vt:lpstr>
      <vt:lpstr>Times New Roman</vt:lpstr>
      <vt:lpstr>Wingdings</vt:lpstr>
      <vt:lpstr>Arial</vt:lpstr>
      <vt:lpstr>Tema de Office</vt:lpstr>
      <vt:lpstr>Excel.Chart.8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Amenabar Gonzalez</dc:creator>
  <cp:lastModifiedBy>Microsoft Office User</cp:lastModifiedBy>
  <cp:revision>124</cp:revision>
  <cp:lastPrinted>2014-06-26T16:03:27Z</cp:lastPrinted>
  <dcterms:created xsi:type="dcterms:W3CDTF">2016-07-28T20:50:38Z</dcterms:created>
  <dcterms:modified xsi:type="dcterms:W3CDTF">2017-06-28T22:15:59Z</dcterms:modified>
</cp:coreProperties>
</file>