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74" r:id="rId4"/>
    <p:sldId id="268" r:id="rId5"/>
    <p:sldId id="269" r:id="rId6"/>
    <p:sldId id="270" r:id="rId7"/>
    <p:sldId id="272" r:id="rId8"/>
    <p:sldId id="273" r:id="rId9"/>
    <p:sldId id="276" r:id="rId10"/>
    <p:sldId id="277" r:id="rId11"/>
    <p:sldId id="27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10"/>
  </p:normalViewPr>
  <p:slideViewPr>
    <p:cSldViewPr snapToGrid="0" snapToObjects="1">
      <p:cViewPr varScale="1">
        <p:scale>
          <a:sx n="43" d="100"/>
          <a:sy n="43" d="100"/>
        </p:scale>
        <p:origin x="13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evilla\Dropbox\UAH\Fondos\2020_2021_Fonide_docentes\Encuesta_2020\Tablas_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COVID!$C$18</c:f>
              <c:strCache>
                <c:ptCount val="1"/>
                <c:pt idx="0">
                  <c:v>Cobertura curricular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s-ES"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COVID!$B$19:$B$21</c:f>
              <c:strCache>
                <c:ptCount val="3"/>
                <c:pt idx="0">
                  <c:v>Municipal</c:v>
                </c:pt>
                <c:pt idx="1">
                  <c:v>Part. Sub.</c:v>
                </c:pt>
                <c:pt idx="2">
                  <c:v>Adm. Del.</c:v>
                </c:pt>
              </c:strCache>
            </c:strRef>
          </c:cat>
          <c:val>
            <c:numRef>
              <c:f>COVID!$C$19:$C$21</c:f>
              <c:numCache>
                <c:formatCode>0</c:formatCode>
                <c:ptCount val="3"/>
                <c:pt idx="0">
                  <c:v>28.25</c:v>
                </c:pt>
                <c:pt idx="1">
                  <c:v>40.58</c:v>
                </c:pt>
                <c:pt idx="2">
                  <c:v>34.660000000000011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4-BD49-B254-5964E12C95C3}"/>
            </c:ext>
          </c:extLst>
        </c:ser>
        <c:ser>
          <c:idx val="1"/>
          <c:order val="1"/>
          <c:tx>
            <c:strRef>
              <c:f>COVID!$D$18</c:f>
              <c:strCache>
                <c:ptCount val="1"/>
                <c:pt idx="0">
                  <c:v>Logro de Aprendizajes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7963379230950221E-17"/>
                  <c:y val="1.6973125884017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4-BD49-B254-5964E12C9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s-ES"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COVID!$B$19:$B$21</c:f>
              <c:strCache>
                <c:ptCount val="3"/>
                <c:pt idx="0">
                  <c:v>Municipal</c:v>
                </c:pt>
                <c:pt idx="1">
                  <c:v>Part. Sub.</c:v>
                </c:pt>
                <c:pt idx="2">
                  <c:v>Adm. Del.</c:v>
                </c:pt>
              </c:strCache>
            </c:strRef>
          </c:cat>
          <c:val>
            <c:numRef>
              <c:f>COVID!$D$19:$D$21</c:f>
              <c:numCache>
                <c:formatCode>0</c:formatCode>
                <c:ptCount val="3"/>
                <c:pt idx="0">
                  <c:v>12.43</c:v>
                </c:pt>
                <c:pt idx="1">
                  <c:v>30.439999999999994</c:v>
                </c:pt>
                <c:pt idx="2">
                  <c:v>17.329999999999991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14-BD49-B254-5964E12C9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1056680"/>
        <c:axId val="331051976"/>
      </c:barChart>
      <c:catAx>
        <c:axId val="33105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31051976"/>
        <c:crosses val="autoZero"/>
        <c:auto val="1"/>
        <c:lblAlgn val="ctr"/>
        <c:lblOffset val="100"/>
        <c:noMultiLvlLbl val="0"/>
      </c:catAx>
      <c:valAx>
        <c:axId val="3310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3105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lang="es-ES">
          <a:solidFill>
            <a:schemeClr val="tx1"/>
          </a:solidFill>
        </a:defRPr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24384000" cy="138684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>
            <a:extLst>
              <a:ext uri="{FF2B5EF4-FFF2-40B4-BE49-F238E27FC236}">
                <a16:creationId xmlns:a16="http://schemas.microsoft.com/office/drawing/2014/main" id="{99FC35DF-5A1B-054E-B7A6-0A2F006E773D}"/>
              </a:ext>
            </a:extLst>
          </p:cNvPr>
          <p:cNvSpPr/>
          <p:nvPr/>
        </p:nvSpPr>
        <p:spPr>
          <a:xfrm>
            <a:off x="5122868" y="11582666"/>
            <a:ext cx="14443064" cy="1979792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45719" rIns="45719" anchor="ctr"/>
          <a:lstStyle/>
          <a:p>
            <a:pPr defTabSz="1828433"/>
            <a:r>
              <a:rPr lang="es-ES" sz="4000" dirty="0">
                <a:solidFill>
                  <a:schemeClr val="bg1"/>
                </a:solidFill>
                <a:latin typeface="Lato Light"/>
                <a:sym typeface="Lato Light"/>
              </a:rPr>
              <a:t>MARÍA JOSÉ VALDEBENITO</a:t>
            </a:r>
          </a:p>
          <a:p>
            <a:pPr defTabSz="1828433"/>
            <a:r>
              <a:rPr lang="es-ES" sz="2400" dirty="0">
                <a:solidFill>
                  <a:schemeClr val="bg1"/>
                </a:solidFill>
                <a:latin typeface="Lato Light"/>
                <a:sym typeface="Lato Light"/>
              </a:rPr>
              <a:t>UNIVERSIDAD ALBERTO HURTADO</a:t>
            </a:r>
          </a:p>
          <a:p>
            <a:pPr defTabSz="1828433"/>
            <a:r>
              <a:rPr lang="es-ES" sz="2400" dirty="0">
                <a:solidFill>
                  <a:schemeClr val="bg1"/>
                </a:solidFill>
                <a:latin typeface="Lato Light"/>
                <a:sym typeface="Lato Light"/>
              </a:rPr>
              <a:t>DEPARTAMENTO DE POLÍTICA EDUCATIVA Y DESARROLLO ESCOLAR</a:t>
            </a:r>
            <a:endParaRPr sz="2400" dirty="0">
              <a:solidFill>
                <a:schemeClr val="bg1"/>
              </a:solidFill>
              <a:latin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178552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5761"/>
            <a:ext cx="14443064" cy="197979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NUEVO CONTEXTO  POST PANDÉMICO ¿? 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652" y="4390661"/>
            <a:ext cx="19738100" cy="6494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Explorar alternativas de actualización de recursos y formación </a:t>
            </a:r>
            <a:r>
              <a:rPr lang="es-CL" sz="3200">
                <a:solidFill>
                  <a:schemeClr val="tx2"/>
                </a:solidFill>
              </a:rPr>
              <a:t>docente asociadas </a:t>
            </a:r>
            <a:r>
              <a:rPr lang="es-CL" sz="3200" dirty="0">
                <a:solidFill>
                  <a:schemeClr val="tx2"/>
                </a:solidFill>
              </a:rPr>
              <a:t>al uso de nuevas herramientas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Desarrollar una fuerte estrategia de apoyo a las prácticas profesionales y su gestión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Fortalecer el vínculo con el sector productivo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Mejorar la articulación entre escuela y comunidad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Incrementar las articulaciones en EMTP y ESTP</a:t>
            </a:r>
          </a:p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Apoyar y fortalecer la  gestión directiva y pedagógica  en EMTP</a:t>
            </a:r>
          </a:p>
          <a:p>
            <a:pPr marL="457200" marR="0" lvl="0" indent="-457200" algn="just" defTabSz="1828433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0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Lato Light"/>
              <a:sym typeface="Lato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F7E616-0B7E-8D48-8378-87F6C8D186DD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76093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8684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>
            <a:extLst>
              <a:ext uri="{FF2B5EF4-FFF2-40B4-BE49-F238E27FC236}">
                <a16:creationId xmlns:a16="http://schemas.microsoft.com/office/drawing/2014/main" id="{99FC35DF-5A1B-054E-B7A6-0A2F006E773D}"/>
              </a:ext>
            </a:extLst>
          </p:cNvPr>
          <p:cNvSpPr/>
          <p:nvPr/>
        </p:nvSpPr>
        <p:spPr>
          <a:xfrm>
            <a:off x="5122868" y="11582666"/>
            <a:ext cx="14443064" cy="1979792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45719" rIns="45719" anchor="ctr"/>
          <a:lstStyle/>
          <a:p>
            <a:pPr defTabSz="1828433"/>
            <a:r>
              <a:rPr lang="es-ES" sz="3200" dirty="0">
                <a:solidFill>
                  <a:schemeClr val="bg1"/>
                </a:solidFill>
                <a:latin typeface="Lato Light"/>
                <a:sym typeface="Lato Light"/>
              </a:rPr>
              <a:t>MARÍA JOSÉ VALDEBENITO</a:t>
            </a:r>
          </a:p>
          <a:p>
            <a:pPr defTabSz="1828433"/>
            <a:r>
              <a:rPr lang="es-ES" sz="2400" dirty="0">
                <a:solidFill>
                  <a:schemeClr val="bg1"/>
                </a:solidFill>
                <a:latin typeface="Lato Light"/>
                <a:sym typeface="Lato Light"/>
              </a:rPr>
              <a:t>UNIVERSIDAD ALBERTO HURTADO</a:t>
            </a:r>
          </a:p>
          <a:p>
            <a:pPr defTabSz="1828433"/>
            <a:r>
              <a:rPr lang="es-ES" sz="2400" dirty="0">
                <a:solidFill>
                  <a:schemeClr val="bg1"/>
                </a:solidFill>
                <a:latin typeface="Lato Light"/>
                <a:sym typeface="Lato Light"/>
              </a:rPr>
              <a:t>DEPARTAMENTO DE POLÍTICA EDUCATIVA Y DESARROLLO ESCOLAR</a:t>
            </a:r>
            <a:endParaRPr sz="2400" dirty="0">
              <a:solidFill>
                <a:schemeClr val="bg1"/>
              </a:solidFill>
              <a:latin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43387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5761"/>
            <a:ext cx="14443064" cy="197979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CONTEXTO  PRE PANDÉMICO 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652" y="4390661"/>
            <a:ext cx="9261468" cy="6001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Elección y trayectoria vocacional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Segmentación de género (factor cultural externo)</a:t>
            </a:r>
          </a:p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Compromiso actores sector productivo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Articulación educación media-educación superior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Complejidad de la gestión en EMTP</a:t>
            </a:r>
          </a:p>
          <a:p>
            <a:pPr marL="457200" marR="0" lvl="0" indent="-457200" algn="just" defTabSz="1828433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0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Lato Light"/>
              <a:sym typeface="Lato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F7E616-0B7E-8D48-8378-87F6C8D186DD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  <p:sp>
        <p:nvSpPr>
          <p:cNvPr id="10" name="Rectángulo">
            <a:extLst>
              <a:ext uri="{FF2B5EF4-FFF2-40B4-BE49-F238E27FC236}">
                <a16:creationId xmlns:a16="http://schemas.microsoft.com/office/drawing/2014/main" id="{C787ACBD-51F1-1848-836E-18B783D5DED7}"/>
              </a:ext>
            </a:extLst>
          </p:cNvPr>
          <p:cNvSpPr/>
          <p:nvPr/>
        </p:nvSpPr>
        <p:spPr>
          <a:xfrm>
            <a:off x="461654" y="3171266"/>
            <a:ext cx="10846422" cy="45024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</a:rPr>
              <a:t>TENSIONES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Montserrat Light"/>
            </a:endParaRPr>
          </a:p>
        </p:txBody>
      </p:sp>
      <p:sp>
        <p:nvSpPr>
          <p:cNvPr id="13" name="Rectángulo">
            <a:extLst>
              <a:ext uri="{FF2B5EF4-FFF2-40B4-BE49-F238E27FC236}">
                <a16:creationId xmlns:a16="http://schemas.microsoft.com/office/drawing/2014/main" id="{C24EC272-E614-B741-9AF5-D244DC798E06}"/>
              </a:ext>
            </a:extLst>
          </p:cNvPr>
          <p:cNvSpPr/>
          <p:nvPr/>
        </p:nvSpPr>
        <p:spPr>
          <a:xfrm>
            <a:off x="12861929" y="3171265"/>
            <a:ext cx="10846422" cy="45024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14" name="Titular">
            <a:extLst>
              <a:ext uri="{FF2B5EF4-FFF2-40B4-BE49-F238E27FC236}">
                <a16:creationId xmlns:a16="http://schemas.microsoft.com/office/drawing/2014/main" id="{0A7CC10F-CBE3-4540-A591-D55E273B2298}"/>
              </a:ext>
            </a:extLst>
          </p:cNvPr>
          <p:cNvSpPr txBox="1"/>
          <p:nvPr/>
        </p:nvSpPr>
        <p:spPr>
          <a:xfrm>
            <a:off x="13184334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/>
              </a:rPr>
              <a:t>OPORTUNIDADES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Montserrat Ligh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5B19D5-635F-0C40-926B-7F1F884DBB30}"/>
              </a:ext>
            </a:extLst>
          </p:cNvPr>
          <p:cNvSpPr txBox="1"/>
          <p:nvPr/>
        </p:nvSpPr>
        <p:spPr>
          <a:xfrm>
            <a:off x="13184334" y="4201482"/>
            <a:ext cx="9261468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Nuevas alternativas de educación a lo largo de la vida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Favorecer un tipo de educación </a:t>
            </a:r>
            <a:r>
              <a:rPr lang="es-CL" sz="3200" i="1" dirty="0">
                <a:solidFill>
                  <a:schemeClr val="tx2"/>
                </a:solidFill>
              </a:rPr>
              <a:t>situada </a:t>
            </a:r>
            <a:r>
              <a:rPr lang="es-CL" sz="3200" dirty="0">
                <a:solidFill>
                  <a:schemeClr val="tx2"/>
                </a:solidFill>
              </a:rPr>
              <a:t>y potencialmente innovadora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Alternativa de articulación Liceo-comunidad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32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3200" dirty="0">
                <a:solidFill>
                  <a:schemeClr val="tx2"/>
                </a:solidFill>
              </a:rPr>
              <a:t>Cooperación inter instituciones</a:t>
            </a:r>
            <a:endParaRPr kumimoji="0" lang="es-MX" sz="3200" b="0" i="0" u="none" strike="noStrike" kern="0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Lato Light"/>
              <a:sym typeface="Lato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5761"/>
            <a:ext cx="14443064" cy="197979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ESTUDIO EN CONTEXTO PANDÉMICO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01836" y="4846320"/>
            <a:ext cx="19959918" cy="74789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algn="just"/>
            <a:r>
              <a:rPr lang="es-CL" sz="3200" dirty="0">
                <a:solidFill>
                  <a:schemeClr val="tx1"/>
                </a:solidFill>
              </a:rPr>
              <a:t>Estudio mixto: cualitativo y cuantitativo</a:t>
            </a:r>
          </a:p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algn="just"/>
            <a:r>
              <a:rPr lang="es-CL" sz="3200" dirty="0">
                <a:solidFill>
                  <a:schemeClr val="tx2"/>
                </a:solidFill>
              </a:rPr>
              <a:t>Encuesta</a:t>
            </a:r>
          </a:p>
          <a:p>
            <a:pPr algn="just"/>
            <a:r>
              <a:rPr lang="es-CL" sz="3200" dirty="0">
                <a:solidFill>
                  <a:schemeClr val="tx2"/>
                </a:solidFill>
              </a:rPr>
              <a:t>Muestra: 400 docentes  EMTP</a:t>
            </a:r>
          </a:p>
          <a:p>
            <a:pPr algn="just"/>
            <a:r>
              <a:rPr lang="es-CL" sz="3200" dirty="0">
                <a:solidFill>
                  <a:schemeClr val="tx2"/>
                </a:solidFill>
              </a:rPr>
              <a:t>Cobertura: Nacional</a:t>
            </a:r>
          </a:p>
          <a:p>
            <a:pPr algn="just"/>
            <a:r>
              <a:rPr lang="es-CL" sz="3200" dirty="0">
                <a:solidFill>
                  <a:schemeClr val="tx2"/>
                </a:solidFill>
              </a:rPr>
              <a:t>Temporalidad: Octubre a Diciembre 2020 (Fase cuantitativa)</a:t>
            </a:r>
          </a:p>
          <a:p>
            <a:pPr algn="just"/>
            <a:r>
              <a:rPr lang="es-CL" sz="3200" dirty="0">
                <a:solidFill>
                  <a:schemeClr val="tx2"/>
                </a:solidFill>
              </a:rPr>
              <a:t>Aplicación: Online</a:t>
            </a:r>
          </a:p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algn="just"/>
            <a:r>
              <a:rPr lang="es-CL" sz="3200" dirty="0">
                <a:solidFill>
                  <a:schemeClr val="tx2"/>
                </a:solidFill>
              </a:rPr>
              <a:t>Entrevista</a:t>
            </a:r>
          </a:p>
          <a:p>
            <a:pPr algn="just"/>
            <a:r>
              <a:rPr lang="es-CL" sz="3200" dirty="0">
                <a:solidFill>
                  <a:schemeClr val="tx2"/>
                </a:solidFill>
              </a:rPr>
              <a:t>Casos: 30 </a:t>
            </a:r>
          </a:p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algn="just"/>
            <a:endParaRPr lang="es-CL" sz="3200" dirty="0">
              <a:solidFill>
                <a:schemeClr val="tx2"/>
              </a:solidFill>
            </a:endParaRPr>
          </a:p>
          <a:p>
            <a:pPr marL="457200" marR="0" lvl="0" indent="-457200" algn="just" defTabSz="1828433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3200" b="0" i="0" u="none" strike="noStrike" kern="0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Lato Light"/>
              <a:sym typeface="Lato Light"/>
            </a:endParaRPr>
          </a:p>
        </p:txBody>
      </p:sp>
      <p:sp>
        <p:nvSpPr>
          <p:cNvPr id="10" name="Rectángulo">
            <a:extLst>
              <a:ext uri="{FF2B5EF4-FFF2-40B4-BE49-F238E27FC236}">
                <a16:creationId xmlns:a16="http://schemas.microsoft.com/office/drawing/2014/main" id="{C787ACBD-51F1-1848-836E-18B783D5DED7}"/>
              </a:ext>
            </a:extLst>
          </p:cNvPr>
          <p:cNvSpPr/>
          <p:nvPr/>
        </p:nvSpPr>
        <p:spPr>
          <a:xfrm>
            <a:off x="656098" y="3528288"/>
            <a:ext cx="23071801" cy="1742619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r>
              <a:rPr lang="es-ES" sz="3600" dirty="0">
                <a:solidFill>
                  <a:srgbClr val="E4941E"/>
                </a:solidFill>
                <a:latin typeface="Lato Light"/>
                <a:sym typeface="Lato Light"/>
              </a:rPr>
              <a:t>FONIDE : Desafío Pedagógico de la Formación para el trabajo: Un estudio sobre los docentes de la formación diferenciada en la EMTP (</a:t>
            </a:r>
            <a:r>
              <a:rPr lang="es-CL" sz="3600" dirty="0">
                <a:solidFill>
                  <a:srgbClr val="E4941E"/>
                </a:solidFill>
                <a:latin typeface="Montserrat Light"/>
              </a:rPr>
              <a:t>FONIDE  1900090 )</a:t>
            </a:r>
          </a:p>
          <a:p>
            <a:pPr algn="l" defTabSz="1828433"/>
            <a:endParaRPr sz="3600" dirty="0">
              <a:solidFill>
                <a:schemeClr val="bg1"/>
              </a:solidFill>
              <a:latin typeface="Lato Light"/>
              <a:sym typeface="Lato Light"/>
            </a:endParaRP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Montserrat Ligh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103BBBF-7746-734B-B031-E2ECE25DE50D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</p:spTree>
    <p:extLst>
      <p:ext uri="{BB962C8B-B14F-4D97-AF65-F5344CB8AC3E}">
        <p14:creationId xmlns:p14="http://schemas.microsoft.com/office/powerpoint/2010/main" val="33986112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1183"/>
            <a:ext cx="14443064" cy="2012518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ENCUESTA DOCENTE. </a:t>
            </a:r>
          </a:p>
          <a:p>
            <a:pPr algn="l" defTabSz="1828433"/>
            <a:r>
              <a:rPr lang="es-CL" sz="2800" dirty="0">
                <a:solidFill>
                  <a:schemeClr val="bg1"/>
                </a:solidFill>
                <a:latin typeface="Montserrat Light"/>
              </a:rPr>
              <a:t>FONIDE  1900090 </a:t>
            </a:r>
            <a:endParaRPr sz="28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TENSIONES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4" name="Titular">
            <a:extLst>
              <a:ext uri="{FF2B5EF4-FFF2-40B4-BE49-F238E27FC236}">
                <a16:creationId xmlns:a16="http://schemas.microsoft.com/office/drawing/2014/main" id="{0A7CC10F-CBE3-4540-A591-D55E273B2298}"/>
              </a:ext>
            </a:extLst>
          </p:cNvPr>
          <p:cNvSpPr txBox="1"/>
          <p:nvPr/>
        </p:nvSpPr>
        <p:spPr>
          <a:xfrm>
            <a:off x="13184334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OPOTUNIDADES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5B19D5-635F-0C40-926B-7F1F884DBB30}"/>
              </a:ext>
            </a:extLst>
          </p:cNvPr>
          <p:cNvSpPr txBox="1"/>
          <p:nvPr/>
        </p:nvSpPr>
        <p:spPr>
          <a:xfrm>
            <a:off x="18353649" y="6372843"/>
            <a:ext cx="5216209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/>
              <a:t>Necesidad de adecuación al contexto de pandemia: formación a distancia y dificultades de vínculo con estudiantes</a:t>
            </a:r>
          </a:p>
        </p:txBody>
      </p:sp>
      <p:pic>
        <p:nvPicPr>
          <p:cNvPr id="16" name="Marcador de contenido 3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2A83AA27-363F-7B45-AF2C-C27D42E52B9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28" y="4321029"/>
            <a:ext cx="14619166" cy="769865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116DE8E-F6F0-8748-BADE-5554184DEBA3}"/>
              </a:ext>
            </a:extLst>
          </p:cNvPr>
          <p:cNvSpPr txBox="1"/>
          <p:nvPr/>
        </p:nvSpPr>
        <p:spPr>
          <a:xfrm>
            <a:off x="3052452" y="3329121"/>
            <a:ext cx="926146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Educación a distancia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56E770D-686F-3742-99CB-92044DC55148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</p:spTree>
    <p:extLst>
      <p:ext uri="{BB962C8B-B14F-4D97-AF65-F5344CB8AC3E}">
        <p14:creationId xmlns:p14="http://schemas.microsoft.com/office/powerpoint/2010/main" val="35254913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1183"/>
            <a:ext cx="14443064" cy="197979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ENCUESTA DOCENTE. </a:t>
            </a:r>
          </a:p>
          <a:p>
            <a:pPr algn="l" defTabSz="1828433"/>
            <a:r>
              <a:rPr lang="es-CL" sz="2800" dirty="0">
                <a:solidFill>
                  <a:schemeClr val="bg1"/>
                </a:solidFill>
                <a:latin typeface="Montserrat Light"/>
              </a:rPr>
              <a:t>FONIDE  1900090 </a:t>
            </a:r>
            <a:endParaRPr sz="28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TENSIONES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4" name="Titular">
            <a:extLst>
              <a:ext uri="{FF2B5EF4-FFF2-40B4-BE49-F238E27FC236}">
                <a16:creationId xmlns:a16="http://schemas.microsoft.com/office/drawing/2014/main" id="{0A7CC10F-CBE3-4540-A591-D55E273B2298}"/>
              </a:ext>
            </a:extLst>
          </p:cNvPr>
          <p:cNvSpPr txBox="1"/>
          <p:nvPr/>
        </p:nvSpPr>
        <p:spPr>
          <a:xfrm>
            <a:off x="13184334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OPOTUNIDADES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5B19D5-635F-0C40-926B-7F1F884DBB30}"/>
              </a:ext>
            </a:extLst>
          </p:cNvPr>
          <p:cNvSpPr txBox="1"/>
          <p:nvPr/>
        </p:nvSpPr>
        <p:spPr>
          <a:xfrm>
            <a:off x="15697199" y="6600700"/>
            <a:ext cx="5216209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/>
              <a:t>75% o más de los estudiantes nunca se conectaron o solo lo hicieron a veces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16DE8E-F6F0-8748-BADE-5554184DEBA3}"/>
              </a:ext>
            </a:extLst>
          </p:cNvPr>
          <p:cNvSpPr txBox="1"/>
          <p:nvPr/>
        </p:nvSpPr>
        <p:spPr>
          <a:xfrm>
            <a:off x="1938199" y="3650349"/>
            <a:ext cx="926146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Conexión de los estudiantes</a:t>
            </a:r>
          </a:p>
        </p:txBody>
      </p:sp>
      <p:pic>
        <p:nvPicPr>
          <p:cNvPr id="13" name="Marcador de contenido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7078C1F1-A93C-F747-8290-4192863E53F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6" y="4897243"/>
            <a:ext cx="11856714" cy="683861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8A04A17-2980-864E-A0B8-650595980C1B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</p:spTree>
    <p:extLst>
      <p:ext uri="{BB962C8B-B14F-4D97-AF65-F5344CB8AC3E}">
        <p14:creationId xmlns:p14="http://schemas.microsoft.com/office/powerpoint/2010/main" val="13193621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1183"/>
            <a:ext cx="14443064" cy="197979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ENCUESTA DOCENTE. </a:t>
            </a:r>
          </a:p>
          <a:p>
            <a:pPr algn="l" defTabSz="1828433"/>
            <a:r>
              <a:rPr lang="es-CL" sz="2800" dirty="0">
                <a:solidFill>
                  <a:schemeClr val="bg1"/>
                </a:solidFill>
                <a:latin typeface="Montserrat Light"/>
              </a:rPr>
              <a:t>FONIDE  1900090 </a:t>
            </a:r>
            <a:endParaRPr sz="28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TENSIONES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4" name="Titular">
            <a:extLst>
              <a:ext uri="{FF2B5EF4-FFF2-40B4-BE49-F238E27FC236}">
                <a16:creationId xmlns:a16="http://schemas.microsoft.com/office/drawing/2014/main" id="{0A7CC10F-CBE3-4540-A591-D55E273B2298}"/>
              </a:ext>
            </a:extLst>
          </p:cNvPr>
          <p:cNvSpPr txBox="1"/>
          <p:nvPr/>
        </p:nvSpPr>
        <p:spPr>
          <a:xfrm>
            <a:off x="13184334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OPOTUNIDADES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5B19D5-635F-0C40-926B-7F1F884DBB30}"/>
              </a:ext>
            </a:extLst>
          </p:cNvPr>
          <p:cNvSpPr txBox="1"/>
          <p:nvPr/>
        </p:nvSpPr>
        <p:spPr>
          <a:xfrm>
            <a:off x="16772912" y="6649722"/>
            <a:ext cx="5216209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/>
              <a:t>Se alcanzó el 75% o más de cobertura curricular y logros de aprendizaje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16DE8E-F6F0-8748-BADE-5554184DEBA3}"/>
              </a:ext>
            </a:extLst>
          </p:cNvPr>
          <p:cNvSpPr txBox="1"/>
          <p:nvPr/>
        </p:nvSpPr>
        <p:spPr>
          <a:xfrm>
            <a:off x="3052452" y="3629980"/>
            <a:ext cx="926146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Cobertura curricular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1EEF6BB-29FC-DD42-A628-C67810E89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212227"/>
              </p:ext>
            </p:extLst>
          </p:nvPr>
        </p:nvGraphicFramePr>
        <p:xfrm>
          <a:off x="3422244" y="4998985"/>
          <a:ext cx="11838739" cy="693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AAB45A04-4C13-8848-8799-A6B4E6CD1381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</p:spTree>
    <p:extLst>
      <p:ext uri="{BB962C8B-B14F-4D97-AF65-F5344CB8AC3E}">
        <p14:creationId xmlns:p14="http://schemas.microsoft.com/office/powerpoint/2010/main" val="10264679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1183"/>
            <a:ext cx="14443064" cy="197979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ENCUESTA DOCENTE. </a:t>
            </a:r>
          </a:p>
          <a:p>
            <a:pPr algn="l" defTabSz="1828433"/>
            <a:r>
              <a:rPr lang="es-CL" sz="2800" dirty="0">
                <a:solidFill>
                  <a:schemeClr val="bg1"/>
                </a:solidFill>
                <a:latin typeface="Montserrat Light"/>
              </a:rPr>
              <a:t>FONIDE  1900090 </a:t>
            </a:r>
            <a:endParaRPr sz="28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TENSIONES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4" name="Titular">
            <a:extLst>
              <a:ext uri="{FF2B5EF4-FFF2-40B4-BE49-F238E27FC236}">
                <a16:creationId xmlns:a16="http://schemas.microsoft.com/office/drawing/2014/main" id="{0A7CC10F-CBE3-4540-A591-D55E273B2298}"/>
              </a:ext>
            </a:extLst>
          </p:cNvPr>
          <p:cNvSpPr txBox="1"/>
          <p:nvPr/>
        </p:nvSpPr>
        <p:spPr>
          <a:xfrm>
            <a:off x="13184334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OPOTUNIDADES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16DE8E-F6F0-8748-BADE-5554184DEBA3}"/>
              </a:ext>
            </a:extLst>
          </p:cNvPr>
          <p:cNvSpPr txBox="1"/>
          <p:nvPr/>
        </p:nvSpPr>
        <p:spPr>
          <a:xfrm>
            <a:off x="6568933" y="3571392"/>
            <a:ext cx="926146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Uso de recursos para el aprendizaje</a:t>
            </a:r>
          </a:p>
        </p:txBody>
      </p:sp>
      <p:pic>
        <p:nvPicPr>
          <p:cNvPr id="13" name="Marcador de contenido 8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BC851BF-F5EA-044E-BA3F-EF925CCBB41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" y="5060557"/>
            <a:ext cx="7627194" cy="657778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6" name="Imagen 1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B95A17F7-D9C4-1949-9870-4F581E05CC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893" y="5090054"/>
            <a:ext cx="7200820" cy="651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60246D2F-80DE-AF4C-99A8-F3D3D7D7B1D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865" y="5123395"/>
            <a:ext cx="7301422" cy="654828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AEB1F0A7-F22A-1548-9511-CD50FFF0E594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</p:spTree>
    <p:extLst>
      <p:ext uri="{BB962C8B-B14F-4D97-AF65-F5344CB8AC3E}">
        <p14:creationId xmlns:p14="http://schemas.microsoft.com/office/powerpoint/2010/main" val="32892393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ínea"/>
          <p:cNvSpPr/>
          <p:nvPr/>
        </p:nvSpPr>
        <p:spPr>
          <a:xfrm flipV="1">
            <a:off x="-1092201" y="939800"/>
            <a:ext cx="2" cy="134206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ángulo"/>
          <p:cNvSpPr/>
          <p:nvPr/>
        </p:nvSpPr>
        <p:spPr>
          <a:xfrm>
            <a:off x="461654" y="361183"/>
            <a:ext cx="14443064" cy="1979792"/>
          </a:xfrm>
          <a:prstGeom prst="rect">
            <a:avLst/>
          </a:prstGeom>
          <a:solidFill>
            <a:srgbClr val="E4941E"/>
          </a:solidFill>
          <a:ln w="12700">
            <a:noFill/>
            <a:miter/>
          </a:ln>
        </p:spPr>
        <p:txBody>
          <a:bodyPr lIns="45719" rIns="45719" anchor="ctr"/>
          <a:lstStyle/>
          <a:p>
            <a:pPr algn="l" defTabSz="1828433"/>
            <a:endParaRPr sz="3600" dirty="0">
              <a:solidFill>
                <a:schemeClr val="accent5">
                  <a:lumMod val="75000"/>
                </a:schemeClr>
              </a:solidFill>
              <a:latin typeface="Lato Light"/>
              <a:sym typeface="Lato Light"/>
            </a:endParaRPr>
          </a:p>
        </p:txBody>
      </p:sp>
      <p:sp>
        <p:nvSpPr>
          <p:cNvPr id="8" name="Titular"/>
          <p:cNvSpPr txBox="1"/>
          <p:nvPr/>
        </p:nvSpPr>
        <p:spPr>
          <a:xfrm>
            <a:off x="1223652" y="939800"/>
            <a:ext cx="1291906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ENCUESTA DOCENTE. </a:t>
            </a:r>
          </a:p>
          <a:p>
            <a:pPr algn="l" defTabSz="1828433"/>
            <a:r>
              <a:rPr lang="es-CL" sz="2800" dirty="0">
                <a:solidFill>
                  <a:schemeClr val="bg1"/>
                </a:solidFill>
                <a:latin typeface="Montserrat Light"/>
              </a:rPr>
              <a:t>FONIDE  1900090 </a:t>
            </a:r>
            <a:endParaRPr sz="28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2" name="Titular">
            <a:extLst>
              <a:ext uri="{FF2B5EF4-FFF2-40B4-BE49-F238E27FC236}">
                <a16:creationId xmlns:a16="http://schemas.microsoft.com/office/drawing/2014/main" id="{E84E906A-2BB2-554A-B71C-91822E90C46B}"/>
              </a:ext>
            </a:extLst>
          </p:cNvPr>
          <p:cNvSpPr txBox="1"/>
          <p:nvPr/>
        </p:nvSpPr>
        <p:spPr>
          <a:xfrm>
            <a:off x="850547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TENSIONES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4" name="Titular">
            <a:extLst>
              <a:ext uri="{FF2B5EF4-FFF2-40B4-BE49-F238E27FC236}">
                <a16:creationId xmlns:a16="http://schemas.microsoft.com/office/drawing/2014/main" id="{0A7CC10F-CBE3-4540-A591-D55E273B2298}"/>
              </a:ext>
            </a:extLst>
          </p:cNvPr>
          <p:cNvSpPr txBox="1"/>
          <p:nvPr/>
        </p:nvSpPr>
        <p:spPr>
          <a:xfrm>
            <a:off x="13184334" y="3073221"/>
            <a:ext cx="61966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7000" b="1">
                <a:solidFill>
                  <a:srgbClr val="56076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defTabSz="1828433"/>
            <a:r>
              <a:rPr lang="es-CL" sz="3600" dirty="0">
                <a:solidFill>
                  <a:schemeClr val="bg1"/>
                </a:solidFill>
                <a:latin typeface="Montserrat Light"/>
              </a:rPr>
              <a:t>OPOTUNIDADES</a:t>
            </a:r>
            <a:endParaRPr sz="3600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16DE8E-F6F0-8748-BADE-5554184DEBA3}"/>
              </a:ext>
            </a:extLst>
          </p:cNvPr>
          <p:cNvSpPr txBox="1"/>
          <p:nvPr/>
        </p:nvSpPr>
        <p:spPr>
          <a:xfrm>
            <a:off x="3052452" y="3629980"/>
            <a:ext cx="926146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CL" sz="3200" dirty="0"/>
              <a:t>Cobertura curricular</a:t>
            </a:r>
          </a:p>
        </p:txBody>
      </p:sp>
      <p:pic>
        <p:nvPicPr>
          <p:cNvPr id="15" name="Marcador de contenido 12" descr="Imagen que contiene Tabla&#10;&#10;Descripción generada automáticamente">
            <a:extLst>
              <a:ext uri="{FF2B5EF4-FFF2-40B4-BE49-F238E27FC236}">
                <a16:creationId xmlns:a16="http://schemas.microsoft.com/office/drawing/2014/main" id="{1880205F-1FD8-2047-AA55-90D6F9E57C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88" y="2919592"/>
            <a:ext cx="16105236" cy="967494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B56C5EB-034F-914B-A4F2-685E4DAD380F}"/>
              </a:ext>
            </a:extLst>
          </p:cNvPr>
          <p:cNvSpPr/>
          <p:nvPr/>
        </p:nvSpPr>
        <p:spPr>
          <a:xfrm>
            <a:off x="3422244" y="12719208"/>
            <a:ext cx="1753951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Presentación: Oportunidades y desafíos para la EMTP en el nuevo escenarios</a:t>
            </a:r>
          </a:p>
          <a:p>
            <a:pPr hangingPunct="1"/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18 de Agosto 2021</a:t>
            </a:r>
          </a:p>
        </p:txBody>
      </p:sp>
    </p:spTree>
    <p:extLst>
      <p:ext uri="{BB962C8B-B14F-4D97-AF65-F5344CB8AC3E}">
        <p14:creationId xmlns:p14="http://schemas.microsoft.com/office/powerpoint/2010/main" val="16341757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D7F4D58-3E41-FD48-81AC-5ED810BE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0" y="10403326"/>
            <a:ext cx="21031200" cy="22287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10400" kern="1200" dirty="0">
                <a:solidFill>
                  <a:srgbClr val="E4941E"/>
                </a:solidFill>
                <a:latin typeface="+mj-lt"/>
                <a:ea typeface="+mj-ea"/>
                <a:cs typeface="+mj-cs"/>
              </a:rPr>
              <a:t>DESAFÍOS</a:t>
            </a:r>
          </a:p>
        </p:txBody>
      </p:sp>
      <p:pic>
        <p:nvPicPr>
          <p:cNvPr id="5" name="Picture 4" descr="Sección curva de una pista de atletismo en un estadio deportivo">
            <a:extLst>
              <a:ext uri="{FF2B5EF4-FFF2-40B4-BE49-F238E27FC236}">
                <a16:creationId xmlns:a16="http://schemas.microsoft.com/office/drawing/2014/main" id="{67129601-2C63-47BF-80EF-AF14784C4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98" b="14883"/>
          <a:stretch/>
        </p:blipFill>
        <p:spPr>
          <a:xfrm>
            <a:off x="20" y="10"/>
            <a:ext cx="24383980" cy="100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9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439</Words>
  <Application>Microsoft Macintosh PowerPoint</Application>
  <PresentationFormat>Personalizado</PresentationFormat>
  <Paragraphs>98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Helvetica Neue</vt:lpstr>
      <vt:lpstr>Helvetica Neue Light</vt:lpstr>
      <vt:lpstr>Helvetica Neue Medium</vt:lpstr>
      <vt:lpstr>Lato Light</vt:lpstr>
      <vt:lpstr>Montserrat Light</vt:lpstr>
      <vt:lpstr>Wingdings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Arismendi San Martin</dc:creator>
  <cp:lastModifiedBy>maria jose valdebenito infante</cp:lastModifiedBy>
  <cp:revision>21</cp:revision>
  <dcterms:modified xsi:type="dcterms:W3CDTF">2021-08-17T14:26:36Z</dcterms:modified>
</cp:coreProperties>
</file>