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1"/>
  </p:sldMasterIdLst>
  <p:notesMasterIdLst>
    <p:notesMasterId r:id="rId36"/>
  </p:notesMasterIdLst>
  <p:sldIdLst>
    <p:sldId id="281" r:id="rId2"/>
    <p:sldId id="258" r:id="rId3"/>
    <p:sldId id="292" r:id="rId4"/>
    <p:sldId id="293" r:id="rId5"/>
    <p:sldId id="294" r:id="rId6"/>
    <p:sldId id="275" r:id="rId7"/>
    <p:sldId id="276" r:id="rId8"/>
    <p:sldId id="295" r:id="rId9"/>
    <p:sldId id="278" r:id="rId10"/>
    <p:sldId id="296" r:id="rId11"/>
    <p:sldId id="280" r:id="rId12"/>
    <p:sldId id="297" r:id="rId13"/>
    <p:sldId id="298" r:id="rId14"/>
    <p:sldId id="299" r:id="rId15"/>
    <p:sldId id="289" r:id="rId16"/>
    <p:sldId id="290" r:id="rId17"/>
    <p:sldId id="260" r:id="rId18"/>
    <p:sldId id="282" r:id="rId19"/>
    <p:sldId id="283" r:id="rId20"/>
    <p:sldId id="284" r:id="rId21"/>
    <p:sldId id="285" r:id="rId22"/>
    <p:sldId id="286" r:id="rId23"/>
    <p:sldId id="261" r:id="rId24"/>
    <p:sldId id="266" r:id="rId25"/>
    <p:sldId id="267" r:id="rId26"/>
    <p:sldId id="269" r:id="rId27"/>
    <p:sldId id="270" r:id="rId28"/>
    <p:sldId id="279" r:id="rId29"/>
    <p:sldId id="272" r:id="rId30"/>
    <p:sldId id="273" r:id="rId31"/>
    <p:sldId id="274" r:id="rId32"/>
    <p:sldId id="277" r:id="rId33"/>
    <p:sldId id="287" r:id="rId34"/>
    <p:sldId id="291" r:id="rId3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4"/>
    <p:restoredTop sz="93059"/>
  </p:normalViewPr>
  <p:slideViewPr>
    <p:cSldViewPr snapToGrid="0" snapToObjects="1">
      <p:cViewPr varScale="1">
        <p:scale>
          <a:sx n="54" d="100"/>
          <a:sy n="54" d="100"/>
        </p:scale>
        <p:origin x="1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E69AD-5A1C-ED44-A824-A2C3088DB34C}" type="datetimeFigureOut">
              <a:rPr lang="es-CL" smtClean="0"/>
              <a:t>10-10-18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29268-6420-EB4F-BF65-78612D3CF1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1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6312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501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183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213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645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464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4" name="Shape 6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152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267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246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793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91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60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866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268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509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17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71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AAB70-4153-BA47-A013-78E7D4903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7216D2-3BAB-6C4D-ADCA-2186C3ECB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3EE09A-9963-DC48-99A8-43C9E6D7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26-7AF0-2E49-A289-07D0922D992E}" type="datetimeFigureOut">
              <a:rPr lang="es-CL" smtClean="0"/>
              <a:t>10-10-18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587647-A48D-7E48-A7D0-D8427C4A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E02C0E-82B1-FF46-A7A2-46CD928B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3E49-EAA9-B647-AE93-164CE9DB1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683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61ED2-A93C-554B-BFEF-352E7644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E45000-1B54-E04C-B66B-C640B90F3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04C7B2-D67A-774A-A975-7754A701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26-7AF0-2E49-A289-07D0922D992E}" type="datetimeFigureOut">
              <a:rPr lang="es-CL" smtClean="0"/>
              <a:t>10-10-18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A3427D-E31B-5D4A-9F72-80D72E72F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25426-5366-B940-AADD-D14EA32D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3E49-EAA9-B647-AE93-164CE9DB1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320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A78FEF-2439-4D4B-B3CA-A79EC916A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CB16CE-ACF5-B945-9B73-7B285BE57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CDA388-53AD-C444-B527-CBD9565D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26-7AF0-2E49-A289-07D0922D992E}" type="datetimeFigureOut">
              <a:rPr lang="es-CL" smtClean="0"/>
              <a:t>10-10-18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7C170C-C53E-B841-8144-C0383329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D48D4-940E-DD43-BB81-2199B1BE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3E49-EAA9-B647-AE93-164CE9DB1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900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Shape 262"/>
          <p:cNvGrpSpPr/>
          <p:nvPr/>
        </p:nvGrpSpPr>
        <p:grpSpPr>
          <a:xfrm>
            <a:off x="69" y="5465600"/>
            <a:ext cx="12192048" cy="1392400"/>
            <a:chOff x="52" y="4099200"/>
            <a:chExt cx="9144036" cy="1044300"/>
          </a:xfrm>
        </p:grpSpPr>
        <p:grpSp>
          <p:nvGrpSpPr>
            <p:cNvPr id="263" name="Shape 26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8" name="Shape 26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269" name="Shape 26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Shape 27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Shape 27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Shape 27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Shape 27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4" name="Shape 27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275" name="Shape 27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Shape 27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Shape 27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Shape 27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" name="Shape 27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280" name="Shape 28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Shape 28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Shape 28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3" name="Shape 28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284" name="Shape 28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Shape 28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Shape 28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Shape 28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Shape 28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9" name="Shape 28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290" name="Shape 29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Shape 29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Shape 29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Shape 29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4" name="Shape 29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295" name="Shape 29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Shape 29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Shape 29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" name="Shape 29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299" name="Shape 29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Shape 30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Shape 30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Shape 30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Shape 30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4" name="Shape 30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305" name="Shape 30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Shape 30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Shape 30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Shape 30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9" name="Shape 30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310" name="Shape 31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Shape 3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Shape 31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Shape 31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4" name="Shape 31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315" name="Shape 31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Shape 31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Shape 31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" name="Shape 31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319" name="Shape 31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Shape 32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Shape 32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Shape 32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3" name="Shape 32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324" name="Shape 32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Shape 32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Shape 32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Shape 32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8" name="Shape 32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329" name="Shape 32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Shape 33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Shape 33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Shape 33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Shape 33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4" name="Shape 33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335" name="Shape 33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Shape 33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Shape 33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Shape 33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9" name="Shape 33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340" name="Shape 34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Shape 34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Shape 34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3" name="Shape 34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344" name="Shape 34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Shape 34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Shape 34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Shape 34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8" name="Shape 34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349" name="Shape 34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Shape 35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Shape 35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Shape 35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Shape 35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4" name="Shape 35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355" name="Shape 35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Shape 35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Shape 35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Shape 35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9" name="Shape 35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360" name="Shape 36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Shape 36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Shape 36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" name="Shape 36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364" name="Shape 36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Shape 36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Shape 36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Shape 36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Shape 36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9" name="Shape 36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370" name="Shape 37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Shape 37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Shape 37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Shape 37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" name="Shape 37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375" name="Shape 37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Shape 37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Shape 37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Shape 37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" name="Shape 37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380" name="Shape 38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Shape 38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Shape 38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" name="Shape 38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384" name="Shape 38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Shape 38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Shape 38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Shape 38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88" name="Shape 388"/>
          <p:cNvSpPr txBox="1">
            <a:spLocks noGrp="1"/>
          </p:cNvSpPr>
          <p:nvPr>
            <p:ph type="title" hasCustomPrompt="1"/>
          </p:nvPr>
        </p:nvSpPr>
        <p:spPr>
          <a:xfrm>
            <a:off x="1851500" y="1030300"/>
            <a:ext cx="8489200" cy="24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1851500" y="3616400"/>
            <a:ext cx="8489200" cy="1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170" lvl="1" indent="-397923" algn="ct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54" lvl="2" indent="-397923" algn="ct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339" lvl="3" indent="-397923" algn="ct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924" lvl="4" indent="-397923" algn="ct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509" lvl="5" indent="-397923" algn="ct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093" lvl="6" indent="-397923" algn="ct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678" lvl="7" indent="-397923" algn="ct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263" lvl="8" indent="-397923" algn="ctr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7781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Shape 205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206" name="Shape 20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Shape 20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000" cy="1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738400" y="2653400"/>
            <a:ext cx="93740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4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1E254-1A23-3E40-AECD-76943491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B49E6B-A214-0A44-B2C1-1453965BF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3318DB-4277-DF44-9651-37AB5E506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26-7AF0-2E49-A289-07D0922D992E}" type="datetimeFigureOut">
              <a:rPr lang="es-CL" smtClean="0"/>
              <a:t>10-10-18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0657DF-4BB1-454C-9A15-059C6FDD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CCF5F6-5E01-4D41-8365-D3E086F1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3E49-EAA9-B647-AE93-164CE9DB1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925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B2B36-1112-1041-9E06-CF26EE117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87B0BE-B712-084C-9C64-89388DF1C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0ED97B-9892-584E-BCBD-E230ED4A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26-7AF0-2E49-A289-07D0922D992E}" type="datetimeFigureOut">
              <a:rPr lang="es-CL" smtClean="0"/>
              <a:t>10-10-18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7EE310-540A-2943-AEC3-1321D9D7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DFF24-11CC-E140-A01B-752781FF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3E49-EAA9-B647-AE93-164CE9DB1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652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12066-A930-BD46-9260-4FAFC7C08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BD9586-3E1C-8447-B52C-D91DEFF71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A60C43-4E3D-F44F-A09B-D73340D85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3426ED-549F-6640-B129-D723F7B0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26-7AF0-2E49-A289-07D0922D992E}" type="datetimeFigureOut">
              <a:rPr lang="es-CL" smtClean="0"/>
              <a:t>10-10-18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48C5C7-C794-FC40-B735-78915DF2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B23690-6B26-2747-9D22-3BE3E587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3E49-EAA9-B647-AE93-164CE9DB1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176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93746-EA75-D549-9857-5FE1EDBD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A06712-F192-B042-B4AB-40C8DC378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42D957-97CA-7C41-B1B2-3824A49EF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9DF721-4313-6A40-9ABF-ABB206348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475BB8-045C-1141-8ABE-062D204C6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7DC3BA-B3F0-F643-A14B-464A923E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26-7AF0-2E49-A289-07D0922D992E}" type="datetimeFigureOut">
              <a:rPr lang="es-CL" smtClean="0"/>
              <a:t>10-10-18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3328FF-57E0-4D41-AE63-8C4C584A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B21B75-4940-094B-98E2-92E0B093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3E49-EAA9-B647-AE93-164CE9DB1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509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A42A5-9B5A-1D4C-9B8D-B86A18D8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300A1-325C-4F44-93B8-D477A396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26-7AF0-2E49-A289-07D0922D992E}" type="datetimeFigureOut">
              <a:rPr lang="es-CL" smtClean="0"/>
              <a:t>10-10-18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4BA386-9105-2240-A72B-1BF51351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B8599B-0A43-CD47-AD9A-1E804233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3E49-EAA9-B647-AE93-164CE9DB1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954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3F80F4-983A-A14B-BC1C-22B76B0A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26-7AF0-2E49-A289-07D0922D992E}" type="datetimeFigureOut">
              <a:rPr lang="es-CL" smtClean="0"/>
              <a:t>10-10-18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FEAADF-D9D5-A043-AF20-FAD02E29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278B31-D02B-7E46-9034-A7B52DBA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3E49-EAA9-B647-AE93-164CE9DB1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580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6A7CA-E50C-474F-A3DC-D480444A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F1ADC2-4E35-A440-A5CE-82C4E8196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9EC060-9853-CC4E-A162-94CFDA90B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F49205-B598-3547-8FA4-E37BB7B4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26-7AF0-2E49-A289-07D0922D992E}" type="datetimeFigureOut">
              <a:rPr lang="es-CL" smtClean="0"/>
              <a:t>10-10-18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A72545-A98E-BF49-9DB3-0CE08812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7BCAFC-4987-ED45-8C88-CD4CA03D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3E49-EAA9-B647-AE93-164CE9DB1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320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36559-33DE-964E-B7BA-C0AC6CB1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D12D0E7-E704-6A4F-B993-DE53FF1A8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C91102-0813-C64B-900B-A576EC923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EB5449-1A49-764B-ACD1-015959F4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26-7AF0-2E49-A289-07D0922D992E}" type="datetimeFigureOut">
              <a:rPr lang="es-CL" smtClean="0"/>
              <a:t>10-10-18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0F117B-5DA5-CA45-A7AC-269878D5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3EE75-66F6-314B-9992-71CB0919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3E49-EAA9-B647-AE93-164CE9DB1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077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20D1BE-37AD-FD46-B389-BF56FF23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489B1E-767A-7344-91D5-4ED711223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7D7505-C773-1F4E-9AEF-60214CCEC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3B326-7AF0-2E49-A289-07D0922D992E}" type="datetimeFigureOut">
              <a:rPr lang="es-CL" smtClean="0"/>
              <a:t>10-10-18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BE7700-F0D1-2A41-B522-529FF6CD8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10572A-9A13-9540-9EA1-9CB9298BE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3E49-EAA9-B647-AE93-164CE9DB1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548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6138600" y="5861025"/>
            <a:ext cx="5971600" cy="7968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Mario Santibáñez Caro</a:t>
            </a:r>
            <a:endParaRPr sz="1467" b="1"/>
          </a:p>
          <a:p>
            <a:pPr algn="ctr"/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 de Biología y Ciencias Naturales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Shape 398" descr="image001.jpg"/>
          <p:cNvPicPr preferRelativeResize="0"/>
          <p:nvPr/>
        </p:nvPicPr>
        <p:blipFill rotWithShape="1">
          <a:blip r:embed="rId3">
            <a:alphaModFix/>
          </a:blip>
          <a:srcRect l="29824" b="52065"/>
          <a:stretch/>
        </p:blipFill>
        <p:spPr>
          <a:xfrm>
            <a:off x="-30674" y="1"/>
            <a:ext cx="65383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/>
          <p:nvPr/>
        </p:nvSpPr>
        <p:spPr>
          <a:xfrm>
            <a:off x="5545853" y="1639860"/>
            <a:ext cx="6874400" cy="2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ctr"/>
            <a:r>
              <a:rPr lang="es" sz="5467" b="1" dirty="0">
                <a:latin typeface="Cambria"/>
                <a:ea typeface="Cambria"/>
                <a:cs typeface="Cambria"/>
                <a:sym typeface="Cambria"/>
              </a:rPr>
              <a:t>“APRENDIZAJE BASADO EN PROYECTOS”</a:t>
            </a:r>
            <a:endParaRPr sz="5467" b="1" dirty="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75855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5" name="Shape 535"/>
          <p:cNvGraphicFramePr/>
          <p:nvPr/>
        </p:nvGraphicFramePr>
        <p:xfrm>
          <a:off x="1270000" y="826851"/>
          <a:ext cx="9652000" cy="4800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2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chemeClr val="accent2"/>
                          </a:solidFill>
                        </a:rPr>
                        <a:t>NATIVOS DIGITALES</a:t>
                      </a:r>
                      <a:endParaRPr sz="1900">
                        <a:solidFill>
                          <a:schemeClr val="accent2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chemeClr val="accent2"/>
                          </a:solidFill>
                        </a:rPr>
                        <a:t>MIGRANTES DIGITALES</a:t>
                      </a:r>
                      <a:endParaRPr sz="1900">
                        <a:solidFill>
                          <a:schemeClr val="accent2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Socializan en la red.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Rechazan la comunicación virtual.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Comparten información con naturalidad.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Guardan en secreto la información.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Deducen el funcionamiento de algo.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Memorizan pasos.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/>
                        <a:t>Decisiones rápidas.</a:t>
                      </a:r>
                      <a:endParaRPr sz="1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/>
                        <a:t>Procesos reflexivos.</a:t>
                      </a:r>
                      <a:endParaRPr sz="19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Hacen antes de preguntar.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Preguntan, consultan.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Cómodos con la información.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Prefieren otros medios.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Son inclusivos.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No son inclusivos.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Son usuarios expertos en tecnología.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Tienen dificultades con las tecnologías.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21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0" name="Shape 540"/>
          <p:cNvGraphicFramePr/>
          <p:nvPr/>
        </p:nvGraphicFramePr>
        <p:xfrm>
          <a:off x="1270000" y="826851"/>
          <a:ext cx="9652000" cy="4800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2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chemeClr val="accent2"/>
                          </a:solidFill>
                        </a:rPr>
                        <a:t>NATIVOS DIGITALES</a:t>
                      </a:r>
                      <a:endParaRPr sz="1900">
                        <a:solidFill>
                          <a:schemeClr val="accent2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chemeClr val="accent2"/>
                          </a:solidFill>
                        </a:rPr>
                        <a:t>MIGRANTES DIGITALES</a:t>
                      </a:r>
                      <a:endParaRPr sz="1900">
                        <a:solidFill>
                          <a:schemeClr val="accent2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Socializan en la red.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Rechazan la comunicación virtual.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Comparten información con naturalidad.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Guardan en secreto la información.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Deducen el funcionamiento de algo.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Memorizan pasos.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Decisiones rápidas.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Procesos reflexivos.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/>
                        <a:t>Hacen antes de preguntar.</a:t>
                      </a:r>
                      <a:endParaRPr sz="1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/>
                        <a:t>Preguntan, consultan.</a:t>
                      </a:r>
                      <a:endParaRPr sz="19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Cómodos con la información.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Prefieren otros medios.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Son inclusivos.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No son inclusivos.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Son usuarios expertos en tecnología.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Tienen dificultades con las tecnologías.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8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5" name="Shape 545"/>
          <p:cNvGraphicFramePr/>
          <p:nvPr/>
        </p:nvGraphicFramePr>
        <p:xfrm>
          <a:off x="1152275" y="885725"/>
          <a:ext cx="9652000" cy="4800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2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chemeClr val="accent2"/>
                          </a:solidFill>
                        </a:rPr>
                        <a:t>NATIVOS DIGITALES</a:t>
                      </a:r>
                      <a:endParaRPr sz="1900">
                        <a:solidFill>
                          <a:schemeClr val="accent2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chemeClr val="accent2"/>
                          </a:solidFill>
                        </a:rPr>
                        <a:t>MIGRANTES DIGITALES</a:t>
                      </a:r>
                      <a:endParaRPr sz="1900">
                        <a:solidFill>
                          <a:schemeClr val="accent2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Socializan en la red.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Rechazan la comunicación virtual.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Comparten información con naturalidad.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Guardan en secreto la información.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Deducen el funcionamiento de algo.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Memorizan pasos.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Decisiones rápidas.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Procesos reflexivos.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Hacen antes de preguntar.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Preguntan, consultan.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/>
                        <a:t>Cómodos con la información.</a:t>
                      </a:r>
                      <a:endParaRPr sz="1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/>
                        <a:t>Prefieren otros medios.</a:t>
                      </a:r>
                      <a:endParaRPr sz="19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Son inclusivos.</a:t>
                      </a:r>
                      <a:endParaRPr sz="1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No son inclusivos.</a:t>
                      </a:r>
                      <a:endParaRPr sz="19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Son usuarios expertos en tecnología.</a:t>
                      </a:r>
                      <a:endParaRPr sz="1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Tienen dificultades con las tecnologías.</a:t>
                      </a:r>
                      <a:endParaRPr sz="19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61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0" name="Shape 550"/>
          <p:cNvGraphicFramePr/>
          <p:nvPr/>
        </p:nvGraphicFramePr>
        <p:xfrm>
          <a:off x="1152275" y="944600"/>
          <a:ext cx="9652000" cy="4800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2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chemeClr val="accent2"/>
                          </a:solidFill>
                        </a:rPr>
                        <a:t>NATIVOS DIGITALES</a:t>
                      </a:r>
                      <a:endParaRPr sz="1900">
                        <a:solidFill>
                          <a:schemeClr val="accent2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chemeClr val="accent2"/>
                          </a:solidFill>
                        </a:rPr>
                        <a:t>MIGRANTES DIGITALES</a:t>
                      </a:r>
                      <a:endParaRPr sz="1900">
                        <a:solidFill>
                          <a:schemeClr val="accent2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Socializan en la red.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Rechazan la comunicación virtual.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Comparten información con naturalidad.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Guardan en secreto la información.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Deducen el funcionamiento de algo.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Memorizan pasos.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Decisiones rápidas.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Procesos reflexivos.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Hacen antes de preguntar.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Preguntan, consultan.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Cómodos con la información.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Prefieren otros medios.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/>
                        <a:t>Son inclusivos.</a:t>
                      </a:r>
                      <a:endParaRPr sz="1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/>
                        <a:t>No son inclusivos.</a:t>
                      </a:r>
                      <a:endParaRPr sz="19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Son usuarios expertos en tecnología.</a:t>
                      </a:r>
                      <a:endParaRPr sz="1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Tienen dificultades con las tecnologías.</a:t>
                      </a:r>
                      <a:endParaRPr sz="19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98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5" name="Shape 555"/>
          <p:cNvGraphicFramePr/>
          <p:nvPr/>
        </p:nvGraphicFramePr>
        <p:xfrm>
          <a:off x="1152275" y="944600"/>
          <a:ext cx="9652000" cy="4800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2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chemeClr val="accent2"/>
                          </a:solidFill>
                        </a:rPr>
                        <a:t>NATIVOS DIGITALES</a:t>
                      </a:r>
                      <a:endParaRPr sz="1900">
                        <a:solidFill>
                          <a:schemeClr val="accent2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chemeClr val="accent2"/>
                          </a:solidFill>
                        </a:rPr>
                        <a:t>MIGRANTES DIGITALES</a:t>
                      </a:r>
                      <a:endParaRPr sz="1900">
                        <a:solidFill>
                          <a:schemeClr val="accent2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Socializan en la red.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Rechazan la comunicación virtual.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Comparten información con naturalidad.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Guardan en secreto la información.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Deducen el funcionamiento de algo.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Memorizan pasos.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Decisiones rápidas.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Procesos reflexivos.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Hacen antes de preguntar.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Preguntan, consultan.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Cómodos con la información.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Prefieren otros medios.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Son inclusivos.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No son inclusivos.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/>
                        <a:t>Son usuarios expertos en tecnología.</a:t>
                      </a:r>
                      <a:endParaRPr sz="1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/>
                        <a:t>Tienen dificultades con las tecnologías.</a:t>
                      </a:r>
                      <a:endParaRPr sz="19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3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Shape 6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1000" y="1750101"/>
            <a:ext cx="6350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Shape 631"/>
          <p:cNvSpPr txBox="1"/>
          <p:nvPr/>
        </p:nvSpPr>
        <p:spPr>
          <a:xfrm>
            <a:off x="103701" y="790801"/>
            <a:ext cx="12030900" cy="4929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¿</a:t>
            </a:r>
            <a:r>
              <a:rPr lang="en-US" sz="4000" b="1" dirty="0" err="1">
                <a:solidFill>
                  <a:srgbClr val="FFFF00"/>
                </a:solidFill>
              </a:rPr>
              <a:t>Qué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encontré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en</a:t>
            </a:r>
            <a:r>
              <a:rPr lang="en-US" sz="4000" b="1" dirty="0">
                <a:solidFill>
                  <a:srgbClr val="FFFF00"/>
                </a:solidFill>
              </a:rPr>
              <a:t> la </a:t>
            </a:r>
            <a:r>
              <a:rPr lang="en-US" sz="4000" b="1" dirty="0" err="1">
                <a:solidFill>
                  <a:srgbClr val="FFFF00"/>
                </a:solidFill>
              </a:rPr>
              <a:t>sala</a:t>
            </a:r>
            <a:r>
              <a:rPr lang="en-US" sz="4000" b="1" dirty="0">
                <a:solidFill>
                  <a:srgbClr val="FFFF00"/>
                </a:solidFill>
              </a:rPr>
              <a:t> de </a:t>
            </a:r>
            <a:r>
              <a:rPr lang="en-US" sz="4000" b="1" dirty="0" err="1">
                <a:solidFill>
                  <a:srgbClr val="FFFF00"/>
                </a:solidFill>
              </a:rPr>
              <a:t>clases</a:t>
            </a:r>
            <a:r>
              <a:rPr lang="en-US" sz="4000" b="1" dirty="0">
                <a:solidFill>
                  <a:srgbClr val="FFFF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3670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/>
        </p:nvSpPr>
        <p:spPr>
          <a:xfrm>
            <a:off x="1" y="532015"/>
            <a:ext cx="11853900" cy="5719200"/>
          </a:xfrm>
          <a:prstGeom prst="homePlate">
            <a:avLst>
              <a:gd name="adj" fmla="val 50000"/>
            </a:avLst>
          </a:prstGeom>
          <a:solidFill>
            <a:srgbClr val="1E4E79"/>
          </a:solidFill>
          <a:ln w="12700" cap="flat" cmpd="sng">
            <a:solidFill>
              <a:srgbClr val="42719B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del ABP,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utilicé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clases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algn="ctr">
              <a:buSzPct val="25000"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ofrece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el ABP para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mejorar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aprendizajes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978820" y="3275113"/>
            <a:ext cx="22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/>
              <a:t> 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978820" y="3275113"/>
            <a:ext cx="22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7317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470090_442882335834118_1050128825_n.jpg">
            <a:extLst>
              <a:ext uri="{FF2B5EF4-FFF2-40B4-BE49-F238E27FC236}">
                <a16:creationId xmlns:a16="http://schemas.microsoft.com/office/drawing/2014/main" id="{13DC86E9-506E-F84B-B9C7-2EF2335C4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52" y="552960"/>
            <a:ext cx="8071944" cy="60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3ECEE-B58C-D445-BD39-BC5CF5CDB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0"/>
            <a:ext cx="11794435" cy="1862667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4400" dirty="0">
                <a:latin typeface="+mj-lt"/>
              </a:rPr>
              <a:t>Acercan la comprensión de problemas y temas concretos a los intereses y la lógica de los/as estudiantes.  </a:t>
            </a:r>
          </a:p>
        </p:txBody>
      </p:sp>
    </p:spTree>
    <p:extLst>
      <p:ext uri="{BB962C8B-B14F-4D97-AF65-F5344CB8AC3E}">
        <p14:creationId xmlns:p14="http://schemas.microsoft.com/office/powerpoint/2010/main" val="74956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1274004_400332236755795_1979402976_o.jpg">
            <a:extLst>
              <a:ext uri="{FF2B5EF4-FFF2-40B4-BE49-F238E27FC236}">
                <a16:creationId xmlns:a16="http://schemas.microsoft.com/office/drawing/2014/main" id="{55AC2233-C095-9746-A4B2-6FDF69FC3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-469127"/>
            <a:ext cx="7376160" cy="550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9E8FCA-0074-8B42-A1BA-602917865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67200"/>
            <a:ext cx="11582400" cy="2590800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Permiten mayor flexibilidad para el aprendizaje de cada estudiante ofreciéndole varias entradas y centros de interés. </a:t>
            </a:r>
          </a:p>
        </p:txBody>
      </p:sp>
    </p:spTree>
    <p:extLst>
      <p:ext uri="{BB962C8B-B14F-4D97-AF65-F5344CB8AC3E}">
        <p14:creationId xmlns:p14="http://schemas.microsoft.com/office/powerpoint/2010/main" val="73430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9231E-1DC8-0246-81E3-5CA95218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51376"/>
            <a:ext cx="12192000" cy="1980510"/>
          </a:xfrm>
        </p:spPr>
        <p:txBody>
          <a:bodyPr>
            <a:normAutofit/>
          </a:bodyPr>
          <a:lstStyle/>
          <a:p>
            <a:r>
              <a:rPr lang="es-CL" dirty="0"/>
              <a:t>Pueden convertirse en motivación inicial para la profundización en los temas. </a:t>
            </a:r>
            <a:br>
              <a:rPr lang="es-CL" dirty="0"/>
            </a:br>
            <a:endParaRPr lang="es-CL" dirty="0"/>
          </a:p>
        </p:txBody>
      </p:sp>
      <p:pic>
        <p:nvPicPr>
          <p:cNvPr id="3" name="Picture 3" descr="67078_485432188237664_1280855298_n.jpg">
            <a:extLst>
              <a:ext uri="{FF2B5EF4-FFF2-40B4-BE49-F238E27FC236}">
                <a16:creationId xmlns:a16="http://schemas.microsoft.com/office/drawing/2014/main" id="{06B895DE-5BD0-9044-AF31-C7E2A5E1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37" y="1619144"/>
            <a:ext cx="4830146" cy="362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10394820_594680693987614_2615069990105249956_n.jpg">
            <a:extLst>
              <a:ext uri="{FF2B5EF4-FFF2-40B4-BE49-F238E27FC236}">
                <a16:creationId xmlns:a16="http://schemas.microsoft.com/office/drawing/2014/main" id="{13F38A8C-E603-9649-9ED6-748DA8C6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476" y="2331886"/>
            <a:ext cx="3156284" cy="422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0406384_534218326700518_3326028711918683416_n.jpg">
            <a:extLst>
              <a:ext uri="{FF2B5EF4-FFF2-40B4-BE49-F238E27FC236}">
                <a16:creationId xmlns:a16="http://schemas.microsoft.com/office/drawing/2014/main" id="{B178B143-0B3D-2044-AB54-ABB8768D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" y="2903077"/>
            <a:ext cx="4529795" cy="338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1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05">
            <a:extLst>
              <a:ext uri="{FF2B5EF4-FFF2-40B4-BE49-F238E27FC236}">
                <a16:creationId xmlns:a16="http://schemas.microsoft.com/office/drawing/2014/main" id="{03FAC472-027F-3E49-8B7A-E2FE3BC7B3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C6B087-4F92-F341-B39D-2B2BB6767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765"/>
            <a:ext cx="12192000" cy="1010653"/>
          </a:xfrm>
          <a:solidFill>
            <a:schemeClr val="tx1">
              <a:alpha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3300" dirty="0">
                <a:solidFill>
                  <a:schemeClr val="bg1"/>
                </a:solidFill>
              </a:rPr>
              <a:t>Lograr más participación del alumnado, bajo la consideración de que su conocimiento es valioso.</a:t>
            </a:r>
          </a:p>
          <a:p>
            <a:endParaRPr lang="es-CL" sz="3300" dirty="0">
              <a:solidFill>
                <a:schemeClr val="bg1"/>
              </a:solidFill>
            </a:endParaRPr>
          </a:p>
          <a:p>
            <a:endParaRPr lang="es-CL" sz="3300" dirty="0">
              <a:solidFill>
                <a:schemeClr val="bg1"/>
              </a:solidFill>
            </a:endParaRPr>
          </a:p>
          <a:p>
            <a:endParaRPr lang="es-CL" sz="3300" dirty="0">
              <a:solidFill>
                <a:schemeClr val="bg1"/>
              </a:solidFill>
            </a:endParaRPr>
          </a:p>
          <a:p>
            <a:endParaRPr lang="es-CL" sz="3300" dirty="0">
              <a:solidFill>
                <a:schemeClr val="bg1"/>
              </a:solidFill>
            </a:endParaRPr>
          </a:p>
          <a:p>
            <a:endParaRPr lang="es-CL" sz="33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98080F-5803-604C-81C0-7C52FDDD6CAB}"/>
              </a:ext>
            </a:extLst>
          </p:cNvPr>
          <p:cNvSpPr txBox="1"/>
          <p:nvPr/>
        </p:nvSpPr>
        <p:spPr>
          <a:xfrm>
            <a:off x="0" y="4102092"/>
            <a:ext cx="12192000" cy="161582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3300" dirty="0">
                <a:solidFill>
                  <a:schemeClr val="bg1"/>
                </a:solidFill>
              </a:rPr>
              <a:t>Tener en cuenta las experiencias del alumnado, que sirvan de referencia para interpretar y comprender los procesos históricos y sociales.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6B3528-C566-DC43-8E3B-135526824AB2}"/>
              </a:ext>
            </a:extLst>
          </p:cNvPr>
          <p:cNvSpPr txBox="1"/>
          <p:nvPr/>
        </p:nvSpPr>
        <p:spPr>
          <a:xfrm>
            <a:off x="0" y="5785588"/>
            <a:ext cx="12192000" cy="110799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3300" dirty="0">
                <a:solidFill>
                  <a:schemeClr val="bg1"/>
                </a:solidFill>
              </a:rPr>
              <a:t>Seleccionar contenidos curriculares más conectados con los intereses del colectivo estudiantil y criterios de evaluación más flexibles.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162D1C0-A140-5F42-88FD-C3B3BE93698A}"/>
              </a:ext>
            </a:extLst>
          </p:cNvPr>
          <p:cNvSpPr txBox="1"/>
          <p:nvPr/>
        </p:nvSpPr>
        <p:spPr>
          <a:xfrm>
            <a:off x="0" y="2318999"/>
            <a:ext cx="12192000" cy="161582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3300" dirty="0">
                <a:solidFill>
                  <a:schemeClr val="bg1"/>
                </a:solidFill>
              </a:rPr>
              <a:t>Implementar metodologías que permitan la toma de decisiones y el ejercicio del consenso/disenso, el pensamiento crítico, la colaboración y la cooperación.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D50D8EB-A2E1-2E40-A2F2-1ECDFF2E7E5C}"/>
              </a:ext>
            </a:extLst>
          </p:cNvPr>
          <p:cNvSpPr txBox="1"/>
          <p:nvPr/>
        </p:nvSpPr>
        <p:spPr>
          <a:xfrm>
            <a:off x="0" y="1175418"/>
            <a:ext cx="12192000" cy="110799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3300" dirty="0">
                <a:solidFill>
                  <a:schemeClr val="bg1"/>
                </a:solidFill>
              </a:rPr>
              <a:t>Generar un ambiente de trabajo más flexible, conducente a la formación de estudiantes cada vez más autónomos. </a:t>
            </a:r>
          </a:p>
        </p:txBody>
      </p:sp>
    </p:spTree>
    <p:extLst>
      <p:ext uri="{BB962C8B-B14F-4D97-AF65-F5344CB8AC3E}">
        <p14:creationId xmlns:p14="http://schemas.microsoft.com/office/powerpoint/2010/main" val="342539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003E3-258D-5342-BF81-E444CD4F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Favorecen el trabajo cooperativo. </a:t>
            </a:r>
            <a:br>
              <a:rPr lang="es-CL" dirty="0"/>
            </a:br>
            <a:endParaRPr lang="es-CL" dirty="0"/>
          </a:p>
        </p:txBody>
      </p:sp>
      <p:pic>
        <p:nvPicPr>
          <p:cNvPr id="3" name="Picture 2" descr="1401808_671114916240898_1716487079_o.jpg">
            <a:extLst>
              <a:ext uri="{FF2B5EF4-FFF2-40B4-BE49-F238E27FC236}">
                <a16:creationId xmlns:a16="http://schemas.microsoft.com/office/drawing/2014/main" id="{11E87369-1370-B44E-91FB-08522FE31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0"/>
          <a:stretch/>
        </p:blipFill>
        <p:spPr bwMode="auto">
          <a:xfrm>
            <a:off x="364877" y="1194852"/>
            <a:ext cx="4564140" cy="418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10511569_311235872372744_348833207054568313_o.jpg">
            <a:extLst>
              <a:ext uri="{FF2B5EF4-FFF2-40B4-BE49-F238E27FC236}">
                <a16:creationId xmlns:a16="http://schemas.microsoft.com/office/drawing/2014/main" id="{EF24F6D5-58DD-1E4D-9974-B02C708A4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4"/>
          <a:stretch/>
        </p:blipFill>
        <p:spPr bwMode="auto">
          <a:xfrm>
            <a:off x="5719512" y="958649"/>
            <a:ext cx="4804109" cy="33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10370427_544149615707389_2532339055888411842_n.jpg">
            <a:extLst>
              <a:ext uri="{FF2B5EF4-FFF2-40B4-BE49-F238E27FC236}">
                <a16:creationId xmlns:a16="http://schemas.microsoft.com/office/drawing/2014/main" id="{CDF4C2C2-F49B-F545-BEDE-895169453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r="5744"/>
          <a:stretch/>
        </p:blipFill>
        <p:spPr bwMode="auto">
          <a:xfrm>
            <a:off x="2646947" y="3409728"/>
            <a:ext cx="3950462" cy="35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856624_671114032907653_1715866057_o.jpg">
            <a:extLst>
              <a:ext uri="{FF2B5EF4-FFF2-40B4-BE49-F238E27FC236}">
                <a16:creationId xmlns:a16="http://schemas.microsoft.com/office/drawing/2014/main" id="{F3B727C8-5AA4-EF4B-882A-F7BBD46B8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3487129"/>
            <a:ext cx="2627837" cy="350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53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0022F-0F9E-6D4E-B75F-A55F1F9FC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Desarrollan la capacidad de resolver problemas concretos. </a:t>
            </a:r>
            <a:br>
              <a:rPr lang="es-CL" dirty="0"/>
            </a:br>
            <a:endParaRPr lang="es-CL" dirty="0"/>
          </a:p>
        </p:txBody>
      </p:sp>
      <p:pic>
        <p:nvPicPr>
          <p:cNvPr id="3" name="Picture 6" descr="10873439_10152977891052728_6591427577788056088_o.jpg">
            <a:extLst>
              <a:ext uri="{FF2B5EF4-FFF2-40B4-BE49-F238E27FC236}">
                <a16:creationId xmlns:a16="http://schemas.microsoft.com/office/drawing/2014/main" id="{E4C3D1B0-07CF-524A-988E-4BBAD9BD7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179" y="1588135"/>
            <a:ext cx="5513961" cy="36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10436201_544150539040630_9205562869008843133_n.jpg">
            <a:extLst>
              <a:ext uri="{FF2B5EF4-FFF2-40B4-BE49-F238E27FC236}">
                <a16:creationId xmlns:a16="http://schemas.microsoft.com/office/drawing/2014/main" id="{6D5CCCDC-49F3-FB41-88D8-5A9E9880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23" y="4130201"/>
            <a:ext cx="3652283" cy="272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5259611_1285908451460842_1776210803229843606_o.jpg">
            <a:extLst>
              <a:ext uri="{FF2B5EF4-FFF2-40B4-BE49-F238E27FC236}">
                <a16:creationId xmlns:a16="http://schemas.microsoft.com/office/drawing/2014/main" id="{DF26C925-280F-E745-A065-1D9A81EC4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87" y="1588134"/>
            <a:ext cx="5796440" cy="386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108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303F0-0F0A-3A46-A6A5-438DCB27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bg1"/>
                </a:solidFill>
              </a:rPr>
              <a:t>Permiten la vinculación entre teoría y práctica y la valoración de la práctica y de la acción en la construcción de los procesos cognitivos.</a:t>
            </a:r>
          </a:p>
        </p:txBody>
      </p:sp>
      <p:pic>
        <p:nvPicPr>
          <p:cNvPr id="3" name="Picture 3" descr="1907908_10152559428288737_748660414178963963_n.jpg">
            <a:extLst>
              <a:ext uri="{FF2B5EF4-FFF2-40B4-BE49-F238E27FC236}">
                <a16:creationId xmlns:a16="http://schemas.microsoft.com/office/drawing/2014/main" id="{68AF7BAA-5324-F845-997E-F4C0CE273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4"/>
          <a:stretch/>
        </p:blipFill>
        <p:spPr bwMode="auto">
          <a:xfrm>
            <a:off x="308810" y="2096720"/>
            <a:ext cx="6162469" cy="33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961011_753485624670493_326890873_o.jpg">
            <a:extLst>
              <a:ext uri="{FF2B5EF4-FFF2-40B4-BE49-F238E27FC236}">
                <a16:creationId xmlns:a16="http://schemas.microsoft.com/office/drawing/2014/main" id="{7CABC781-40A9-A542-A368-A2749A2CF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4" r="4582"/>
          <a:stretch/>
        </p:blipFill>
        <p:spPr bwMode="auto">
          <a:xfrm>
            <a:off x="5759116" y="3342463"/>
            <a:ext cx="6236368" cy="351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59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F2F1D-1EAA-3645-9F98-09DE4BB1C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4012232"/>
            <a:ext cx="11075504" cy="2845767"/>
          </a:xfrm>
        </p:spPr>
        <p:txBody>
          <a:bodyPr>
            <a:normAutofit/>
          </a:bodyPr>
          <a:lstStyle/>
          <a:p>
            <a:r>
              <a:rPr lang="es-CL" sz="3600" dirty="0"/>
              <a:t>Cols (2008) destaca, además, que las experiencias en el trabajo con proyectos, más allá de su sentido didáctico, tienen un valor agregado, y es el de la comunidad que se genera y que se forja a raíz de un trabajo de estas características. </a:t>
            </a:r>
          </a:p>
        </p:txBody>
      </p:sp>
      <p:pic>
        <p:nvPicPr>
          <p:cNvPr id="4" name="Picture 4" descr="10624631_10152559428298737_8561773558707977895_n.jpg">
            <a:extLst>
              <a:ext uri="{FF2B5EF4-FFF2-40B4-BE49-F238E27FC236}">
                <a16:creationId xmlns:a16="http://schemas.microsoft.com/office/drawing/2014/main" id="{91F2906A-C90A-1442-92ED-33D5F74BB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1" b="21240"/>
          <a:stretch/>
        </p:blipFill>
        <p:spPr bwMode="auto">
          <a:xfrm>
            <a:off x="1156252" y="1000695"/>
            <a:ext cx="4367463" cy="223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0368331_311236539039344_4427149488714348741_o.jpg">
            <a:extLst>
              <a:ext uri="{FF2B5EF4-FFF2-40B4-BE49-F238E27FC236}">
                <a16:creationId xmlns:a16="http://schemas.microsoft.com/office/drawing/2014/main" id="{C80A14CE-1EA0-624C-B067-59F65352C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26" y="1000695"/>
            <a:ext cx="3982945" cy="232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03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23E525-B150-BE43-988B-ED3474C70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166" y="517324"/>
            <a:ext cx="8136834" cy="6340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600" dirty="0"/>
              <a:t>Según Castiñeiras (2002), Dewey configura un corpus de certezas y prescripciones que la escuela debe propiciar, a saber:  </a:t>
            </a:r>
          </a:p>
          <a:p>
            <a:r>
              <a:rPr lang="es-CL" sz="3600" dirty="0"/>
              <a:t>El alumno es el centro de la acción educativa. </a:t>
            </a:r>
          </a:p>
          <a:p>
            <a:r>
              <a:rPr lang="es-CL" sz="3600" dirty="0"/>
              <a:t>Se aprende haciendo. </a:t>
            </a:r>
          </a:p>
          <a:p>
            <a:r>
              <a:rPr lang="es-CL" sz="3600" dirty="0"/>
              <a:t>La educación debe utilizar la experiencia como fuente para identificar problemas. </a:t>
            </a:r>
          </a:p>
          <a:p>
            <a:r>
              <a:rPr lang="es-CL" sz="3600" dirty="0"/>
              <a:t>La escuela es el lugar donde el valor del conocimiento es resolver situaciones problemáticas. </a:t>
            </a:r>
          </a:p>
        </p:txBody>
      </p:sp>
      <p:pic>
        <p:nvPicPr>
          <p:cNvPr id="4" name="Shape 697" descr="14264025_1027777197344626_1647843986736389706_n.jpg">
            <a:extLst>
              <a:ext uri="{FF2B5EF4-FFF2-40B4-BE49-F238E27FC236}">
                <a16:creationId xmlns:a16="http://schemas.microsoft.com/office/drawing/2014/main" id="{8C85CAA1-CCD6-1846-85A2-E83BEE1E49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2496"/>
          <a:stretch/>
        </p:blipFill>
        <p:spPr>
          <a:xfrm>
            <a:off x="0" y="517324"/>
            <a:ext cx="4055166" cy="5766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932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B501A-2FCF-BF4E-B392-26277239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08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CARACTERÍSTICAS DE UNA ESTRATEGIA DE PROYECTOS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E43061-BE65-9C4C-8845-3A2299515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02080"/>
            <a:ext cx="12192001" cy="5659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dirty="0"/>
              <a:t>De acuerdo a Perrenoud: </a:t>
            </a:r>
          </a:p>
          <a:p>
            <a:pPr marL="457200" indent="-457200">
              <a:buFont typeface="+mj-lt"/>
              <a:buAutoNum type="arabicPeriod"/>
            </a:pPr>
            <a:r>
              <a:rPr lang="vi-VN" sz="2400" dirty="0"/>
              <a:t>Es un emprendimiento colectivo dirigido por el grupo clase (el profesor/a construye el interés, pero no decide). </a:t>
            </a:r>
          </a:p>
          <a:p>
            <a:pPr marL="457200" indent="-457200">
              <a:buFont typeface="+mj-lt"/>
              <a:buAutoNum type="arabicPeriod"/>
            </a:pPr>
            <a:r>
              <a:rPr lang="vi-VN" sz="2400" dirty="0"/>
              <a:t>Se orienta hacia una producción concreta (en sentido amplio, texto, diario, espectáculo, exposición, maqueta, mapa, experiencia cientifica, danza, canción, creación artistica, encuesta, salida, concurso, juego, etc.). </a:t>
            </a:r>
          </a:p>
          <a:p>
            <a:pPr marL="457200" indent="-457200">
              <a:buFont typeface="+mj-lt"/>
              <a:buAutoNum type="arabicPeriod"/>
            </a:pPr>
            <a:r>
              <a:rPr lang="vi-VN" sz="2400" dirty="0"/>
              <a:t>Genera un conjunto de tareas en las cuales todos los/las estudiantes pueden implicarse y jugar un rol activo, que puede variar en función de sus medios e intereses. </a:t>
            </a:r>
          </a:p>
          <a:p>
            <a:pPr marL="457200" indent="-457200">
              <a:buFont typeface="+mj-lt"/>
              <a:buAutoNum type="arabicPeriod"/>
            </a:pPr>
            <a:r>
              <a:rPr lang="vi-VN" sz="2400" dirty="0"/>
              <a:t>Promueve aprendizajes de saberes y de un saber hacer (decidir, planificar, coordinar, etc.).</a:t>
            </a:r>
          </a:p>
          <a:p>
            <a:pPr marL="457200" indent="-457200">
              <a:buFont typeface="+mj-lt"/>
              <a:buAutoNum type="arabicPeriod"/>
            </a:pPr>
            <a:r>
              <a:rPr lang="vi-VN" sz="2400" dirty="0"/>
              <a:t>Favorece aprendizajes identificables (al menos posteriormente) que figuran en el programa de una o varias disciplinas.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823772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55C2D-C979-D94F-B583-39704CFC0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88" y="5855368"/>
            <a:ext cx="10515600" cy="879671"/>
          </a:xfrm>
        </p:spPr>
        <p:txBody>
          <a:bodyPr>
            <a:normAutofit/>
          </a:bodyPr>
          <a:lstStyle/>
          <a:p>
            <a:pPr algn="ctr"/>
            <a:r>
              <a:rPr lang="es-CL" sz="2800" dirty="0">
                <a:solidFill>
                  <a:schemeClr val="tx1"/>
                </a:solidFill>
              </a:rPr>
              <a:t>Tomado de Bixio (1996)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9E55E5A-8AD2-4543-82B8-1B48DFBE7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93" t="18833" r="18155" b="15362"/>
          <a:stretch/>
        </p:blipFill>
        <p:spPr>
          <a:xfrm>
            <a:off x="1841277" y="359363"/>
            <a:ext cx="7780421" cy="5250010"/>
          </a:xfrm>
        </p:spPr>
      </p:pic>
    </p:spTree>
    <p:extLst>
      <p:ext uri="{BB962C8B-B14F-4D97-AF65-F5344CB8AC3E}">
        <p14:creationId xmlns:p14="http://schemas.microsoft.com/office/powerpoint/2010/main" val="1992937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274E6-4A7F-A648-BD25-02566A6F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666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2400" dirty="0"/>
              <a:t>En el marco escolar, la estrategia de trabajo por proyectos puede apuntar a uno o varios de los siguientes objetivos. Que los y las estudiantes sean capaces de: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81D6EE-7A53-C944-8028-48D9EA054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74820"/>
            <a:ext cx="11967411" cy="578317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dirty="0"/>
              <a:t>Movilizar saberes; construir competencias.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Visibilizar prácticas sociales que aumentan el sentido de los saberes y de los aprendizajes escolares.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Descubrir nuevos saberes, nuevos mundos, en una perspectiva de sensibilización o de “motivación”.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Situarse delante de los obstáculos que no pueden ser superados más que al precio de nuevos aprendizajes que tienen lugar fuera del proyecto.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Generar nuevos aprendizajes en el marco del proyecto.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Identificar las adquisiciones y las faltas en una perspectiva de autoevaluación y de evaluación-balance.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Desarrollar la cooperación.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Tomar confi anza en sí mismo/a, de modo de reforzar la identidad personal y colectiva a través de una forma de empoderamiento, de toma de poder de los actores.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Desarrollar la autonomía y la capacidad de hacer elecciones y negociarlas.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Elaborar y conducir proyectos.</a:t>
            </a:r>
          </a:p>
        </p:txBody>
      </p:sp>
    </p:spTree>
    <p:extLst>
      <p:ext uri="{BB962C8B-B14F-4D97-AF65-F5344CB8AC3E}">
        <p14:creationId xmlns:p14="http://schemas.microsoft.com/office/powerpoint/2010/main" val="430779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459">
            <a:extLst>
              <a:ext uri="{FF2B5EF4-FFF2-40B4-BE49-F238E27FC236}">
                <a16:creationId xmlns:a16="http://schemas.microsoft.com/office/drawing/2014/main" id="{B11C1D2C-CBB6-3449-84CF-9E2CD0C85D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6485" y="0"/>
            <a:ext cx="102348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3A6917-4D82-2A4F-9BAC-A72359C57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84" y="962526"/>
            <a:ext cx="10234865" cy="4572000"/>
          </a:xfrm>
          <a:solidFill>
            <a:schemeClr val="accent1">
              <a:lumMod val="50000"/>
              <a:alpha val="4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CL" sz="7200" b="1" dirty="0">
                <a:solidFill>
                  <a:srgbClr val="FFFF00"/>
                </a:solidFill>
              </a:rPr>
              <a:t>Etapas de un </a:t>
            </a:r>
            <a:br>
              <a:rPr lang="es-CL" sz="7200" b="1" dirty="0">
                <a:solidFill>
                  <a:srgbClr val="FFFF00"/>
                </a:solidFill>
              </a:rPr>
            </a:br>
            <a:r>
              <a:rPr lang="es-CL" sz="7200" b="1" dirty="0">
                <a:solidFill>
                  <a:srgbClr val="FFFF00"/>
                </a:solidFill>
              </a:rPr>
              <a:t>trabajo por proyectos </a:t>
            </a:r>
          </a:p>
        </p:txBody>
      </p:sp>
    </p:spTree>
    <p:extLst>
      <p:ext uri="{BB962C8B-B14F-4D97-AF65-F5344CB8AC3E}">
        <p14:creationId xmlns:p14="http://schemas.microsoft.com/office/powerpoint/2010/main" val="2998193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5EB48-6483-2049-97C7-08E979B9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189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PRIMERA ETAPA: PLANIFICACIÓN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37F386-D3F8-9F49-926C-E0A31D9CA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4189"/>
            <a:ext cx="12192000" cy="60238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dirty="0"/>
              <a:t>Identificar un contenido que posibilite definir problemas significativos y relevantes, tanto desde la perspectiva disciplinar, tanto por su importancia para la comunidad, como por ser problemas interesantes para los alumnos.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formular los objetivos de aprendizaje para ese proyecto.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especificar los modos de comunicar el proyecto: tanto de los estadios de avance como del trabajo final.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determinar la variedad de recursos disponibles.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planificar diversas rutas de abordajes posibles, y la secuencia de actividades y presentaciones para cada una de las instancias de clase.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definir un cronograma.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diseñar los tipos y momentos de evaluación del proyecto.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especificar el o los formatos y los momentos que se propondrán para documentar el proyecto.</a:t>
            </a:r>
          </a:p>
        </p:txBody>
      </p:sp>
    </p:spTree>
    <p:extLst>
      <p:ext uri="{BB962C8B-B14F-4D97-AF65-F5344CB8AC3E}">
        <p14:creationId xmlns:p14="http://schemas.microsoft.com/office/powerpoint/2010/main" val="310538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Shape 4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660" y="-31143"/>
            <a:ext cx="11616400" cy="68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 txBox="1"/>
          <p:nvPr/>
        </p:nvSpPr>
        <p:spPr>
          <a:xfrm>
            <a:off x="338660" y="0"/>
            <a:ext cx="6557440" cy="2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s" sz="5467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¿Nuestros estudiantes nacen conectados?</a:t>
            </a:r>
            <a:endParaRPr sz="1467" dirty="0"/>
          </a:p>
          <a:p>
            <a:pPr algn="ctr"/>
            <a:endParaRPr sz="5467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030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17F4D-FE89-694A-9340-E370EACA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1320800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SEGUNDA ETAPA: EJECUCIÓN DEL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5CC93B-2773-4945-B0BF-D5A99BD5C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625600"/>
            <a:ext cx="10694737" cy="5232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3200" dirty="0"/>
              <a:t>Todo proyecto se inicia con una pregunta o problema: </a:t>
            </a:r>
          </a:p>
          <a:p>
            <a:r>
              <a:rPr lang="es-CL" sz="3200" dirty="0"/>
              <a:t>Queremos trabajar con los/as estudiantes en un diario o revista. ¿Por qué se elige hacer un diario? </a:t>
            </a:r>
          </a:p>
          <a:p>
            <a:r>
              <a:rPr lang="es-CL" sz="3200" dirty="0"/>
              <a:t>¿Cómo aumentar el consumo de vegetales? </a:t>
            </a:r>
          </a:p>
          <a:p>
            <a:r>
              <a:rPr lang="es-CL" sz="3200" dirty="0"/>
              <a:t>¿Qué problemas ambientales tenemos en nuestra comunidad? </a:t>
            </a:r>
          </a:p>
          <a:p>
            <a:r>
              <a:rPr lang="es-CL" sz="3200" dirty="0"/>
              <a:t>¿Existen las razas humanas? </a:t>
            </a:r>
          </a:p>
          <a:p>
            <a:r>
              <a:rPr lang="es-CL" sz="3200" dirty="0"/>
              <a:t>¿Cómo se procede para determinar la paternidad por medio de la huella digital genética (ADN)? </a:t>
            </a:r>
          </a:p>
          <a:p>
            <a:r>
              <a:rPr lang="es-CL" sz="3200" dirty="0"/>
              <a:t>¿Cómo se graba y se lee un CD?</a:t>
            </a:r>
          </a:p>
        </p:txBody>
      </p:sp>
    </p:spTree>
    <p:extLst>
      <p:ext uri="{BB962C8B-B14F-4D97-AF65-F5344CB8AC3E}">
        <p14:creationId xmlns:p14="http://schemas.microsoft.com/office/powerpoint/2010/main" val="327884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C82A4-1329-5747-8226-88FFFD18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TERCERA ETAPA: EVALUACIÓN DEL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931F2-9621-F74D-A81E-B4F99E694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14880"/>
            <a:ext cx="10417386" cy="464312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3600" dirty="0"/>
              <a:t>Revisar el impacto del trabajo por proyectos en términos de procesos de aprendizaje logrados y de resultados alcanzados en función de los objetivos propuestos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3600" dirty="0"/>
              <a:t>Es importante evaluar la participación, en lo posible mediante una autoevaluación de los alumnos y alumnas. 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3600" dirty="0"/>
              <a:t>La evaluación es parte de la enseñanza, por lo tanto hay que pensarla como un proceso continuo, que regula y retroalimenta las acciones de enseñanza. </a:t>
            </a:r>
          </a:p>
        </p:txBody>
      </p:sp>
    </p:spTree>
    <p:extLst>
      <p:ext uri="{BB962C8B-B14F-4D97-AF65-F5344CB8AC3E}">
        <p14:creationId xmlns:p14="http://schemas.microsoft.com/office/powerpoint/2010/main" val="3173960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9F554C-4C68-8B49-888A-3EF2360EE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87" y="476168"/>
            <a:ext cx="8787508" cy="5523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200" dirty="0"/>
              <a:t>La propuesta debe ofrecer diferentes grados de libertad para que el alumnado elija: </a:t>
            </a:r>
          </a:p>
          <a:p>
            <a:r>
              <a:rPr lang="es-CL" sz="3200" dirty="0"/>
              <a:t>Los contenidos; </a:t>
            </a:r>
          </a:p>
          <a:p>
            <a:r>
              <a:rPr lang="es-CL" sz="3200" dirty="0"/>
              <a:t>Los recursos; </a:t>
            </a:r>
          </a:p>
          <a:p>
            <a:r>
              <a:rPr lang="es-CL" sz="3200" dirty="0"/>
              <a:t>Las fuentes de información; </a:t>
            </a:r>
          </a:p>
          <a:p>
            <a:r>
              <a:rPr lang="es-CL" sz="3200" dirty="0"/>
              <a:t>Los productos; Los modos de organización del trabajo; </a:t>
            </a:r>
          </a:p>
          <a:p>
            <a:r>
              <a:rPr lang="es-CL" sz="3200" dirty="0"/>
              <a:t>El grupo.</a:t>
            </a:r>
          </a:p>
        </p:txBody>
      </p:sp>
      <p:pic>
        <p:nvPicPr>
          <p:cNvPr id="4" name="Shape 696" descr="13592198_975129769276036_5718141493531303640_n.jpg">
            <a:extLst>
              <a:ext uri="{FF2B5EF4-FFF2-40B4-BE49-F238E27FC236}">
                <a16:creationId xmlns:a16="http://schemas.microsoft.com/office/drawing/2014/main" id="{9AF476CE-B54B-AE49-B541-F7D3B6E6654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164" b="17681"/>
          <a:stretch/>
        </p:blipFill>
        <p:spPr>
          <a:xfrm>
            <a:off x="6684983" y="3711147"/>
            <a:ext cx="5142623" cy="2744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438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Shape 560" descr="ALMA_Chile_observatorio-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48187" y="0"/>
            <a:ext cx="150725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 txBox="1"/>
          <p:nvPr/>
        </p:nvSpPr>
        <p:spPr>
          <a:xfrm>
            <a:off x="0" y="5949600"/>
            <a:ext cx="12192000" cy="9084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/>
            <a:r>
              <a:rPr lang="es" sz="4800">
                <a:latin typeface="Calibri"/>
                <a:ea typeface="Calibri"/>
                <a:cs typeface="Calibri"/>
                <a:sym typeface="Calibri"/>
              </a:rPr>
              <a:t>Mejor futuro para todas y todos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95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6172274" y="3278246"/>
            <a:ext cx="5971600" cy="7968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Mario Santibáñez Caro</a:t>
            </a:r>
            <a:endParaRPr sz="1467" b="1" dirty="0"/>
          </a:p>
          <a:p>
            <a:pPr algn="ctr"/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 de Biología y Ciencias Naturales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Shape 398" descr="image001.jpg"/>
          <p:cNvPicPr preferRelativeResize="0"/>
          <p:nvPr/>
        </p:nvPicPr>
        <p:blipFill rotWithShape="1">
          <a:blip r:embed="rId3">
            <a:alphaModFix/>
          </a:blip>
          <a:srcRect l="29824" b="52065"/>
          <a:stretch/>
        </p:blipFill>
        <p:spPr>
          <a:xfrm>
            <a:off x="-30674" y="1"/>
            <a:ext cx="65383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/>
          <p:nvPr/>
        </p:nvSpPr>
        <p:spPr>
          <a:xfrm>
            <a:off x="5235800" y="372534"/>
            <a:ext cx="6874400" cy="2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ctr"/>
            <a:r>
              <a:rPr lang="es" sz="5467" b="1" dirty="0">
                <a:latin typeface="Cambria"/>
                <a:ea typeface="Cambria"/>
                <a:cs typeface="Cambria"/>
                <a:sym typeface="Cambria"/>
              </a:rPr>
              <a:t>“APRENDIZAJE BASADO EN PROYECTOS”</a:t>
            </a:r>
            <a:endParaRPr sz="5467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D4AE044-BC62-9D4B-A6E3-362CCBE7005C}"/>
              </a:ext>
            </a:extLst>
          </p:cNvPr>
          <p:cNvSpPr txBox="1"/>
          <p:nvPr/>
        </p:nvSpPr>
        <p:spPr>
          <a:xfrm>
            <a:off x="7122695" y="4475747"/>
            <a:ext cx="4203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Email: mrsantibanez@uc.cl</a:t>
            </a:r>
          </a:p>
        </p:txBody>
      </p:sp>
    </p:spTree>
    <p:extLst>
      <p:ext uri="{BB962C8B-B14F-4D97-AF65-F5344CB8AC3E}">
        <p14:creationId xmlns:p14="http://schemas.microsoft.com/office/powerpoint/2010/main" val="210042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Shape 5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733" y="2187448"/>
            <a:ext cx="6180800" cy="41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Shape 5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4789" y="169332"/>
            <a:ext cx="6002000" cy="37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Shape 502"/>
          <p:cNvSpPr txBox="1"/>
          <p:nvPr/>
        </p:nvSpPr>
        <p:spPr>
          <a:xfrm>
            <a:off x="1" y="292443"/>
            <a:ext cx="5444800" cy="1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 a Nativos digitales</a:t>
            </a:r>
            <a:endParaRPr sz="1467"/>
          </a:p>
          <a:p>
            <a:r>
              <a:rPr lang="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(Prensky, 2011)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6756400" y="5210469"/>
            <a:ext cx="4499200" cy="16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Nacidos Digitales</a:t>
            </a:r>
            <a:endParaRPr sz="1467"/>
          </a:p>
          <a:p>
            <a:r>
              <a:rPr lang="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(Palfrey y Gasse, 2008)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94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317233" y="169267"/>
            <a:ext cx="11782400" cy="94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" sz="8000"/>
              <a:t>Nativos digitales</a:t>
            </a:r>
            <a:endParaRPr sz="8000"/>
          </a:p>
        </p:txBody>
      </p:sp>
      <p:sp>
        <p:nvSpPr>
          <p:cNvPr id="509" name="Shape 509"/>
          <p:cNvSpPr txBox="1"/>
          <p:nvPr/>
        </p:nvSpPr>
        <p:spPr>
          <a:xfrm>
            <a:off x="256333" y="1153100"/>
            <a:ext cx="11782400" cy="39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s" sz="3200">
                <a:solidFill>
                  <a:srgbClr val="FFFFFF"/>
                </a:solidFill>
              </a:rPr>
              <a:t>Los integrantes de esta nueva generación </a:t>
            </a:r>
            <a:r>
              <a:rPr lang="es" sz="3200" i="1">
                <a:solidFill>
                  <a:srgbClr val="FFFFFF"/>
                </a:solidFill>
              </a:rPr>
              <a:t>"han crecido en un mundo digital y esperan utilizar estas herramientas para sus entornos avanzados de aprendizaje" </a:t>
            </a:r>
            <a:r>
              <a:rPr lang="es" sz="3200">
                <a:solidFill>
                  <a:srgbClr val="FFFFFF"/>
                </a:solidFill>
              </a:rPr>
              <a:t>(Bajt, 2011: 54). Ellos han pasado toda su vida rodeados y usando computadoras, videojuegos, reproductores de música digital, cámaras de video, teléfonos celulares, i-pods, Internet, mensajería instantánea, mensajes de texto, multimedia y otras herramientas de la era digital que son parte integral de sus vidas. </a:t>
            </a:r>
            <a:endParaRPr sz="3200">
              <a:solidFill>
                <a:srgbClr val="FFFFFF"/>
              </a:solidFill>
            </a:endParaRPr>
          </a:p>
          <a:p>
            <a:pPr indent="3369649" algn="just">
              <a:lnSpc>
                <a:spcPct val="115000"/>
              </a:lnSpc>
            </a:pPr>
            <a:r>
              <a:rPr lang="es" sz="3200">
                <a:solidFill>
                  <a:srgbClr val="FFFFFF"/>
                </a:solidFill>
              </a:rPr>
              <a:t>				</a:t>
            </a:r>
            <a:endParaRPr sz="3200">
              <a:solidFill>
                <a:srgbClr val="FFFFFF"/>
              </a:solidFill>
            </a:endParaRPr>
          </a:p>
          <a:p>
            <a:pPr indent="3369649" algn="just">
              <a:lnSpc>
                <a:spcPct val="115000"/>
              </a:lnSpc>
            </a:pPr>
            <a:r>
              <a:rPr lang="es" sz="3200">
                <a:solidFill>
                  <a:srgbClr val="FFFFFF"/>
                </a:solidFill>
              </a:rPr>
              <a:t>			</a:t>
            </a:r>
            <a:endParaRPr sz="3200">
              <a:solidFill>
                <a:srgbClr val="FFFFFF"/>
              </a:solidFill>
            </a:endParaRPr>
          </a:p>
          <a:p>
            <a:pPr indent="3369649" algn="just">
              <a:lnSpc>
                <a:spcPct val="115000"/>
              </a:lnSpc>
            </a:pPr>
            <a:r>
              <a:rPr lang="es" sz="3200">
                <a:solidFill>
                  <a:srgbClr val="FFFFFF"/>
                </a:solidFill>
              </a:rPr>
              <a:t>		</a:t>
            </a:r>
            <a:endParaRPr sz="3200">
              <a:solidFill>
                <a:srgbClr val="FFFFFF"/>
              </a:solidFill>
            </a:endParaRPr>
          </a:p>
          <a:p>
            <a:pPr algn="just"/>
            <a:endParaRPr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7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1738400" y="328800"/>
            <a:ext cx="9374000" cy="133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s" sz="6400"/>
              <a:t>Migrantes digitales</a:t>
            </a:r>
            <a:endParaRPr sz="6400"/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1738400" y="1851033"/>
            <a:ext cx="9374000" cy="338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" sz="4000"/>
              <a:t>Son todos aquellos que no nacieron rodeados de tecnología, por lo general toda persona nacida antes de 1979 se incluye en este grupo, para ellos la tecnología ha pasado a ser parte de su vida diaria a la fuerza.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391270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0" name="Shape 520"/>
          <p:cNvGraphicFramePr/>
          <p:nvPr/>
        </p:nvGraphicFramePr>
        <p:xfrm>
          <a:off x="1270000" y="826851"/>
          <a:ext cx="9652000" cy="4800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2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chemeClr val="accent2"/>
                          </a:solidFill>
                        </a:rPr>
                        <a:t>NATIVOS DIGITALES</a:t>
                      </a:r>
                      <a:endParaRPr sz="1900">
                        <a:solidFill>
                          <a:schemeClr val="accent2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chemeClr val="accent2"/>
                          </a:solidFill>
                        </a:rPr>
                        <a:t>MIGRANTES DIGITALES</a:t>
                      </a:r>
                      <a:endParaRPr sz="1900">
                        <a:solidFill>
                          <a:schemeClr val="accent2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/>
                        <a:t>Socializan en la red.</a:t>
                      </a:r>
                      <a:endParaRPr sz="1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/>
                        <a:t>Rechazan la comunicación virtual.</a:t>
                      </a:r>
                      <a:endParaRPr sz="19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Comparten información con naturalidad.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Guardan en secreto la información.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Deducen el funcionamiento de algo.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Memorizan pasos.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Decisiones rápidas.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Procesos reflexivos.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Hacen antes de preguntar.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Preguntan, consultan.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Cómodos con la información.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Prefieren otros medios.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Son inclusivos.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No son inclusivos.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Son usuarios expertos en tecnología.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Tienen dificultades con las tecnologías.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1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5" name="Shape 525"/>
          <p:cNvGraphicFramePr/>
          <p:nvPr/>
        </p:nvGraphicFramePr>
        <p:xfrm>
          <a:off x="1270000" y="1018200"/>
          <a:ext cx="9652000" cy="4800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2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chemeClr val="accent2"/>
                          </a:solidFill>
                        </a:rPr>
                        <a:t>NATIVOS DIGITALES</a:t>
                      </a:r>
                      <a:endParaRPr sz="1900">
                        <a:solidFill>
                          <a:schemeClr val="accent2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chemeClr val="accent2"/>
                          </a:solidFill>
                        </a:rPr>
                        <a:t>MIGRANTES DIGITALES</a:t>
                      </a:r>
                      <a:endParaRPr sz="1900">
                        <a:solidFill>
                          <a:schemeClr val="accent2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Socializan en la red.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Rechazan la comunicación virtual.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/>
                        <a:t>Comparten información con naturalidad.</a:t>
                      </a:r>
                      <a:endParaRPr sz="1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/>
                        <a:t>Guardan en secreto la información.</a:t>
                      </a:r>
                      <a:endParaRPr sz="19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Deducen el funcionamiento de algo.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Memorizan pasos.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Decisiones rápidas.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Procesos reflexivos.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Hacen antes de preguntar.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Preguntan, consultan.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Cómodos con la información.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Prefieren otros medios.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Son inclusivos.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No son inclusivos.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Son usuarios expertos en tecnología.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Tienen dificultades con las tecnologías.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2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0" name="Shape 530"/>
          <p:cNvGraphicFramePr/>
          <p:nvPr/>
        </p:nvGraphicFramePr>
        <p:xfrm>
          <a:off x="1270000" y="944600"/>
          <a:ext cx="9652000" cy="4800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2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chemeClr val="accent2"/>
                          </a:solidFill>
                        </a:rPr>
                        <a:t>NATIVOS DIGITALES</a:t>
                      </a:r>
                      <a:endParaRPr sz="1900">
                        <a:solidFill>
                          <a:schemeClr val="accent2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chemeClr val="accent2"/>
                          </a:solidFill>
                        </a:rPr>
                        <a:t>MIGRANTES DIGITALES</a:t>
                      </a:r>
                      <a:endParaRPr sz="1900">
                        <a:solidFill>
                          <a:schemeClr val="accent2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Socializan en la red.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Rechazan la comunicación virtual.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Comparten información con naturalidad.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Guardan en secreto la información.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/>
                        <a:t>Deducen el funcionamiento de algo.</a:t>
                      </a:r>
                      <a:endParaRPr sz="1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/>
                        <a:t>Memorizan pasos.</a:t>
                      </a:r>
                      <a:endParaRPr sz="19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Decisiones rápidas.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Procesos reflexivos.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Hacen antes de preguntar.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Preguntan, consultan.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Cómodos con la información.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Prefieren otros medios.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Son inclusivos.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No son inclusivos.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Son usuarios expertos en tecnología.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900">
                          <a:solidFill>
                            <a:srgbClr val="B7B7B7"/>
                          </a:solidFill>
                        </a:rPr>
                        <a:t>Tienen dificultades con las tecnologías.</a:t>
                      </a:r>
                      <a:endParaRPr sz="1900">
                        <a:solidFill>
                          <a:srgbClr val="B7B7B7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476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1805</Words>
  <Application>Microsoft Macintosh PowerPoint</Application>
  <PresentationFormat>Panorámica</PresentationFormat>
  <Paragraphs>236</Paragraphs>
  <Slides>34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Nativos digitales</vt:lpstr>
      <vt:lpstr>Migrantes digitales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Permiten mayor flexibilidad para el aprendizaje de cada estudiante ofreciéndole varias entradas y centros de interés. </vt:lpstr>
      <vt:lpstr>Pueden convertirse en motivación inicial para la profundización en los temas.  </vt:lpstr>
      <vt:lpstr>Favorecen el trabajo cooperativo.  </vt:lpstr>
      <vt:lpstr>Desarrollan la capacidad de resolver problemas concretos.  </vt:lpstr>
      <vt:lpstr>Permiten la vinculación entre teoría y práctica y la valoración de la práctica y de la acción en la construcción de los procesos cognitivos.</vt:lpstr>
      <vt:lpstr>Presentación de PowerPoint</vt:lpstr>
      <vt:lpstr>Presentación de PowerPoint</vt:lpstr>
      <vt:lpstr>CARACTERÍSTICAS DE UNA ESTRATEGIA DE PROYECTOS</vt:lpstr>
      <vt:lpstr>Tomado de Bixio (1996)</vt:lpstr>
      <vt:lpstr>En el marco escolar, la estrategia de trabajo por proyectos puede apuntar a uno o varios de los siguientes objetivos. Que los y las estudiantes sean capaces de: </vt:lpstr>
      <vt:lpstr>Etapas de un  trabajo por proyectos </vt:lpstr>
      <vt:lpstr>PRIMERA ETAPA: PLANIFICACIÓN</vt:lpstr>
      <vt:lpstr>SEGUNDA ETAPA: EJECUCIÓN DEL PROYECTO</vt:lpstr>
      <vt:lpstr>TERCERA ETAPA: EVALUACIÓN DEL PROYECTO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Santibañez</dc:creator>
  <cp:lastModifiedBy>Mario Santibañez</cp:lastModifiedBy>
  <cp:revision>16</cp:revision>
  <dcterms:created xsi:type="dcterms:W3CDTF">2018-10-10T11:57:18Z</dcterms:created>
  <dcterms:modified xsi:type="dcterms:W3CDTF">2018-10-11T13:27:48Z</dcterms:modified>
</cp:coreProperties>
</file>