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29"/>
  </p:notesMasterIdLst>
  <p:handoutMasterIdLst>
    <p:handoutMasterId r:id="rId30"/>
  </p:handoutMasterIdLst>
  <p:sldIdLst>
    <p:sldId id="258" r:id="rId3"/>
    <p:sldId id="271" r:id="rId4"/>
    <p:sldId id="261" r:id="rId5"/>
    <p:sldId id="259" r:id="rId6"/>
    <p:sldId id="260" r:id="rId7"/>
    <p:sldId id="262" r:id="rId8"/>
    <p:sldId id="263" r:id="rId9"/>
    <p:sldId id="266" r:id="rId10"/>
    <p:sldId id="302" r:id="rId11"/>
    <p:sldId id="314" r:id="rId12"/>
    <p:sldId id="286" r:id="rId13"/>
    <p:sldId id="283" r:id="rId14"/>
    <p:sldId id="284" r:id="rId15"/>
    <p:sldId id="285" r:id="rId16"/>
    <p:sldId id="287" r:id="rId17"/>
    <p:sldId id="289" r:id="rId18"/>
    <p:sldId id="288" r:id="rId19"/>
    <p:sldId id="270" r:id="rId20"/>
    <p:sldId id="308" r:id="rId21"/>
    <p:sldId id="274" r:id="rId22"/>
    <p:sldId id="306" r:id="rId23"/>
    <p:sldId id="309" r:id="rId24"/>
    <p:sldId id="311" r:id="rId25"/>
    <p:sldId id="312" r:id="rId26"/>
    <p:sldId id="310" r:id="rId27"/>
    <p:sldId id="290" r:id="rId28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Uribe Morales" initials="DUM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B32685"/>
    <a:srgbClr val="000000"/>
    <a:srgbClr val="509E2F"/>
    <a:srgbClr val="FFFFCC"/>
    <a:srgbClr val="F8A800"/>
    <a:srgbClr val="EB701D"/>
    <a:srgbClr val="12A7A3"/>
    <a:srgbClr val="808080"/>
    <a:srgbClr val="579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72197" autoAdjust="0"/>
  </p:normalViewPr>
  <p:slideViewPr>
    <p:cSldViewPr snapToGrid="0" snapToObjects="1" showGuides="1">
      <p:cViewPr varScale="1">
        <p:scale>
          <a:sx n="93" d="100"/>
          <a:sy n="93" d="100"/>
        </p:scale>
        <p:origin x="82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Gr&#225;fico%20en%20Microsoft%20PowerPoint" TargetMode="Externa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Hoja_de_c_lculo_de_Microsoft_Excel1.xlsx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C:\Users\Elga%20Sandoval%20%20UTP\Downloads\grafic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C:\Users\Elga%20Sandoval%20%20UTP\Downloads\grafic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package" Target="../embeddings/Hoja_de_c_lculo_de_Microsoft_Excel2.xlsx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4" Type="http://schemas.openxmlformats.org/officeDocument/2006/relationships/package" Target="../embeddings/Hoja_de_c_lculo_de_Microsoft_Excel3.xlsx"/><Relationship Id="rId1" Type="http://schemas.microsoft.com/office/2011/relationships/chartStyle" Target="style6.xml"/><Relationship Id="rId2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3200"/>
              <a:t>INCREMENTO SOSTENIDO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v>2003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3"/>
              <c:pt idx="0">
                <c:v>MATRÍCULA</c:v>
              </c:pt>
              <c:pt idx="1">
                <c:v> DOCENTES</c:v>
              </c:pt>
              <c:pt idx="2">
                <c:v>CURSOS</c:v>
              </c:pt>
            </c:strLit>
          </c:cat>
          <c:val>
            <c:numRef>
              <c:f>'[Gráfico en Microsoft PowerPoint]Hoja1'!$C$7:$E$7</c:f>
              <c:numCache>
                <c:formatCode>General</c:formatCode>
                <c:ptCount val="3"/>
                <c:pt idx="0">
                  <c:v>364.0</c:v>
                </c:pt>
                <c:pt idx="1">
                  <c:v>30.0</c:v>
                </c:pt>
                <c:pt idx="2">
                  <c:v>6.0</c:v>
                </c:pt>
              </c:numCache>
            </c:numRef>
          </c:val>
        </c:ser>
        <c:ser>
          <c:idx val="1"/>
          <c:order val="1"/>
          <c:tx>
            <c:v>2018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3"/>
              <c:pt idx="0">
                <c:v>MATRÍCULA</c:v>
              </c:pt>
              <c:pt idx="1">
                <c:v> DOCENTES</c:v>
              </c:pt>
              <c:pt idx="2">
                <c:v>CURSOS</c:v>
              </c:pt>
            </c:strLit>
          </c:cat>
          <c:val>
            <c:numRef>
              <c:f>'[Gráfico en Microsoft PowerPoint]Hoja1'!$C$8:$E$8</c:f>
              <c:numCache>
                <c:formatCode>General</c:formatCode>
                <c:ptCount val="3"/>
                <c:pt idx="0">
                  <c:v>1460.0</c:v>
                </c:pt>
                <c:pt idx="1">
                  <c:v>150.0</c:v>
                </c:pt>
                <c:pt idx="2">
                  <c:v>36.0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607430256"/>
        <c:axId val="1606609856"/>
        <c:axId val="0"/>
      </c:bar3DChart>
      <c:catAx>
        <c:axId val="160743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606609856"/>
        <c:crosses val="autoZero"/>
        <c:auto val="1"/>
        <c:lblAlgn val="ctr"/>
        <c:lblOffset val="100"/>
        <c:noMultiLvlLbl val="0"/>
      </c:catAx>
      <c:valAx>
        <c:axId val="16066098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60743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741141732283"/>
          <c:y val="0.888772864930345"/>
          <c:w val="0.291739829396325"/>
          <c:h val="0.07661175045427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_trad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_trad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6181739266353"/>
          <c:y val="0.0794052640725979"/>
          <c:w val="0.896150699912511"/>
          <c:h val="0.794374817731117"/>
        </c:manualLayout>
      </c:layout>
      <c:barChart>
        <c:barDir val="col"/>
        <c:grouping val="clustered"/>
        <c:varyColors val="0"/>
        <c:ser>
          <c:idx val="0"/>
          <c:order val="0"/>
          <c:tx>
            <c:v>Lengua, y Literatura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92533763208E-17"/>
                  <c:y val="-0.060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"/>
                  <c:y val="-0.05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fld id="{7A09790E-D93E-4984-A5A9-4B1AC899008C}" type="VALUE">
                      <a:rPr lang="en-US" b="1"/>
                      <a:pPr/>
                      <a:t>[VALOR]</a:t>
                    </a:fld>
                    <a:endParaRPr lang="es-ES_tradn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3"/>
              <c:pt idx="0">
                <c:v>2014.0</c:v>
              </c:pt>
              <c:pt idx="1">
                <c:v>2015.0</c:v>
              </c:pt>
              <c:pt idx="2">
                <c:v>2017.0</c:v>
              </c:pt>
            </c:numLit>
          </c:cat>
          <c:val>
            <c:numRef>
              <c:f>Hoja1!$B$6:$B$8</c:f>
              <c:numCache>
                <c:formatCode>General</c:formatCode>
                <c:ptCount val="3"/>
                <c:pt idx="0">
                  <c:v>291.0</c:v>
                </c:pt>
                <c:pt idx="1">
                  <c:v>295.0</c:v>
                </c:pt>
                <c:pt idx="2">
                  <c:v>282.0</c:v>
                </c:pt>
              </c:numCache>
            </c:numRef>
          </c:val>
        </c:ser>
        <c:ser>
          <c:idx val="1"/>
          <c:order val="1"/>
          <c:tx>
            <c:v>Matemática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"/>
                  <c:y val="-0.05555555555555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277777777777788"/>
                  <c:y val="-0.069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"/>
                  <c:y val="-0.032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3"/>
              <c:pt idx="0">
                <c:v>2014.0</c:v>
              </c:pt>
              <c:pt idx="1">
                <c:v>2015.0</c:v>
              </c:pt>
              <c:pt idx="2">
                <c:v>2017.0</c:v>
              </c:pt>
            </c:numLit>
          </c:cat>
          <c:val>
            <c:numRef>
              <c:f>Hoja1!$C$6:$C$8</c:f>
              <c:numCache>
                <c:formatCode>General</c:formatCode>
                <c:ptCount val="3"/>
                <c:pt idx="0">
                  <c:v>317.0</c:v>
                </c:pt>
                <c:pt idx="1">
                  <c:v>317.0</c:v>
                </c:pt>
                <c:pt idx="2">
                  <c:v>316.0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95200496"/>
        <c:axId val="1595205168"/>
      </c:barChart>
      <c:catAx>
        <c:axId val="159520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1595205168"/>
        <c:crosses val="autoZero"/>
        <c:auto val="1"/>
        <c:lblAlgn val="ctr"/>
        <c:lblOffset val="100"/>
        <c:noMultiLvlLbl val="0"/>
      </c:catAx>
      <c:valAx>
        <c:axId val="1595205168"/>
        <c:scaling>
          <c:orientation val="minMax"/>
          <c:max val="36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59520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_trad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_tradnl"/>
          </a:p>
        </c:txPr>
      </c:legendEntry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_tradnl"/>
        </a:p>
      </c:txPr>
    </c:legend>
    <c:plotVisOnly val="1"/>
    <c:dispBlanksAs val="gap"/>
    <c:showDLblsOverMax val="0"/>
  </c:chart>
  <c:spPr>
    <a:gradFill>
      <a:gsLst>
        <a:gs pos="0">
          <a:srgbClr val="5B9BD5">
            <a:lumMod val="5000"/>
            <a:lumOff val="95000"/>
          </a:srgbClr>
        </a:gs>
        <a:gs pos="74000">
          <a:srgbClr val="5B9BD5">
            <a:lumMod val="45000"/>
            <a:lumOff val="55000"/>
          </a:srgbClr>
        </a:gs>
        <a:gs pos="83000">
          <a:srgbClr val="5B9BD5">
            <a:lumMod val="45000"/>
            <a:lumOff val="55000"/>
          </a:srgbClr>
        </a:gs>
        <a:gs pos="100000">
          <a:srgbClr val="5B9BD5">
            <a:lumMod val="30000"/>
            <a:lumOff val="70000"/>
          </a:srgb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s-ES_tradn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903954802259887"/>
          <c:y val="0.0357723577235772"/>
          <c:w val="0.984180790960452"/>
          <c:h val="0.752501888483452"/>
        </c:manualLayout>
      </c:layout>
      <c:barChart>
        <c:barDir val="col"/>
        <c:grouping val="clustered"/>
        <c:varyColors val="0"/>
        <c:ser>
          <c:idx val="0"/>
          <c:order val="0"/>
          <c:tx>
            <c:v>Alumnos que rinden PSU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rgbClr val="002060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6"/>
              <c:pt idx="0">
                <c:v>2012.0</c:v>
              </c:pt>
              <c:pt idx="1">
                <c:v>2013.0</c:v>
              </c:pt>
              <c:pt idx="2">
                <c:v>2014.0</c:v>
              </c:pt>
              <c:pt idx="3">
                <c:v>2015.0</c:v>
              </c:pt>
              <c:pt idx="4">
                <c:v>2016.0</c:v>
              </c:pt>
              <c:pt idx="5">
                <c:v>2017.0</c:v>
              </c:pt>
            </c:numLit>
          </c:cat>
          <c:val>
            <c:numRef>
              <c:f>Hoja3!$A$5:$A$10</c:f>
              <c:numCache>
                <c:formatCode>General</c:formatCode>
                <c:ptCount val="6"/>
                <c:pt idx="0">
                  <c:v>51.0</c:v>
                </c:pt>
                <c:pt idx="1">
                  <c:v>65.0</c:v>
                </c:pt>
                <c:pt idx="2">
                  <c:v>139.0</c:v>
                </c:pt>
                <c:pt idx="3">
                  <c:v>108.0</c:v>
                </c:pt>
                <c:pt idx="4">
                  <c:v>139.0</c:v>
                </c:pt>
                <c:pt idx="5">
                  <c:v>144.0</c:v>
                </c:pt>
              </c:numCache>
            </c:numRef>
          </c:val>
        </c:ser>
        <c:ser>
          <c:idx val="1"/>
          <c:order val="1"/>
          <c:tx>
            <c:v>Promedio Puntaje Lenguaje y Matemática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6"/>
              <c:pt idx="0">
                <c:v>2012.0</c:v>
              </c:pt>
              <c:pt idx="1">
                <c:v>2013.0</c:v>
              </c:pt>
              <c:pt idx="2">
                <c:v>2014.0</c:v>
              </c:pt>
              <c:pt idx="3">
                <c:v>2015.0</c:v>
              </c:pt>
              <c:pt idx="4">
                <c:v>2016.0</c:v>
              </c:pt>
              <c:pt idx="5">
                <c:v>2017.0</c:v>
              </c:pt>
            </c:numLit>
          </c:cat>
          <c:val>
            <c:numRef>
              <c:f>Hoja3!$B$5:$B$10</c:f>
              <c:numCache>
                <c:formatCode>General</c:formatCode>
                <c:ptCount val="6"/>
                <c:pt idx="0">
                  <c:v>547.7</c:v>
                </c:pt>
                <c:pt idx="1">
                  <c:v>548.8</c:v>
                </c:pt>
                <c:pt idx="2">
                  <c:v>556.72</c:v>
                </c:pt>
                <c:pt idx="3">
                  <c:v>566.5</c:v>
                </c:pt>
                <c:pt idx="4">
                  <c:v>564.1</c:v>
                </c:pt>
                <c:pt idx="5">
                  <c:v>567.3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95037344"/>
        <c:axId val="1595042080"/>
      </c:barChart>
      <c:catAx>
        <c:axId val="15950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_tradnl"/>
          </a:p>
        </c:txPr>
        <c:crossAx val="1595042080"/>
        <c:crosses val="autoZero"/>
        <c:auto val="1"/>
        <c:lblAlgn val="ctr"/>
        <c:lblOffset val="100"/>
        <c:noMultiLvlLbl val="0"/>
      </c:catAx>
      <c:valAx>
        <c:axId val="1595042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503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_trad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_tradnl"/>
          </a:p>
        </c:txPr>
      </c:legendEntry>
      <c:layout>
        <c:manualLayout>
          <c:xMode val="edge"/>
          <c:yMode val="edge"/>
          <c:x val="0.0"/>
          <c:y val="0.885079917328041"/>
          <c:w val="0.999045956786102"/>
          <c:h val="0.11492017156392"/>
        </c:manualLayout>
      </c:layout>
      <c:overlay val="1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_trad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5846634324121"/>
          <c:y val="0.014973983616373"/>
          <c:w val="0.626637828232469"/>
          <c:h val="0.960237081311656"/>
        </c:manualLayout>
      </c:layout>
      <c:barChart>
        <c:barDir val="col"/>
        <c:grouping val="clustered"/>
        <c:varyColors val="0"/>
        <c:ser>
          <c:idx val="0"/>
          <c:order val="0"/>
          <c:tx>
            <c:v>Nacional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Hoja3!$D$40</c:f>
              <c:numCache>
                <c:formatCode>General</c:formatCode>
                <c:ptCount val="1"/>
                <c:pt idx="0">
                  <c:v>503.0</c:v>
                </c:pt>
              </c:numCache>
            </c:numRef>
          </c:val>
        </c:ser>
        <c:ser>
          <c:idx val="1"/>
          <c:order val="1"/>
          <c:tx>
            <c:v>Regional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Hoja3!$D$41</c:f>
              <c:numCache>
                <c:formatCode>General</c:formatCode>
                <c:ptCount val="1"/>
                <c:pt idx="0">
                  <c:v>489.0</c:v>
                </c:pt>
              </c:numCache>
            </c:numRef>
          </c:val>
        </c:ser>
        <c:ser>
          <c:idx val="2"/>
          <c:order val="2"/>
          <c:tx>
            <c:v>Provincial</c:v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Hoja3!$D$42</c:f>
              <c:numCache>
                <c:formatCode>General</c:formatCode>
                <c:ptCount val="1"/>
                <c:pt idx="0">
                  <c:v>497.0</c:v>
                </c:pt>
              </c:numCache>
            </c:numRef>
          </c:val>
        </c:ser>
        <c:ser>
          <c:idx val="3"/>
          <c:order val="3"/>
          <c:tx>
            <c:v>Liceo Bicentenario Polivalente San Nicolás</c:v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Hoja3!$D$43</c:f>
              <c:numCache>
                <c:formatCode>General</c:formatCode>
                <c:ptCount val="1"/>
                <c:pt idx="0">
                  <c:v>567.0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5015072"/>
        <c:axId val="1663010848"/>
      </c:barChart>
      <c:catAx>
        <c:axId val="159501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63010848"/>
        <c:crosses val="autoZero"/>
        <c:auto val="1"/>
        <c:lblAlgn val="ctr"/>
        <c:lblOffset val="100"/>
        <c:noMultiLvlLbl val="0"/>
      </c:catAx>
      <c:valAx>
        <c:axId val="166301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5950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</c:legendEntry>
      <c:layout>
        <c:manualLayout>
          <c:xMode val="edge"/>
          <c:yMode val="edge"/>
          <c:x val="0.623349670856475"/>
          <c:y val="0.158869673094494"/>
          <c:w val="0.295024843070183"/>
          <c:h val="0.7705950237036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64775061565609"/>
          <c:y val="0.0157955328226892"/>
          <c:w val="0.60217356534578"/>
          <c:h val="0.910849383237148"/>
        </c:manualLayout>
      </c:layout>
      <c:barChart>
        <c:barDir val="col"/>
        <c:grouping val="clustered"/>
        <c:varyColors val="0"/>
        <c:ser>
          <c:idx val="0"/>
          <c:order val="0"/>
          <c:tx>
            <c:v>Nacional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Hoja3!$D$55</c:f>
              <c:numCache>
                <c:formatCode>General</c:formatCode>
                <c:ptCount val="1"/>
                <c:pt idx="0">
                  <c:v>428.0</c:v>
                </c:pt>
              </c:numCache>
            </c:numRef>
          </c:val>
        </c:ser>
        <c:ser>
          <c:idx val="1"/>
          <c:order val="1"/>
          <c:tx>
            <c:v>Regional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Hoja3!$D$56</c:f>
              <c:numCache>
                <c:formatCode>General</c:formatCode>
                <c:ptCount val="1"/>
                <c:pt idx="0">
                  <c:v>423.0</c:v>
                </c:pt>
              </c:numCache>
            </c:numRef>
          </c:val>
        </c:ser>
        <c:ser>
          <c:idx val="2"/>
          <c:order val="2"/>
          <c:tx>
            <c:v>Provincial</c:v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Hoja3!$D$57</c:f>
              <c:numCache>
                <c:formatCode>General</c:formatCode>
                <c:ptCount val="1"/>
                <c:pt idx="0">
                  <c:v>439.0</c:v>
                </c:pt>
              </c:numCache>
            </c:numRef>
          </c:val>
        </c:ser>
        <c:ser>
          <c:idx val="3"/>
          <c:order val="3"/>
          <c:tx>
            <c:v>Liceo Bicenenario Polivalente San Nicolás</c:v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Hoja3!$D$58</c:f>
              <c:numCache>
                <c:formatCode>General</c:formatCode>
                <c:ptCount val="1"/>
                <c:pt idx="0">
                  <c:v>500.0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62928512"/>
        <c:axId val="1662567312"/>
      </c:barChart>
      <c:catAx>
        <c:axId val="1662928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62567312"/>
        <c:crosses val="autoZero"/>
        <c:auto val="1"/>
        <c:lblAlgn val="ctr"/>
        <c:lblOffset val="100"/>
        <c:noMultiLvlLbl val="0"/>
      </c:catAx>
      <c:valAx>
        <c:axId val="166256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66292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38112406967371"/>
          <c:y val="0.0145201286881112"/>
          <c:w val="0.936188759303263"/>
          <c:h val="0.860725583019644"/>
        </c:manualLayout>
      </c:layout>
      <c:barChart>
        <c:barDir val="col"/>
        <c:grouping val="clustered"/>
        <c:varyColors val="0"/>
        <c:ser>
          <c:idx val="0"/>
          <c:order val="0"/>
          <c:tx>
            <c:v>2015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Hoja3!$B$24</c:f>
              <c:numCache>
                <c:formatCode>General</c:formatCode>
                <c:ptCount val="1"/>
                <c:pt idx="0">
                  <c:v>457.0</c:v>
                </c:pt>
              </c:numCache>
            </c:numRef>
          </c:val>
        </c:ser>
        <c:ser>
          <c:idx val="1"/>
          <c:order val="1"/>
          <c:tx>
            <c:v>2016</c:v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Hoja3!$B$25</c:f>
              <c:numCache>
                <c:formatCode>General</c:formatCode>
                <c:ptCount val="1"/>
                <c:pt idx="0">
                  <c:v>446.0</c:v>
                </c:pt>
              </c:numCache>
            </c:numRef>
          </c:val>
        </c:ser>
        <c:ser>
          <c:idx val="2"/>
          <c:order val="2"/>
          <c:tx>
            <c:v>2017</c:v>
          </c:tx>
          <c:spPr>
            <a:solidFill>
              <a:srgbClr val="FFFF0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00156998651118337"/>
                  <c:y val="0.007936507936507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mtClean="0"/>
                      <a:t>500</a:t>
                    </a:r>
                  </a:p>
                  <a:p>
                    <a:pPr>
                      <a:defRPr sz="20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18205909488816"/>
                      <c:h val="0.076719576719576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Hoja3!$B$26</c:f>
              <c:numCache>
                <c:formatCode>General</c:formatCode>
                <c:ptCount val="1"/>
                <c:pt idx="0">
                  <c:v>499.69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62966336"/>
        <c:axId val="1662948720"/>
      </c:barChart>
      <c:catAx>
        <c:axId val="1662966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62948720"/>
        <c:crosses val="autoZero"/>
        <c:auto val="1"/>
        <c:lblAlgn val="ctr"/>
        <c:lblOffset val="100"/>
        <c:noMultiLvlLbl val="0"/>
      </c:catAx>
      <c:valAx>
        <c:axId val="166294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66296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12215301486"/>
          <c:y val="0.884713313215511"/>
          <c:w val="0.626147016110798"/>
          <c:h val="0.080236012165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0B63B-6300-44DF-90D0-A8F58840BF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913B801-BECA-412B-83BA-4846CCF2CBB7}">
      <dgm:prSet/>
      <dgm:spPr/>
      <dgm:t>
        <a:bodyPr/>
        <a:lstStyle/>
        <a:p>
          <a:pPr rtl="0"/>
          <a:r>
            <a:rPr lang="es-CL" b="1" dirty="0" smtClean="0"/>
            <a:t>Giras Pedagógicas Interdisciplinares:  Alemania, Francia.          (Alemán-Lenguaje; Francés-Historia; Alemán-Matemática)</a:t>
          </a:r>
          <a:endParaRPr lang="es-CL" dirty="0"/>
        </a:p>
      </dgm:t>
    </dgm:pt>
    <dgm:pt modelId="{368709C3-A977-4474-9FA6-84119F2FA327}" type="parTrans" cxnId="{C028FB94-8EAE-4087-BA12-0D23B5DE1E0D}">
      <dgm:prSet/>
      <dgm:spPr/>
      <dgm:t>
        <a:bodyPr/>
        <a:lstStyle/>
        <a:p>
          <a:endParaRPr lang="es-CL"/>
        </a:p>
      </dgm:t>
    </dgm:pt>
    <dgm:pt modelId="{BB5934E3-054A-49EE-9A9E-C49441A45D5B}" type="sibTrans" cxnId="{C028FB94-8EAE-4087-BA12-0D23B5DE1E0D}">
      <dgm:prSet/>
      <dgm:spPr/>
      <dgm:t>
        <a:bodyPr/>
        <a:lstStyle/>
        <a:p>
          <a:endParaRPr lang="es-CL"/>
        </a:p>
      </dgm:t>
    </dgm:pt>
    <dgm:pt modelId="{E6C92019-AE02-4CAA-8F6E-7C3DC6229BD3}">
      <dgm:prSet/>
      <dgm:spPr/>
      <dgm:t>
        <a:bodyPr/>
        <a:lstStyle/>
        <a:p>
          <a:pPr rtl="0"/>
          <a:r>
            <a:rPr lang="es-CL" b="1" dirty="0" smtClean="0"/>
            <a:t>Pasantías y Becas en el extranjero: Alemania, Francia, USA, China, Nueva Zelanda. </a:t>
          </a:r>
          <a:endParaRPr lang="es-CL" dirty="0"/>
        </a:p>
      </dgm:t>
    </dgm:pt>
    <dgm:pt modelId="{1A5CE982-924C-4047-A154-3273E2893660}" type="parTrans" cxnId="{68666E19-A3A7-4FCD-BBF1-1037C5539AE1}">
      <dgm:prSet/>
      <dgm:spPr/>
      <dgm:t>
        <a:bodyPr/>
        <a:lstStyle/>
        <a:p>
          <a:endParaRPr lang="es-CL"/>
        </a:p>
      </dgm:t>
    </dgm:pt>
    <dgm:pt modelId="{9DAFEBE9-8A40-4D72-9BC7-AE15B427E835}" type="sibTrans" cxnId="{68666E19-A3A7-4FCD-BBF1-1037C5539AE1}">
      <dgm:prSet/>
      <dgm:spPr/>
      <dgm:t>
        <a:bodyPr/>
        <a:lstStyle/>
        <a:p>
          <a:endParaRPr lang="es-CL"/>
        </a:p>
      </dgm:t>
    </dgm:pt>
    <dgm:pt modelId="{00FF5CA4-574C-40F5-A3AD-33AD469E6C4A}">
      <dgm:prSet/>
      <dgm:spPr/>
      <dgm:t>
        <a:bodyPr/>
        <a:lstStyle/>
        <a:p>
          <a:pPr rtl="0"/>
          <a:r>
            <a:rPr lang="es-CL" b="1" dirty="0" smtClean="0"/>
            <a:t>Certificación de idiomas:  253 estudiantes han certificado en Alemán, Chino o Francés  en los últimos tres años.</a:t>
          </a:r>
          <a:endParaRPr lang="es-CL" dirty="0"/>
        </a:p>
      </dgm:t>
    </dgm:pt>
    <dgm:pt modelId="{8ED778B5-36CE-48BA-A400-2EC2CCFA1C74}" type="parTrans" cxnId="{F09B9FF3-6701-42C1-85E9-3E9AA490A07A}">
      <dgm:prSet/>
      <dgm:spPr/>
      <dgm:t>
        <a:bodyPr/>
        <a:lstStyle/>
        <a:p>
          <a:endParaRPr lang="es-CL"/>
        </a:p>
      </dgm:t>
    </dgm:pt>
    <dgm:pt modelId="{3E9EF0BA-DD9C-4798-A209-C83EEAC854B4}" type="sibTrans" cxnId="{F09B9FF3-6701-42C1-85E9-3E9AA490A07A}">
      <dgm:prSet/>
      <dgm:spPr/>
      <dgm:t>
        <a:bodyPr/>
        <a:lstStyle/>
        <a:p>
          <a:endParaRPr lang="es-CL"/>
        </a:p>
      </dgm:t>
    </dgm:pt>
    <dgm:pt modelId="{16118CAA-B54C-4A73-B0C5-AE4ECFF7B997}">
      <dgm:prSet/>
      <dgm:spPr/>
      <dgm:t>
        <a:bodyPr/>
        <a:lstStyle/>
        <a:p>
          <a:pPr algn="just" rtl="0"/>
          <a:r>
            <a:rPr lang="es-CL" b="1" dirty="0" smtClean="0"/>
            <a:t>Alumnos de intercambio procedentes de nueve países, desde el 2015. (AFS-YFU)</a:t>
          </a:r>
          <a:endParaRPr lang="es-CL" dirty="0"/>
        </a:p>
      </dgm:t>
    </dgm:pt>
    <dgm:pt modelId="{F170C829-D68C-43B3-BB70-6F6AAC88007B}" type="parTrans" cxnId="{59AE5189-7C3E-4EF7-8AC7-5BEA48A9C235}">
      <dgm:prSet/>
      <dgm:spPr/>
      <dgm:t>
        <a:bodyPr/>
        <a:lstStyle/>
        <a:p>
          <a:endParaRPr lang="es-CL"/>
        </a:p>
      </dgm:t>
    </dgm:pt>
    <dgm:pt modelId="{589E1258-9FEC-4A19-8FB8-1708F972BC2B}" type="sibTrans" cxnId="{59AE5189-7C3E-4EF7-8AC7-5BEA48A9C235}">
      <dgm:prSet/>
      <dgm:spPr/>
      <dgm:t>
        <a:bodyPr/>
        <a:lstStyle/>
        <a:p>
          <a:endParaRPr lang="es-CL"/>
        </a:p>
      </dgm:t>
    </dgm:pt>
    <dgm:pt modelId="{73648975-D469-48EC-91B8-69841F8E165D}" type="pres">
      <dgm:prSet presAssocID="{6610B63B-6300-44DF-90D0-A8F58840BF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8B6B40D-42F5-451F-9FFE-70A1F22B57D2}" type="pres">
      <dgm:prSet presAssocID="{6913B801-BECA-412B-83BA-4846CCF2CBB7}" presName="parentText" presStyleLbl="node1" presStyleIdx="0" presStyleCnt="4" custLinFactNeighborY="3149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CB343F2-E436-4560-B29B-AEF56B8FC3C9}" type="pres">
      <dgm:prSet presAssocID="{BB5934E3-054A-49EE-9A9E-C49441A45D5B}" presName="spacer" presStyleCnt="0"/>
      <dgm:spPr/>
    </dgm:pt>
    <dgm:pt modelId="{60214772-D624-431C-AE12-ED9974FDC36F}" type="pres">
      <dgm:prSet presAssocID="{E6C92019-AE02-4CAA-8F6E-7C3DC6229BD3}" presName="parentText" presStyleLbl="node1" presStyleIdx="1" presStyleCnt="4" custLinFactY="87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1C04AF-A982-4650-A88E-D96F1D60B940}" type="pres">
      <dgm:prSet presAssocID="{9DAFEBE9-8A40-4D72-9BC7-AE15B427E835}" presName="spacer" presStyleCnt="0"/>
      <dgm:spPr/>
    </dgm:pt>
    <dgm:pt modelId="{E1FEFC7E-4425-4BA2-AB70-EE7182A7956A}" type="pres">
      <dgm:prSet presAssocID="{00FF5CA4-574C-40F5-A3AD-33AD469E6C4A}" presName="parentText" presStyleLbl="node1" presStyleIdx="2" presStyleCnt="4" custLinFactY="87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D463450-C4AD-46E4-A78D-9FFCDD0CD3CD}" type="pres">
      <dgm:prSet presAssocID="{3E9EF0BA-DD9C-4798-A209-C83EEAC854B4}" presName="spacer" presStyleCnt="0"/>
      <dgm:spPr/>
    </dgm:pt>
    <dgm:pt modelId="{F10F7484-C561-43AB-BA10-C86684881196}" type="pres">
      <dgm:prSet presAssocID="{16118CAA-B54C-4A73-B0C5-AE4ECFF7B997}" presName="parentText" presStyleLbl="node1" presStyleIdx="3" presStyleCnt="4" custLinFactY="212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80E3BED-C069-4D6D-A548-AF4C832B8201}" type="presOf" srcId="{16118CAA-B54C-4A73-B0C5-AE4ECFF7B997}" destId="{F10F7484-C561-43AB-BA10-C86684881196}" srcOrd="0" destOrd="0" presId="urn:microsoft.com/office/officeart/2005/8/layout/vList2"/>
    <dgm:cxn modelId="{F09B9FF3-6701-42C1-85E9-3E9AA490A07A}" srcId="{6610B63B-6300-44DF-90D0-A8F58840BF60}" destId="{00FF5CA4-574C-40F5-A3AD-33AD469E6C4A}" srcOrd="2" destOrd="0" parTransId="{8ED778B5-36CE-48BA-A400-2EC2CCFA1C74}" sibTransId="{3E9EF0BA-DD9C-4798-A209-C83EEAC854B4}"/>
    <dgm:cxn modelId="{580C8B3B-3675-4444-AFB7-548A2BF95A4D}" type="presOf" srcId="{6610B63B-6300-44DF-90D0-A8F58840BF60}" destId="{73648975-D469-48EC-91B8-69841F8E165D}" srcOrd="0" destOrd="0" presId="urn:microsoft.com/office/officeart/2005/8/layout/vList2"/>
    <dgm:cxn modelId="{608D4768-2485-4813-867E-1CA919972B1A}" type="presOf" srcId="{E6C92019-AE02-4CAA-8F6E-7C3DC6229BD3}" destId="{60214772-D624-431C-AE12-ED9974FDC36F}" srcOrd="0" destOrd="0" presId="urn:microsoft.com/office/officeart/2005/8/layout/vList2"/>
    <dgm:cxn modelId="{59AE5189-7C3E-4EF7-8AC7-5BEA48A9C235}" srcId="{6610B63B-6300-44DF-90D0-A8F58840BF60}" destId="{16118CAA-B54C-4A73-B0C5-AE4ECFF7B997}" srcOrd="3" destOrd="0" parTransId="{F170C829-D68C-43B3-BB70-6F6AAC88007B}" sibTransId="{589E1258-9FEC-4A19-8FB8-1708F972BC2B}"/>
    <dgm:cxn modelId="{67904009-1C29-4544-9E1E-173F5AC3F292}" type="presOf" srcId="{6913B801-BECA-412B-83BA-4846CCF2CBB7}" destId="{58B6B40D-42F5-451F-9FFE-70A1F22B57D2}" srcOrd="0" destOrd="0" presId="urn:microsoft.com/office/officeart/2005/8/layout/vList2"/>
    <dgm:cxn modelId="{25B6F02B-6EA3-4C57-A147-78DEA79CCE03}" type="presOf" srcId="{00FF5CA4-574C-40F5-A3AD-33AD469E6C4A}" destId="{E1FEFC7E-4425-4BA2-AB70-EE7182A7956A}" srcOrd="0" destOrd="0" presId="urn:microsoft.com/office/officeart/2005/8/layout/vList2"/>
    <dgm:cxn modelId="{68666E19-A3A7-4FCD-BBF1-1037C5539AE1}" srcId="{6610B63B-6300-44DF-90D0-A8F58840BF60}" destId="{E6C92019-AE02-4CAA-8F6E-7C3DC6229BD3}" srcOrd="1" destOrd="0" parTransId="{1A5CE982-924C-4047-A154-3273E2893660}" sibTransId="{9DAFEBE9-8A40-4D72-9BC7-AE15B427E835}"/>
    <dgm:cxn modelId="{C028FB94-8EAE-4087-BA12-0D23B5DE1E0D}" srcId="{6610B63B-6300-44DF-90D0-A8F58840BF60}" destId="{6913B801-BECA-412B-83BA-4846CCF2CBB7}" srcOrd="0" destOrd="0" parTransId="{368709C3-A977-4474-9FA6-84119F2FA327}" sibTransId="{BB5934E3-054A-49EE-9A9E-C49441A45D5B}"/>
    <dgm:cxn modelId="{8991471C-DE48-47B4-9A55-B0B400472865}" type="presParOf" srcId="{73648975-D469-48EC-91B8-69841F8E165D}" destId="{58B6B40D-42F5-451F-9FFE-70A1F22B57D2}" srcOrd="0" destOrd="0" presId="urn:microsoft.com/office/officeart/2005/8/layout/vList2"/>
    <dgm:cxn modelId="{67EFE96E-33F9-4C3B-94B3-11181198F37D}" type="presParOf" srcId="{73648975-D469-48EC-91B8-69841F8E165D}" destId="{9CB343F2-E436-4560-B29B-AEF56B8FC3C9}" srcOrd="1" destOrd="0" presId="urn:microsoft.com/office/officeart/2005/8/layout/vList2"/>
    <dgm:cxn modelId="{63764B40-4B07-4DF0-BDC6-A5747392599A}" type="presParOf" srcId="{73648975-D469-48EC-91B8-69841F8E165D}" destId="{60214772-D624-431C-AE12-ED9974FDC36F}" srcOrd="2" destOrd="0" presId="urn:microsoft.com/office/officeart/2005/8/layout/vList2"/>
    <dgm:cxn modelId="{EEE2F357-34C1-42FD-978E-52DAE46C226B}" type="presParOf" srcId="{73648975-D469-48EC-91B8-69841F8E165D}" destId="{F31C04AF-A982-4650-A88E-D96F1D60B940}" srcOrd="3" destOrd="0" presId="urn:microsoft.com/office/officeart/2005/8/layout/vList2"/>
    <dgm:cxn modelId="{149CED81-F83C-45F8-8931-910518BB2DF6}" type="presParOf" srcId="{73648975-D469-48EC-91B8-69841F8E165D}" destId="{E1FEFC7E-4425-4BA2-AB70-EE7182A7956A}" srcOrd="4" destOrd="0" presId="urn:microsoft.com/office/officeart/2005/8/layout/vList2"/>
    <dgm:cxn modelId="{B72A8C1E-DF59-4F85-B548-9F2FABFDCAC8}" type="presParOf" srcId="{73648975-D469-48EC-91B8-69841F8E165D}" destId="{4D463450-C4AD-46E4-A78D-9FFCDD0CD3CD}" srcOrd="5" destOrd="0" presId="urn:microsoft.com/office/officeart/2005/8/layout/vList2"/>
    <dgm:cxn modelId="{3FF6C2CA-D6D5-44CA-992E-AA3C0D1D80E5}" type="presParOf" srcId="{73648975-D469-48EC-91B8-69841F8E165D}" destId="{F10F7484-C561-43AB-BA10-C866848811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6B40D-42F5-451F-9FFE-70A1F22B57D2}">
      <dsp:nvSpPr>
        <dsp:cNvPr id="0" name=""/>
        <dsp:cNvSpPr/>
      </dsp:nvSpPr>
      <dsp:spPr>
        <a:xfrm>
          <a:off x="0" y="477109"/>
          <a:ext cx="9094096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/>
            <a:t>Giras Pedagógicas Interdisciplinares:  Alemania, Francia.          (Alemán-Lenguaje; Francés-Historia; Alemán-Matemática)</a:t>
          </a:r>
          <a:endParaRPr lang="es-CL" sz="2800" kern="1200" dirty="0"/>
        </a:p>
      </dsp:txBody>
      <dsp:txXfrm>
        <a:off x="54373" y="531482"/>
        <a:ext cx="8985350" cy="1005094"/>
      </dsp:txXfrm>
    </dsp:sp>
    <dsp:sp modelId="{60214772-D624-431C-AE12-ED9974FDC36F}">
      <dsp:nvSpPr>
        <dsp:cNvPr id="0" name=""/>
        <dsp:cNvSpPr/>
      </dsp:nvSpPr>
      <dsp:spPr>
        <a:xfrm>
          <a:off x="0" y="1823990"/>
          <a:ext cx="9094096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/>
            <a:t>Pasantías y Becas en el extranjero: Alemania, Francia, USA, China, Nueva Zelanda. </a:t>
          </a:r>
          <a:endParaRPr lang="es-CL" sz="2800" kern="1200" dirty="0"/>
        </a:p>
      </dsp:txBody>
      <dsp:txXfrm>
        <a:off x="54373" y="1878363"/>
        <a:ext cx="8985350" cy="1005094"/>
      </dsp:txXfrm>
    </dsp:sp>
    <dsp:sp modelId="{E1FEFC7E-4425-4BA2-AB70-EE7182A7956A}">
      <dsp:nvSpPr>
        <dsp:cNvPr id="0" name=""/>
        <dsp:cNvSpPr/>
      </dsp:nvSpPr>
      <dsp:spPr>
        <a:xfrm>
          <a:off x="0" y="3018470"/>
          <a:ext cx="9094096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/>
            <a:t>Certificación de idiomas:  253 estudiantes han certificado en Alemán, Chino o Francés  en los últimos tres años.</a:t>
          </a:r>
          <a:endParaRPr lang="es-CL" sz="2800" kern="1200" dirty="0"/>
        </a:p>
      </dsp:txBody>
      <dsp:txXfrm>
        <a:off x="54373" y="3072843"/>
        <a:ext cx="8985350" cy="1005094"/>
      </dsp:txXfrm>
    </dsp:sp>
    <dsp:sp modelId="{F10F7484-C561-43AB-BA10-C86684881196}">
      <dsp:nvSpPr>
        <dsp:cNvPr id="0" name=""/>
        <dsp:cNvSpPr/>
      </dsp:nvSpPr>
      <dsp:spPr>
        <a:xfrm>
          <a:off x="0" y="4352648"/>
          <a:ext cx="9094096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/>
            <a:t>Alumnos de intercambio procedentes de nueve países, desde el 2015. (AFS-YFU)</a:t>
          </a:r>
          <a:endParaRPr lang="es-CL" sz="2800" kern="1200" dirty="0"/>
        </a:p>
      </dsp:txBody>
      <dsp:txXfrm>
        <a:off x="54373" y="4407021"/>
        <a:ext cx="8985350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3A06-1318-4214-9755-6E93843DA54C}" type="datetimeFigureOut">
              <a:rPr lang="es-CL" smtClean="0"/>
              <a:t>05-09-18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CCF8B-8D25-4DC7-890A-DFF8D0F69C37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537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01327-8ED4-455E-B2B3-4972CB03A69A}" type="datetimeFigureOut">
              <a:rPr lang="es-CL" smtClean="0"/>
              <a:t>05-09-18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C17F9-C48F-46D4-8BD8-3941F71E9CC2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524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s-CL" b="1" dirty="0" smtClean="0"/>
              <a:t>Orientaciones generales para construir esta presentación</a:t>
            </a:r>
          </a:p>
          <a:p>
            <a:pPr marL="228600" indent="-228600">
              <a:buFont typeface="+mj-lt"/>
              <a:buAutoNum type="arabicPeriod"/>
            </a:pPr>
            <a:r>
              <a:rPr lang="es-CL" b="0" dirty="0" smtClean="0"/>
              <a:t>La</a:t>
            </a:r>
            <a:r>
              <a:rPr lang="es-CL" b="0" baseline="0" dirty="0" smtClean="0"/>
              <a:t> presentación dura 30 minutos aproximadamente. </a:t>
            </a:r>
          </a:p>
          <a:p>
            <a:pPr marL="228600" indent="-228600">
              <a:buFont typeface="+mj-lt"/>
              <a:buAutoNum type="arabicPeriod"/>
            </a:pPr>
            <a:r>
              <a:rPr lang="es-CL" b="0" baseline="0" dirty="0" smtClean="0"/>
              <a:t>Esta presentación es solo una introducción a la Visita. Por lo tanto, aborda dos aspectos de la comunidad educativa: hitos en su historia y tres fortalezas de su forma de trabajo cotidiano.</a:t>
            </a:r>
          </a:p>
          <a:p>
            <a:pPr marL="228600" indent="-228600">
              <a:buFont typeface="+mj-lt"/>
              <a:buAutoNum type="arabicPeriod"/>
            </a:pPr>
            <a:r>
              <a:rPr lang="es-CL" b="0" baseline="0" dirty="0" smtClean="0"/>
              <a:t>El equipo de profesionales de la Agencia ya conoce los documentos institucionales, los resultados (Simce e IDPS) y datos de eficiencia interna del establecimiento. Además, estarán tres días en el establecimiento para conocerlos en profundidad.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baseline="0" dirty="0" smtClean="0"/>
              <a:t>En la reunión inicial habrá un profesional de la Agencia registrando la información. Sin embargo, al </a:t>
            </a:r>
            <a:r>
              <a:rPr lang="es-CL" b="0" baseline="0" dirty="0" smtClean="0"/>
              <a:t>finalizar n entregue esta PPT a los profesionales de la Agencia.</a:t>
            </a:r>
          </a:p>
          <a:p>
            <a:pPr marL="0" indent="0">
              <a:buFont typeface="+mj-lt"/>
              <a:buNone/>
            </a:pPr>
            <a:endParaRPr lang="es-CL" b="0" baseline="0" dirty="0" smtClean="0"/>
          </a:p>
          <a:p>
            <a:pPr marL="0" indent="0">
              <a:buFont typeface="+mj-lt"/>
              <a:buNone/>
            </a:pPr>
            <a:r>
              <a:rPr lang="es-CL" b="1" baseline="0" dirty="0" smtClean="0"/>
              <a:t>Orientaciones para la elaboración de esta lámina (portada)</a:t>
            </a:r>
            <a:endParaRPr lang="es-CL" b="1" dirty="0" smtClean="0"/>
          </a:p>
          <a:p>
            <a:pPr marL="228600" indent="-228600">
              <a:buFont typeface="+mj-lt"/>
              <a:buAutoNum type="arabicPeriod"/>
            </a:pPr>
            <a:r>
              <a:rPr lang="es-CL" b="0" dirty="0" smtClean="0"/>
              <a:t>Incorporar el logo</a:t>
            </a:r>
            <a:r>
              <a:rPr lang="es-CL" b="0" baseline="0" dirty="0" smtClean="0"/>
              <a:t> o insignia de su establecimiento educacional.</a:t>
            </a:r>
            <a:endParaRPr lang="es-CL" b="0" dirty="0" smtClean="0"/>
          </a:p>
          <a:p>
            <a:pPr marL="228600" indent="-228600">
              <a:buFont typeface="+mj-lt"/>
              <a:buAutoNum type="arabicPeriod"/>
            </a:pPr>
            <a:r>
              <a:rPr lang="es-CL" b="0" dirty="0" smtClean="0"/>
              <a:t>Cambiar</a:t>
            </a:r>
            <a:r>
              <a:rPr lang="es-CL" b="0" baseline="0" dirty="0" smtClean="0"/>
              <a:t> </a:t>
            </a:r>
            <a:r>
              <a:rPr lang="es-CL" baseline="0" dirty="0" smtClean="0"/>
              <a:t>el texto entre paréntesis por el nombre de su establecimiento educacional.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C17F9-C48F-46D4-8BD8-3941F71E9CC2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780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s-CL" b="1" baseline="0" dirty="0" smtClean="0"/>
              <a:t>Orientaciones para la elaboración de esta lámina</a:t>
            </a:r>
          </a:p>
          <a:p>
            <a:pPr marL="228600" indent="-228600">
              <a:buFont typeface="+mj-lt"/>
              <a:buAutoNum type="arabicPeriod"/>
            </a:pPr>
            <a:r>
              <a:rPr lang="es-CL" dirty="0" smtClean="0"/>
              <a:t>Destaque</a:t>
            </a:r>
            <a:r>
              <a:rPr lang="es-CL" baseline="0" dirty="0" smtClean="0"/>
              <a:t> tres</a:t>
            </a:r>
            <a:r>
              <a:rPr lang="es-CL" dirty="0" smtClean="0"/>
              <a:t> hitos en la</a:t>
            </a:r>
            <a:r>
              <a:rPr lang="es-CL" baseline="0" dirty="0" smtClean="0"/>
              <a:t> historia de su establecimiento educacional e incorpórelos </a:t>
            </a:r>
            <a:r>
              <a:rPr lang="es-CL" dirty="0" smtClean="0"/>
              <a:t>en un</a:t>
            </a:r>
            <a:r>
              <a:rPr lang="es-CL" baseline="0" dirty="0" smtClean="0"/>
              <a:t> esquema de línea de tiempo como el que se propone aquí.</a:t>
            </a:r>
          </a:p>
          <a:p>
            <a:pPr marL="228600" indent="-228600">
              <a:buFont typeface="+mj-lt"/>
              <a:buAutoNum type="arabicPeriod"/>
            </a:pPr>
            <a:r>
              <a:rPr lang="es-CL" baseline="0" dirty="0" smtClean="0"/>
              <a:t>Durante la presentación explique brevemente estos hitos.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C17F9-C48F-46D4-8BD8-3941F71E9CC2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124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s-CL" b="1" baseline="0" dirty="0" smtClean="0"/>
              <a:t>Orientaciones para la elaboración de esta lámina</a:t>
            </a:r>
          </a:p>
          <a:p>
            <a:pPr marL="228600" indent="-228600">
              <a:buFont typeface="+mj-lt"/>
              <a:buAutoNum type="arabicPeriod"/>
            </a:pPr>
            <a:r>
              <a:rPr lang="es-CL" dirty="0" smtClean="0"/>
              <a:t>Puede incorporar un gráfico con las tres fortalezas</a:t>
            </a:r>
            <a:r>
              <a:rPr lang="es-CL" baseline="0" dirty="0" smtClean="0"/>
              <a:t> de su forma de trabajo cotidiano al interior de la comunidad educativa.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baseline="0" dirty="0" smtClean="0"/>
              <a:t>Durante la presentación explique brevemente estas fortalezas.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C17F9-C48F-46D4-8BD8-3941F71E9CC2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11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E821-B0BA-4F82-8038-2B21481D2C7C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3750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E821-B0BA-4F82-8038-2B21481D2C7C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636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ase ppt agencia_gener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0" y="38373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6211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793" y="639606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FFD9C5A8-027B-4044-8E3B-B4F23234E91F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4" name="Rectángulo 3"/>
          <p:cNvSpPr/>
          <p:nvPr userDrawn="1"/>
        </p:nvSpPr>
        <p:spPr>
          <a:xfrm>
            <a:off x="7130716" y="6665495"/>
            <a:ext cx="1731477" cy="19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786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70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64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1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91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01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47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59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86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132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 defTabSz="342900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56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87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0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91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86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 defTabSz="342900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25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86" y="4766797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6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8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0302" y="2806262"/>
            <a:ext cx="5037083" cy="693683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_tradnl" sz="3600" b="1" kern="1200" dirty="0" err="1" smtClean="0">
                <a:solidFill>
                  <a:srgbClr val="00A5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dirty="0" smtClean="0"/>
              <a:t>Clic para editar título</a:t>
            </a:r>
            <a:r>
              <a:rPr lang="es-ES_tradnl" sz="3600" b="1" dirty="0" smtClean="0">
                <a:solidFill>
                  <a:srgbClr val="00A5B4"/>
                </a:solidFill>
              </a:rPr>
              <a:t>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0302" y="3886200"/>
            <a:ext cx="503708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pic>
        <p:nvPicPr>
          <p:cNvPr id="3074" name="Picture 2" descr="F:\base ppt agencia_subtitul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 userDrawn="1"/>
        </p:nvSpPr>
        <p:spPr>
          <a:xfrm>
            <a:off x="7162800" y="6657474"/>
            <a:ext cx="1652337" cy="200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372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1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822" y="3178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677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54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922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59" y="91602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334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102" y="609656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1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1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86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0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90" y="685855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32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1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90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31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2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F497D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0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70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90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97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55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65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solidFill>
                  <a:srgbClr val="1F497D">
                    <a:lumMod val="50000"/>
                  </a:srgbClr>
                </a:solidFill>
              </a:rPr>
              <a:pPr defTabSz="342900"/>
              <a:t>9/5/18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65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342900"/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540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 defTabSz="342900"/>
              <a:t>‹Nr.›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86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png"/><Relationship Id="rId10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9" Type="http://schemas.openxmlformats.org/officeDocument/2006/relationships/image" Target="../media/image37.jpeg"/><Relationship Id="rId10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gif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90152" y="189003"/>
            <a:ext cx="9234151" cy="1824134"/>
          </a:xfrm>
        </p:spPr>
        <p:txBody>
          <a:bodyPr anchor="ctr">
            <a:noAutofit/>
          </a:bodyPr>
          <a:lstStyle/>
          <a:p>
            <a:pPr algn="ctr"/>
            <a:r>
              <a:rPr lang="es-ES_tradnl" sz="4800" dirty="0" smtClean="0"/>
              <a:t>Presentación Comunidad </a:t>
            </a:r>
            <a:r>
              <a:rPr lang="es-ES_tradnl" sz="4800" dirty="0"/>
              <a:t>E</a:t>
            </a:r>
            <a:r>
              <a:rPr lang="es-ES_tradnl" sz="4800" dirty="0" smtClean="0"/>
              <a:t>ducativa</a:t>
            </a:r>
            <a:endParaRPr lang="es-ES_tradnl" sz="4800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idx="1"/>
          </p:nvPr>
        </p:nvSpPr>
        <p:spPr>
          <a:xfrm>
            <a:off x="1373170" y="2422901"/>
            <a:ext cx="6954592" cy="1411327"/>
          </a:xfrm>
        </p:spPr>
        <p:txBody>
          <a:bodyPr anchor="ctr"/>
          <a:lstStyle/>
          <a:p>
            <a:pPr algn="ctr"/>
            <a:r>
              <a:rPr lang="es-ES_tradnl" sz="3400" b="1" dirty="0" smtClean="0">
                <a:solidFill>
                  <a:srgbClr val="002060"/>
                </a:solidFill>
              </a:rPr>
              <a:t>LICEO BICENTENARIO DE EXCELENCIA POLIVALENTE SAN NICOLÁS</a:t>
            </a:r>
            <a:endParaRPr lang="es-ES_tradnl" sz="34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151" y="3834228"/>
            <a:ext cx="2574630" cy="25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676"/>
            <a:ext cx="9193903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600" b="1" dirty="0" smtClean="0">
                <a:ln w="0"/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s-ES" sz="3200" b="1" dirty="0" smtClean="0">
                <a:ln w="0"/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ÁMBITOS DEL PLURILINGÜISMO </a:t>
            </a:r>
            <a:endParaRPr lang="es-ES" sz="3200" b="1" dirty="0">
              <a:ln w="0"/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09089807"/>
              </p:ext>
            </p:extLst>
          </p:nvPr>
        </p:nvGraphicFramePr>
        <p:xfrm>
          <a:off x="0" y="685800"/>
          <a:ext cx="9094096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00" y="-8572500"/>
            <a:ext cx="3312000" cy="248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991" y="3836743"/>
            <a:ext cx="1821971" cy="1366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703" y="760934"/>
            <a:ext cx="1788380" cy="1275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59" y="788985"/>
            <a:ext cx="1568447" cy="1247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59" y="2307559"/>
            <a:ext cx="1568447" cy="122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58" y="3794421"/>
            <a:ext cx="1568447" cy="136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139893" y="127059"/>
            <a:ext cx="2060381" cy="500137"/>
          </a:xfrm>
          <a:prstGeom prst="rect">
            <a:avLst/>
          </a:prstGeom>
          <a:solidFill>
            <a:schemeClr val="tx1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342900"/>
            <a:r>
              <a:rPr lang="es-ES" sz="2800" dirty="0">
                <a:ln w="22225">
                  <a:solidFill>
                    <a:srgbClr val="A2190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Alemania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467703" y="158688"/>
            <a:ext cx="178838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342900"/>
            <a:r>
              <a:rPr lang="es-ES" sz="2800" dirty="0">
                <a:ln w="22225">
                  <a:solidFill>
                    <a:srgbClr val="A2190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Francia  </a:t>
            </a:r>
          </a:p>
        </p:txBody>
      </p:sp>
      <p:pic>
        <p:nvPicPr>
          <p:cNvPr id="1026" name="Picture 2" descr="http://www.liceosannicolas.cl/images/departamentos/idiomas/frances/viaje-francia/IMG-20170821-WA0004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7703" y="2383919"/>
            <a:ext cx="1780259" cy="127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5814651" y="2886447"/>
            <a:ext cx="2595268" cy="203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651" y="703132"/>
            <a:ext cx="2570761" cy="2108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651" y="4999773"/>
            <a:ext cx="2587771" cy="1622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ángulo 13"/>
          <p:cNvSpPr/>
          <p:nvPr/>
        </p:nvSpPr>
        <p:spPr>
          <a:xfrm>
            <a:off x="5926145" y="158688"/>
            <a:ext cx="2060381" cy="500137"/>
          </a:xfrm>
          <a:prstGeom prst="rect">
            <a:avLst/>
          </a:prstGeom>
          <a:solidFill>
            <a:schemeClr val="tx1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342900"/>
            <a:r>
              <a:rPr lang="es-ES" sz="2800" dirty="0" smtClean="0">
                <a:ln w="22225">
                  <a:solidFill>
                    <a:srgbClr val="A2190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</a:t>
            </a:r>
            <a:endParaRPr lang="es-ES" sz="2800" dirty="0">
              <a:ln w="22225">
                <a:solidFill>
                  <a:srgbClr val="A2190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765" y="5461210"/>
            <a:ext cx="1955562" cy="1306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ángulo 15"/>
          <p:cNvSpPr/>
          <p:nvPr/>
        </p:nvSpPr>
        <p:spPr>
          <a:xfrm>
            <a:off x="275891" y="5899996"/>
            <a:ext cx="1788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/>
            <a:r>
              <a:rPr lang="es-ES" sz="2800" dirty="0" smtClean="0">
                <a:ln w="22225">
                  <a:solidFill>
                    <a:srgbClr val="A2190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 </a:t>
            </a:r>
            <a:endParaRPr lang="es-ES" sz="2800" dirty="0">
              <a:ln w="22225">
                <a:solidFill>
                  <a:srgbClr val="A2190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902" y="4470949"/>
            <a:ext cx="2818200" cy="22141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48" y="4470949"/>
            <a:ext cx="2454864" cy="23870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236" y="4470949"/>
            <a:ext cx="2696666" cy="23870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331" y="1916482"/>
            <a:ext cx="2884790" cy="21699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rot="20351863">
            <a:off x="523654" y="2212286"/>
            <a:ext cx="3692538" cy="1315745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342900"/>
            <a:r>
              <a:rPr lang="es-ES" sz="405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Todos pueden </a:t>
            </a:r>
          </a:p>
          <a:p>
            <a:pPr algn="ctr" defTabSz="342900"/>
            <a:r>
              <a:rPr lang="es-ES" sz="405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aprender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81609" y="-80839"/>
            <a:ext cx="9062391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SELLO </a:t>
            </a:r>
          </a:p>
          <a:p>
            <a:pPr algn="ctr"/>
            <a:r>
              <a:rPr lang="es-ES" sz="4000" b="1" cap="none" spc="0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“EDUCACIÓN INCLUSIVA”</a:t>
            </a:r>
            <a:endParaRPr lang="es-ES" sz="4000" b="1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509" y="2029216"/>
            <a:ext cx="3032059" cy="2608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943" y="4685832"/>
            <a:ext cx="1516346" cy="1936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112" y="1993872"/>
            <a:ext cx="1299636" cy="2567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C:\Users\usuario\AppData\Local\Microsoft\Windows\Temporary Internet Files\Content.Word\taekwond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644" y="1993872"/>
            <a:ext cx="1140533" cy="2609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C:\Users\usuario\AppData\Local\Microsoft\Windows\Temporary Internet Files\Content.Word\Orqu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131" y="1989358"/>
            <a:ext cx="1770391" cy="266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C:\Users\usuario\AppData\Local\Microsoft\Windows\Temporary Internet Files\Content.Word\folclor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645" y="4671486"/>
            <a:ext cx="1859778" cy="1951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C:\Users\usuario\AppData\Local\Microsoft\Windows\Temporary Internet Files\Content.Word\Presentación Liceo Bicentenario Polivalente San Nicolás_016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0238" y="4509400"/>
            <a:ext cx="1400510" cy="2113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n 8" descr="C:\Users\usuario\AppData\Local\Microsoft\Windows\Temporary Internet Files\Content.Word\sillas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984" y="1989358"/>
            <a:ext cx="1294663" cy="2613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C:\Users\usuario\AppData\Local\Microsoft\Windows\Temporary Internet Files\Content.Word\Ciencias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289" y="4685832"/>
            <a:ext cx="1450855" cy="1951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5"/>
          <a:stretch/>
        </p:blipFill>
        <p:spPr>
          <a:xfrm>
            <a:off x="4837469" y="4603086"/>
            <a:ext cx="1435882" cy="20337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C:\Users\usuario\AppData\Local\Microsoft\Windows\Temporary Internet Files\Content.Word\gimnasia deportiva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031" y="4523747"/>
            <a:ext cx="1253089" cy="2113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ángulo 14"/>
          <p:cNvSpPr/>
          <p:nvPr/>
        </p:nvSpPr>
        <p:spPr>
          <a:xfrm>
            <a:off x="81609" y="-80839"/>
            <a:ext cx="9062391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SELLO </a:t>
            </a:r>
          </a:p>
          <a:p>
            <a:pPr algn="ctr"/>
            <a:r>
              <a:rPr lang="es-ES" sz="4000" b="1" cap="none" spc="0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“FORMACIÓN INTEGRAL”</a:t>
            </a:r>
            <a:endParaRPr lang="es-ES" sz="4000" b="1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48048" y="24638"/>
            <a:ext cx="8995952" cy="1569660"/>
          </a:xfrm>
          <a:prstGeom prst="rect">
            <a:avLst/>
          </a:prstGeom>
          <a:solidFill>
            <a:srgbClr val="E26714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SELLO</a:t>
            </a:r>
          </a:p>
          <a:p>
            <a:pPr algn="ctr"/>
            <a:r>
              <a:rPr lang="es-ES" sz="3200" b="1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“DESARROLLO HABILIDADES Y COMPETENCIAS”</a:t>
            </a:r>
            <a:endParaRPr lang="es-ES" sz="3200" b="1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47" y="4480744"/>
            <a:ext cx="3202657" cy="207108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704" y="2133169"/>
            <a:ext cx="3045422" cy="219720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48" y="2143509"/>
            <a:ext cx="3202657" cy="218686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263014" y="2133169"/>
            <a:ext cx="2730674" cy="219720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269" y="4470404"/>
            <a:ext cx="3336292" cy="2071084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69" y="4470404"/>
            <a:ext cx="3053519" cy="20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2573"/>
            <a:ext cx="4197043" cy="273408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709" y="2676"/>
            <a:ext cx="9166194" cy="49244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600" b="1" dirty="0" smtClean="0">
                <a:ln w="0"/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Habilidades</a:t>
            </a:r>
            <a:r>
              <a:rPr lang="es-ES" sz="2600" b="1" dirty="0" smtClean="0">
                <a:ln w="0"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2600" b="1" dirty="0" smtClean="0">
                <a:ln w="0"/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y Emprendimiento  </a:t>
            </a:r>
            <a:endParaRPr lang="es-ES" sz="2600" b="1" dirty="0">
              <a:ln w="0"/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69032"/>
            <a:ext cx="4158641" cy="3188968"/>
          </a:xfrm>
          <a:prstGeom prst="rect">
            <a:avLst/>
          </a:prstGeom>
        </p:spPr>
      </p:pic>
      <p:pic>
        <p:nvPicPr>
          <p:cNvPr id="11" name="3 Marcador de contenido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895" y="2379779"/>
            <a:ext cx="4446740" cy="3470586"/>
          </a:xfrm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5066779" y="688907"/>
            <a:ext cx="3732755" cy="479751"/>
          </a:xfrm>
          <a:solidFill>
            <a:srgbClr val="00B0F0"/>
          </a:solidFill>
        </p:spPr>
        <p:txBody>
          <a:bodyPr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 CITY </a:t>
            </a:r>
            <a:endParaRPr lang="es-C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9903" y="688908"/>
            <a:ext cx="3732755" cy="479751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PLAN</a:t>
            </a:r>
            <a:endParaRPr lang="es-C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60436" y="1951565"/>
            <a:ext cx="85617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algn="just">
              <a:buAutoNum type="alphaUcParenR"/>
            </a:pPr>
            <a:r>
              <a:rPr lang="es-CL" sz="2400" b="1" dirty="0">
                <a:solidFill>
                  <a:srgbClr val="002060"/>
                </a:solidFill>
                <a:latin typeface="Arial Black" panose="020B0A04020102020204" pitchFamily="34" charset="0"/>
                <a:cs typeface="Calibri" pitchFamily="34" charset="0"/>
              </a:rPr>
              <a:t>UNIVERSIDAD DEL </a:t>
            </a:r>
            <a:r>
              <a:rPr lang="es-CL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itchFamily="34" charset="0"/>
              </a:rPr>
              <a:t>BIOBÍO </a:t>
            </a:r>
            <a:endParaRPr lang="es-CL" sz="2400" b="1" dirty="0">
              <a:solidFill>
                <a:srgbClr val="002060"/>
              </a:solidFill>
              <a:latin typeface="Arial Black" panose="020B0A04020102020204" pitchFamily="34" charset="0"/>
              <a:cs typeface="Calibri" pitchFamily="34" charset="0"/>
            </a:endParaRPr>
          </a:p>
          <a:p>
            <a:pPr algn="just"/>
            <a:endParaRPr lang="es-CL" sz="1000" b="1" dirty="0">
              <a:latin typeface="Arial Black" panose="020B0A04020102020204" pitchFamily="34" charset="0"/>
              <a:cs typeface="Calibri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HC:  Convalidación Algebra, Cálculo y Química.</a:t>
            </a:r>
          </a:p>
          <a:p>
            <a:pPr marL="342900" indent="-342900" algn="just">
              <a:buFontTx/>
              <a:buChar char="-"/>
            </a:pP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TP:  Carreras FACE</a:t>
            </a:r>
          </a:p>
        </p:txBody>
      </p:sp>
      <p:sp>
        <p:nvSpPr>
          <p:cNvPr id="10" name="6 CuadroTexto"/>
          <p:cNvSpPr txBox="1"/>
          <p:nvPr/>
        </p:nvSpPr>
        <p:spPr>
          <a:xfrm>
            <a:off x="160437" y="3334636"/>
            <a:ext cx="8561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>
                <a:solidFill>
                  <a:srgbClr val="002060"/>
                </a:solidFill>
                <a:latin typeface="Arial Black" panose="020B0A04020102020204" pitchFamily="34" charset="0"/>
                <a:cs typeface="Calibri" pitchFamily="34" charset="0"/>
              </a:rPr>
              <a:t>B) UNIVERSIDAD DE CONCEPCIÓN</a:t>
            </a:r>
          </a:p>
          <a:p>
            <a:pPr algn="just"/>
            <a:endParaRPr lang="es-CL" sz="1200" b="1" dirty="0">
              <a:latin typeface="Arial Black" panose="020B0A04020102020204" pitchFamily="34" charset="0"/>
              <a:cs typeface="Calibri" pitchFamily="34" charset="0"/>
            </a:endParaRPr>
          </a:p>
          <a:p>
            <a:r>
              <a:rPr lang="es-CL" sz="2400" b="1" dirty="0">
                <a:latin typeface="Arial Narrow" panose="020B0606020202030204" pitchFamily="34" charset="0"/>
                <a:cs typeface="Calibri" pitchFamily="34" charset="0"/>
              </a:rPr>
              <a:t>Facultad De Ingeniería Agrícola-Campus </a:t>
            </a:r>
            <a:r>
              <a:rPr lang="es-CL" sz="2400" b="1" dirty="0" smtClean="0">
                <a:latin typeface="Arial Narrow" panose="020B0606020202030204" pitchFamily="34" charset="0"/>
                <a:cs typeface="Calibri" pitchFamily="34" charset="0"/>
              </a:rPr>
              <a:t>Chillán (</a:t>
            </a:r>
            <a:r>
              <a:rPr lang="es-CL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Agroindustrias</a:t>
            </a:r>
            <a:endParaRPr lang="es-CL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CL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Medio Ambiente,  Ingeniería en Alimentos,  </a:t>
            </a:r>
            <a:r>
              <a:rPr lang="es-E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 Ingeniería Civil </a:t>
            </a:r>
            <a:r>
              <a:rPr lang="es-E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Agrícola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285697" y="4748485"/>
            <a:ext cx="8561705" cy="1673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C) INACAP CHILLAN</a:t>
            </a:r>
            <a:endParaRPr lang="es-CL" sz="2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s-CL" sz="18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D) IN</a:t>
            </a:r>
            <a:r>
              <a:rPr lang="es-CL" sz="2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STITUTO PROFESIONAL  VIRGINIO GÓMEZ</a:t>
            </a:r>
          </a:p>
          <a:p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0" y="691605"/>
            <a:ext cx="7778664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ARTICULACIÓN CONTINUIDAD DE ESTUDIOS </a:t>
            </a:r>
            <a:r>
              <a:rPr lang="es-C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</a:t>
            </a:r>
            <a:r>
              <a:rPr lang="es-C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</a:p>
        </p:txBody>
      </p:sp>
    </p:spTree>
    <p:extLst>
      <p:ext uri="{BB962C8B-B14F-4D97-AF65-F5344CB8AC3E}">
        <p14:creationId xmlns:p14="http://schemas.microsoft.com/office/powerpoint/2010/main" val="8379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8668" y="2508909"/>
            <a:ext cx="5803977" cy="146554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/>
            </a:r>
            <a:br>
              <a:rPr lang="es-CL" sz="5400" dirty="0" smtClean="0">
                <a:solidFill>
                  <a:schemeClr val="tx1"/>
                </a:solidFill>
              </a:rPr>
            </a:br>
            <a:r>
              <a:rPr lang="es-CL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RESULTADOS</a:t>
            </a:r>
            <a:r>
              <a:rPr lang="es-CL" sz="5400" dirty="0" smtClean="0">
                <a:solidFill>
                  <a:schemeClr val="tx1"/>
                </a:solidFill>
              </a:rPr>
              <a:t/>
            </a:r>
            <a:br>
              <a:rPr lang="es-CL" sz="5400" dirty="0" smtClean="0">
                <a:solidFill>
                  <a:schemeClr val="tx1"/>
                </a:solidFill>
              </a:rPr>
            </a:br>
            <a:endParaRPr lang="es-CL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125421"/>
              </p:ext>
            </p:extLst>
          </p:nvPr>
        </p:nvGraphicFramePr>
        <p:xfrm>
          <a:off x="0" y="0"/>
          <a:ext cx="9144000" cy="66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68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5"/>
          <p:cNvSpPr>
            <a:spLocks noGrp="1"/>
          </p:cNvSpPr>
          <p:nvPr>
            <p:ph type="title"/>
          </p:nvPr>
        </p:nvSpPr>
        <p:spPr>
          <a:xfrm>
            <a:off x="0" y="328306"/>
            <a:ext cx="7164886" cy="55774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s-C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Tendencia de los resultados en los últimos  3 años</a:t>
            </a:r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44920"/>
              </p:ext>
            </p:extLst>
          </p:nvPr>
        </p:nvGraphicFramePr>
        <p:xfrm>
          <a:off x="0" y="307429"/>
          <a:ext cx="9144000" cy="136533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144000"/>
              </a:tblGrid>
              <a:tr h="1365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SIMCE 8°</a:t>
                      </a:r>
                      <a:r>
                        <a:rPr lang="es-ES_tradnl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BÁSICO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rgbClr val="053B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Tendencia de los resultados en los últimos 3 años: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 Y LITERATURA</a:t>
                      </a:r>
                      <a:r>
                        <a:rPr lang="es-ES_tradnl" sz="2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LECTURA Y MATEMÁTICA</a:t>
                      </a:r>
                      <a:endParaRPr lang="es-ES_tradnl" sz="2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es-CL" sz="2400" b="1" u="none" dirty="0" smtClean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230591"/>
              </p:ext>
            </p:extLst>
          </p:nvPr>
        </p:nvGraphicFramePr>
        <p:xfrm>
          <a:off x="1020706" y="1672766"/>
          <a:ext cx="7359206" cy="509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29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505609" y="84948"/>
            <a:ext cx="8175811" cy="138499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numCol="1">
            <a:spAutoFit/>
          </a:bodyPr>
          <a:lstStyle/>
          <a:p>
            <a:pPr algn="ctr"/>
            <a:r>
              <a:rPr lang="es-CL" sz="28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«Proyecto Educativo centrado en la persona, respetando sus diferencias, atendiendo sus debilidades y potenciando sus fortalezas»</a:t>
            </a:r>
            <a:endParaRPr lang="es-CL" sz="2800" b="1" i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9944"/>
            <a:ext cx="9113999" cy="5175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5975797" y="6374526"/>
            <a:ext cx="296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SEGUNDOS MEDIOS 2017</a:t>
            </a:r>
            <a:endParaRPr lang="es-CL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42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86340"/>
              </p:ext>
            </p:extLst>
          </p:nvPr>
        </p:nvGraphicFramePr>
        <p:xfrm>
          <a:off x="0" y="307429"/>
          <a:ext cx="9006214" cy="136533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006214"/>
              </a:tblGrid>
              <a:tr h="1365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SIMCE 2°</a:t>
                      </a:r>
                      <a:r>
                        <a:rPr lang="es-ES_tradnl" sz="2400" b="1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AÑO MEDIO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100" b="1" dirty="0" smtClean="0">
                        <a:solidFill>
                          <a:srgbClr val="053B6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rgbClr val="053B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Tendencia de los resultados en los últimos años: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u="non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PUNTA</a:t>
                      </a:r>
                      <a:r>
                        <a:rPr lang="es-ES_tradnl" sz="2400" b="1" u="none" baseline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 PROMEDIO </a:t>
                      </a:r>
                      <a:r>
                        <a:rPr lang="es-ES_tradnl" sz="2400" b="1" u="non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COMPRENSIÓN</a:t>
                      </a:r>
                      <a:r>
                        <a:rPr lang="es-ES_tradnl" sz="2400" b="1" u="none" baseline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 LECTURA</a:t>
                      </a:r>
                      <a:endParaRPr lang="es-CL" sz="2400" b="1" u="none" dirty="0" smtClean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 descr="RBD_TEND_2M_LEN.PNG" title="RBD_TEND_2M_LEN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7030" b="9384"/>
          <a:stretch/>
        </p:blipFill>
        <p:spPr>
          <a:xfrm>
            <a:off x="0" y="1672766"/>
            <a:ext cx="9006214" cy="49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03939"/>
              </p:ext>
            </p:extLst>
          </p:nvPr>
        </p:nvGraphicFramePr>
        <p:xfrm>
          <a:off x="11289" y="127328"/>
          <a:ext cx="9132711" cy="14173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132711"/>
              </a:tblGrid>
              <a:tr h="1329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SIMCE 2°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24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MEDIO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rgbClr val="053B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Tendencia de los resultados en los últimos años: </a:t>
                      </a:r>
                      <a:endParaRPr lang="es-CL" sz="24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PUNTAJE PROMEDIO MATEMÁTICA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es-CL" sz="2400" b="1" u="none" dirty="0" smtClean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 descr="RBD_TEND_2M_MAT.PNG" title="RBD_TEND_2M_MA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76" b="9169"/>
          <a:stretch/>
        </p:blipFill>
        <p:spPr>
          <a:xfrm>
            <a:off x="0" y="1688124"/>
            <a:ext cx="9143999" cy="50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66715"/>
              </p:ext>
            </p:extLst>
          </p:nvPr>
        </p:nvGraphicFramePr>
        <p:xfrm>
          <a:off x="11289" y="0"/>
          <a:ext cx="9132711" cy="148255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132711"/>
              </a:tblGrid>
              <a:tr h="1482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PSU HC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rgbClr val="053B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Tendencia al</a:t>
                      </a:r>
                      <a:r>
                        <a:rPr lang="es-ES_tradnl" sz="2400" b="1" baseline="0" dirty="0" smtClean="0">
                          <a:solidFill>
                            <a:srgbClr val="053B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alza: N° alumnos y resultados </a:t>
                      </a:r>
                      <a:r>
                        <a:rPr lang="es-ES_tradnl" sz="2400" b="1" dirty="0" smtClean="0">
                          <a:solidFill>
                            <a:srgbClr val="053B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24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PROMEDIO LENGUAJE -  MATEMÁTICA 2012</a:t>
                      </a:r>
                      <a:r>
                        <a:rPr lang="es-ES_tradnl" sz="2400" b="1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- 2017</a:t>
                      </a:r>
                      <a:endParaRPr lang="es-ES_tradnl" sz="24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es-CL" sz="2400" b="1" u="none" dirty="0" smtClean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582118"/>
              </p:ext>
            </p:extLst>
          </p:nvPr>
        </p:nvGraphicFramePr>
        <p:xfrm>
          <a:off x="11290" y="1520445"/>
          <a:ext cx="9132710" cy="487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618507" y="6396335"/>
            <a:ext cx="41840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92% ingreso a la Universidad</a:t>
            </a:r>
            <a:endParaRPr lang="es-ES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719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7281"/>
              </p:ext>
            </p:extLst>
          </p:nvPr>
        </p:nvGraphicFramePr>
        <p:xfrm>
          <a:off x="11289" y="0"/>
          <a:ext cx="9132711" cy="148255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132711"/>
              </a:tblGrid>
              <a:tr h="1482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PSU HC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PROMEDIO LENGUAJE -  MATEMÁTICA –</a:t>
                      </a:r>
                      <a:r>
                        <a:rPr lang="es-ES_tradnl" sz="2400" b="1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UNIDADES EDUCATIVAS SIMILARES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es-CL" sz="2400" b="1" u="none" dirty="0" smtClean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490294"/>
              </p:ext>
            </p:extLst>
          </p:nvPr>
        </p:nvGraphicFramePr>
        <p:xfrm>
          <a:off x="124689" y="1682223"/>
          <a:ext cx="8589820" cy="517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79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21716"/>
              </p:ext>
            </p:extLst>
          </p:nvPr>
        </p:nvGraphicFramePr>
        <p:xfrm>
          <a:off x="11289" y="0"/>
          <a:ext cx="9132711" cy="148255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132711"/>
              </a:tblGrid>
              <a:tr h="1482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PSU TP - 2017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PROMEDIO LENGUAJE -  MATEMÁTICA UNIDADES EDUCATIVAS SIMILARES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es-CL" sz="2400" b="1" u="none" dirty="0" smtClean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93083"/>
              </p:ext>
            </p:extLst>
          </p:nvPr>
        </p:nvGraphicFramePr>
        <p:xfrm>
          <a:off x="815926" y="1645920"/>
          <a:ext cx="7484012" cy="488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3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1570"/>
              </p:ext>
            </p:extLst>
          </p:nvPr>
        </p:nvGraphicFramePr>
        <p:xfrm>
          <a:off x="11289" y="0"/>
          <a:ext cx="9132711" cy="148255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132711"/>
              </a:tblGrid>
              <a:tr h="1482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PSU TP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rgbClr val="053B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Tendencia en</a:t>
                      </a:r>
                      <a:r>
                        <a:rPr lang="es-ES_tradnl" sz="2400" b="1" baseline="0" dirty="0" smtClean="0">
                          <a:solidFill>
                            <a:srgbClr val="053B6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los últimos tres años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PROMEDIO LENGUAJE -  MATEMÁTICA 2015</a:t>
                      </a:r>
                      <a:r>
                        <a:rPr lang="es-ES_tradnl" sz="2400" b="1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- 2017</a:t>
                      </a:r>
                      <a:endParaRPr lang="es-ES_tradnl" sz="24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es-CL" sz="2400" b="1" u="none" dirty="0" smtClean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311293"/>
              </p:ext>
            </p:extLst>
          </p:nvPr>
        </p:nvGraphicFramePr>
        <p:xfrm>
          <a:off x="196949" y="1632985"/>
          <a:ext cx="8356208" cy="5119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3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9" r="-1464"/>
          <a:stretch/>
        </p:blipFill>
        <p:spPr bwMode="auto">
          <a:xfrm>
            <a:off x="0" y="839244"/>
            <a:ext cx="3569567" cy="607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3569567" y="1612640"/>
            <a:ext cx="51129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Gràcies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Eskerrik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asko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Graciñas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Danke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kumimoji="0" lang="zh-CN" alt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谢</a:t>
            </a:r>
            <a:r>
              <a:rPr kumimoji="0" lang="zh-CN" alt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谢 </a:t>
            </a:r>
            <a:r>
              <a:rPr kumimoji="0" lang="es-CL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(</a:t>
            </a: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Xièxiè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kumimoji="0" lang="ja-JP" alt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謝  </a:t>
            </a:r>
            <a:r>
              <a:rPr kumimoji="0" lang="es-C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Kansha</a:t>
            </a: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7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4630" y="3745282"/>
            <a:ext cx="4442911" cy="311271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0" y="932380"/>
            <a:ext cx="8843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Dependencia:</a:t>
            </a:r>
            <a:r>
              <a:rPr lang="es-CL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Municipal.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L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Matrícula 2018:</a:t>
            </a:r>
            <a:r>
              <a:rPr lang="es-CL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1400 alumnos</a:t>
            </a:r>
            <a:r>
              <a:rPr lang="es-CL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provenientes de distintas comunas de la Provincia y del territorio Valle del Itata:  Chillán, Chillán Viejo, Coihueco</a:t>
            </a:r>
            <a:r>
              <a:rPr lang="es-CL" sz="2400" dirty="0">
                <a:latin typeface="Arial Narrow" panose="020B0606020202030204" pitchFamily="34" charset="0"/>
                <a:cs typeface="Arial" panose="020B0604020202020204" pitchFamily="34" charset="0"/>
              </a:rPr>
              <a:t>, Pinto, Bulnes, Quirihue, Ninhue, </a:t>
            </a:r>
            <a:r>
              <a:rPr lang="es-CL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Coelemu</a:t>
            </a:r>
            <a:r>
              <a:rPr lang="es-CL" sz="2400" dirty="0">
                <a:latin typeface="Arial Narrow" panose="020B0606020202030204" pitchFamily="34" charset="0"/>
                <a:cs typeface="Arial" panose="020B0604020202020204" pitchFamily="34" charset="0"/>
              </a:rPr>
              <a:t>, San </a:t>
            </a:r>
            <a:r>
              <a:rPr lang="es-CL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Carlos.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L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Grupo </a:t>
            </a:r>
            <a:r>
              <a:rPr lang="es-CL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Socio Económico: Medio-Bajo</a:t>
            </a:r>
            <a:r>
              <a:rPr lang="es-CL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L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Categoría de desempeño: Alto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L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Índice Vulnerabilidad:  Básica</a:t>
            </a:r>
            <a:r>
              <a:rPr lang="es-CL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= </a:t>
            </a:r>
            <a:r>
              <a:rPr lang="es-CL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89,08%  Media</a:t>
            </a:r>
            <a:r>
              <a:rPr lang="es-CL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= </a:t>
            </a:r>
            <a:r>
              <a:rPr lang="es-CL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83,49%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L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Concentración A. Prioritarios y Preferentes:  1355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CL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Proyecto </a:t>
            </a:r>
            <a:r>
              <a:rPr lang="es-CL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Integración: </a:t>
            </a:r>
            <a:r>
              <a:rPr lang="es-CL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 alumnos</a:t>
            </a:r>
            <a:r>
              <a:rPr lang="es-CL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FF0000"/>
              </a:buClr>
            </a:pPr>
            <a:r>
              <a:rPr lang="es-CL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NEEP=59          </a:t>
            </a:r>
            <a:r>
              <a:rPr lang="es-CL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NEET: </a:t>
            </a:r>
            <a:r>
              <a:rPr lang="es-CL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142</a:t>
            </a:r>
            <a:endParaRPr lang="es-CL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12755" y="322948"/>
            <a:ext cx="351814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200" b="1" cap="none" spc="0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CONTEXTO</a:t>
            </a:r>
            <a:endParaRPr lang="es-ES" sz="4200" b="1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orma libre 63"/>
          <p:cNvSpPr/>
          <p:nvPr/>
        </p:nvSpPr>
        <p:spPr>
          <a:xfrm>
            <a:off x="420939" y="4991418"/>
            <a:ext cx="8493760" cy="657204"/>
          </a:xfrm>
          <a:custGeom>
            <a:avLst/>
            <a:gdLst>
              <a:gd name="connsiteX0" fmla="*/ 0 w 8493760"/>
              <a:gd name="connsiteY0" fmla="*/ 657204 h 657204"/>
              <a:gd name="connsiteX1" fmla="*/ 1310640 w 8493760"/>
              <a:gd name="connsiteY1" fmla="*/ 271124 h 657204"/>
              <a:gd name="connsiteX2" fmla="*/ 3891280 w 8493760"/>
              <a:gd name="connsiteY2" fmla="*/ 454004 h 657204"/>
              <a:gd name="connsiteX3" fmla="*/ 5821680 w 8493760"/>
              <a:gd name="connsiteY3" fmla="*/ 108564 h 657204"/>
              <a:gd name="connsiteX4" fmla="*/ 6969760 w 8493760"/>
              <a:gd name="connsiteY4" fmla="*/ 6964 h 657204"/>
              <a:gd name="connsiteX5" fmla="*/ 8493760 w 8493760"/>
              <a:gd name="connsiteY5" fmla="*/ 17124 h 65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93760" h="657204">
                <a:moveTo>
                  <a:pt x="0" y="657204"/>
                </a:moveTo>
                <a:cubicBezTo>
                  <a:pt x="331046" y="481097"/>
                  <a:pt x="662093" y="304991"/>
                  <a:pt x="1310640" y="271124"/>
                </a:cubicBezTo>
                <a:cubicBezTo>
                  <a:pt x="1959187" y="237257"/>
                  <a:pt x="3139440" y="481097"/>
                  <a:pt x="3891280" y="454004"/>
                </a:cubicBezTo>
                <a:cubicBezTo>
                  <a:pt x="4643120" y="426911"/>
                  <a:pt x="5308600" y="183071"/>
                  <a:pt x="5821680" y="108564"/>
                </a:cubicBezTo>
                <a:cubicBezTo>
                  <a:pt x="6334760" y="34057"/>
                  <a:pt x="6524413" y="22204"/>
                  <a:pt x="6969760" y="6964"/>
                </a:cubicBezTo>
                <a:cubicBezTo>
                  <a:pt x="7415107" y="-8276"/>
                  <a:pt x="7954433" y="4424"/>
                  <a:pt x="8493760" y="17124"/>
                </a:cubicBezTo>
              </a:path>
            </a:pathLst>
          </a:custGeom>
          <a:noFill/>
          <a:ln w="38100">
            <a:solidFill>
              <a:srgbClr val="80808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9" name="Conector recto 18"/>
          <p:cNvCxnSpPr>
            <a:stCxn id="39" idx="0"/>
            <a:endCxn id="44" idx="10"/>
          </p:cNvCxnSpPr>
          <p:nvPr/>
        </p:nvCxnSpPr>
        <p:spPr>
          <a:xfrm flipH="1" flipV="1">
            <a:off x="1652669" y="4628638"/>
            <a:ext cx="244164" cy="816198"/>
          </a:xfrm>
          <a:prstGeom prst="line">
            <a:avLst/>
          </a:prstGeom>
          <a:ln w="38100">
            <a:solidFill>
              <a:srgbClr val="F8A800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059"/>
            <a:ext cx="7505700" cy="780789"/>
          </a:xfrm>
        </p:spPr>
        <p:txBody>
          <a:bodyPr anchor="ctr"/>
          <a:lstStyle/>
          <a:p>
            <a:pPr algn="ctr"/>
            <a:r>
              <a:rPr lang="es-CL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HITOS IMPORTANTES</a:t>
            </a:r>
            <a:endParaRPr lang="es-CL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547615" y="4640531"/>
            <a:ext cx="206315" cy="18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8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1" name="Conector recto 20"/>
          <p:cNvCxnSpPr/>
          <p:nvPr/>
        </p:nvCxnSpPr>
        <p:spPr>
          <a:xfrm flipH="1" flipV="1">
            <a:off x="4527650" y="4818757"/>
            <a:ext cx="77486" cy="781862"/>
          </a:xfrm>
          <a:prstGeom prst="line">
            <a:avLst/>
          </a:prstGeom>
          <a:ln w="38100">
            <a:solidFill>
              <a:srgbClr val="12A7A3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4445859" y="4753494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2A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4" name="Conector recto 23"/>
          <p:cNvCxnSpPr>
            <a:endCxn id="47" idx="10"/>
          </p:cNvCxnSpPr>
          <p:nvPr/>
        </p:nvCxnSpPr>
        <p:spPr>
          <a:xfrm flipH="1" flipV="1">
            <a:off x="7663414" y="4068434"/>
            <a:ext cx="2518" cy="1141254"/>
          </a:xfrm>
          <a:prstGeom prst="line">
            <a:avLst/>
          </a:prstGeom>
          <a:ln w="38100">
            <a:solidFill>
              <a:srgbClr val="B32685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7576505" y="4052559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32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CuadroTexto 38"/>
          <p:cNvSpPr txBox="1"/>
          <p:nvPr/>
        </p:nvSpPr>
        <p:spPr>
          <a:xfrm>
            <a:off x="1200778" y="5444836"/>
            <a:ext cx="139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F8A800"/>
                </a:solidFill>
              </a:rPr>
              <a:t>(</a:t>
            </a:r>
            <a:r>
              <a:rPr lang="es-CL" sz="2400" b="1" dirty="0" smtClean="0">
                <a:solidFill>
                  <a:srgbClr val="F8A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2003</a:t>
            </a:r>
            <a:r>
              <a:rPr lang="es-CL" b="1" dirty="0" smtClean="0">
                <a:solidFill>
                  <a:srgbClr val="F8A800"/>
                </a:solidFill>
              </a:rPr>
              <a:t>)</a:t>
            </a:r>
            <a:endParaRPr lang="es-CL" b="1" dirty="0">
              <a:solidFill>
                <a:srgbClr val="F8A800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4132816" y="5770415"/>
            <a:ext cx="1261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12A7A3"/>
                </a:solidFill>
              </a:rPr>
              <a:t>(2010)</a:t>
            </a:r>
            <a:endParaRPr lang="es-CL" sz="2400" b="1" dirty="0">
              <a:solidFill>
                <a:srgbClr val="12A7A3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7027984" y="5438554"/>
            <a:ext cx="181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B32685"/>
                </a:solidFill>
              </a:rPr>
              <a:t>(2017-2018)</a:t>
            </a:r>
            <a:endParaRPr lang="es-CL" sz="2400" b="1" dirty="0">
              <a:solidFill>
                <a:srgbClr val="B32685"/>
              </a:solidFill>
            </a:endParaRPr>
          </a:p>
        </p:txBody>
      </p:sp>
      <p:sp>
        <p:nvSpPr>
          <p:cNvPr id="44" name="Llamada rectangular 43"/>
          <p:cNvSpPr/>
          <p:nvPr/>
        </p:nvSpPr>
        <p:spPr>
          <a:xfrm>
            <a:off x="472340" y="1211053"/>
            <a:ext cx="2396120" cy="3417585"/>
          </a:xfrm>
          <a:custGeom>
            <a:avLst/>
            <a:gdLst>
              <a:gd name="connsiteX0" fmla="*/ 0 w 2174240"/>
              <a:gd name="connsiteY0" fmla="*/ 0 h 1239520"/>
              <a:gd name="connsiteX1" fmla="*/ 362373 w 2174240"/>
              <a:gd name="connsiteY1" fmla="*/ 0 h 1239520"/>
              <a:gd name="connsiteX2" fmla="*/ 362373 w 2174240"/>
              <a:gd name="connsiteY2" fmla="*/ 0 h 1239520"/>
              <a:gd name="connsiteX3" fmla="*/ 905933 w 2174240"/>
              <a:gd name="connsiteY3" fmla="*/ 0 h 1239520"/>
              <a:gd name="connsiteX4" fmla="*/ 2174240 w 2174240"/>
              <a:gd name="connsiteY4" fmla="*/ 0 h 1239520"/>
              <a:gd name="connsiteX5" fmla="*/ 2174240 w 2174240"/>
              <a:gd name="connsiteY5" fmla="*/ 723053 h 1239520"/>
              <a:gd name="connsiteX6" fmla="*/ 2174240 w 2174240"/>
              <a:gd name="connsiteY6" fmla="*/ 723053 h 1239520"/>
              <a:gd name="connsiteX7" fmla="*/ 2174240 w 2174240"/>
              <a:gd name="connsiteY7" fmla="*/ 1032933 h 1239520"/>
              <a:gd name="connsiteX8" fmla="*/ 2174240 w 2174240"/>
              <a:gd name="connsiteY8" fmla="*/ 1239520 h 1239520"/>
              <a:gd name="connsiteX9" fmla="*/ 905933 w 2174240"/>
              <a:gd name="connsiteY9" fmla="*/ 1239520 h 1239520"/>
              <a:gd name="connsiteX10" fmla="*/ 613831 w 2174240"/>
              <a:gd name="connsiteY10" fmla="*/ 1455420 h 1239520"/>
              <a:gd name="connsiteX11" fmla="*/ 362373 w 2174240"/>
              <a:gd name="connsiteY11" fmla="*/ 1239520 h 1239520"/>
              <a:gd name="connsiteX12" fmla="*/ 0 w 2174240"/>
              <a:gd name="connsiteY12" fmla="*/ 1239520 h 1239520"/>
              <a:gd name="connsiteX13" fmla="*/ 0 w 2174240"/>
              <a:gd name="connsiteY13" fmla="*/ 1032933 h 1239520"/>
              <a:gd name="connsiteX14" fmla="*/ 0 w 2174240"/>
              <a:gd name="connsiteY14" fmla="*/ 723053 h 1239520"/>
              <a:gd name="connsiteX15" fmla="*/ 0 w 2174240"/>
              <a:gd name="connsiteY15" fmla="*/ 723053 h 1239520"/>
              <a:gd name="connsiteX16" fmla="*/ 0 w 2174240"/>
              <a:gd name="connsiteY16" fmla="*/ 0 h 1239520"/>
              <a:gd name="connsiteX0" fmla="*/ 0 w 2174240"/>
              <a:gd name="connsiteY0" fmla="*/ 0 h 1455420"/>
              <a:gd name="connsiteX1" fmla="*/ 362373 w 2174240"/>
              <a:gd name="connsiteY1" fmla="*/ 0 h 1455420"/>
              <a:gd name="connsiteX2" fmla="*/ 362373 w 2174240"/>
              <a:gd name="connsiteY2" fmla="*/ 0 h 1455420"/>
              <a:gd name="connsiteX3" fmla="*/ 905933 w 2174240"/>
              <a:gd name="connsiteY3" fmla="*/ 0 h 1455420"/>
              <a:gd name="connsiteX4" fmla="*/ 2174240 w 2174240"/>
              <a:gd name="connsiteY4" fmla="*/ 0 h 1455420"/>
              <a:gd name="connsiteX5" fmla="*/ 2174240 w 2174240"/>
              <a:gd name="connsiteY5" fmla="*/ 723053 h 1455420"/>
              <a:gd name="connsiteX6" fmla="*/ 2174240 w 2174240"/>
              <a:gd name="connsiteY6" fmla="*/ 723053 h 1455420"/>
              <a:gd name="connsiteX7" fmla="*/ 2174240 w 2174240"/>
              <a:gd name="connsiteY7" fmla="*/ 1032933 h 1455420"/>
              <a:gd name="connsiteX8" fmla="*/ 2174240 w 2174240"/>
              <a:gd name="connsiteY8" fmla="*/ 1239520 h 1455420"/>
              <a:gd name="connsiteX9" fmla="*/ 1342813 w 2174240"/>
              <a:gd name="connsiteY9" fmla="*/ 1239520 h 1455420"/>
              <a:gd name="connsiteX10" fmla="*/ 613831 w 2174240"/>
              <a:gd name="connsiteY10" fmla="*/ 1455420 h 1455420"/>
              <a:gd name="connsiteX11" fmla="*/ 362373 w 2174240"/>
              <a:gd name="connsiteY11" fmla="*/ 1239520 h 1455420"/>
              <a:gd name="connsiteX12" fmla="*/ 0 w 2174240"/>
              <a:gd name="connsiteY12" fmla="*/ 1239520 h 1455420"/>
              <a:gd name="connsiteX13" fmla="*/ 0 w 2174240"/>
              <a:gd name="connsiteY13" fmla="*/ 1032933 h 1455420"/>
              <a:gd name="connsiteX14" fmla="*/ 0 w 2174240"/>
              <a:gd name="connsiteY14" fmla="*/ 723053 h 1455420"/>
              <a:gd name="connsiteX15" fmla="*/ 0 w 2174240"/>
              <a:gd name="connsiteY15" fmla="*/ 723053 h 1455420"/>
              <a:gd name="connsiteX16" fmla="*/ 0 w 2174240"/>
              <a:gd name="connsiteY16" fmla="*/ 0 h 1455420"/>
              <a:gd name="connsiteX0" fmla="*/ 0 w 2174240"/>
              <a:gd name="connsiteY0" fmla="*/ 0 h 1485900"/>
              <a:gd name="connsiteX1" fmla="*/ 362373 w 2174240"/>
              <a:gd name="connsiteY1" fmla="*/ 0 h 1485900"/>
              <a:gd name="connsiteX2" fmla="*/ 362373 w 2174240"/>
              <a:gd name="connsiteY2" fmla="*/ 0 h 1485900"/>
              <a:gd name="connsiteX3" fmla="*/ 905933 w 2174240"/>
              <a:gd name="connsiteY3" fmla="*/ 0 h 1485900"/>
              <a:gd name="connsiteX4" fmla="*/ 2174240 w 2174240"/>
              <a:gd name="connsiteY4" fmla="*/ 0 h 1485900"/>
              <a:gd name="connsiteX5" fmla="*/ 2174240 w 2174240"/>
              <a:gd name="connsiteY5" fmla="*/ 723053 h 1485900"/>
              <a:gd name="connsiteX6" fmla="*/ 2174240 w 2174240"/>
              <a:gd name="connsiteY6" fmla="*/ 723053 h 1485900"/>
              <a:gd name="connsiteX7" fmla="*/ 2174240 w 2174240"/>
              <a:gd name="connsiteY7" fmla="*/ 1032933 h 1485900"/>
              <a:gd name="connsiteX8" fmla="*/ 2174240 w 2174240"/>
              <a:gd name="connsiteY8" fmla="*/ 1239520 h 1485900"/>
              <a:gd name="connsiteX9" fmla="*/ 1342813 w 2174240"/>
              <a:gd name="connsiteY9" fmla="*/ 1239520 h 1485900"/>
              <a:gd name="connsiteX10" fmla="*/ 1071031 w 2174240"/>
              <a:gd name="connsiteY10" fmla="*/ 1485900 h 1485900"/>
              <a:gd name="connsiteX11" fmla="*/ 362373 w 2174240"/>
              <a:gd name="connsiteY11" fmla="*/ 1239520 h 1485900"/>
              <a:gd name="connsiteX12" fmla="*/ 0 w 2174240"/>
              <a:gd name="connsiteY12" fmla="*/ 1239520 h 1485900"/>
              <a:gd name="connsiteX13" fmla="*/ 0 w 2174240"/>
              <a:gd name="connsiteY13" fmla="*/ 1032933 h 1485900"/>
              <a:gd name="connsiteX14" fmla="*/ 0 w 2174240"/>
              <a:gd name="connsiteY14" fmla="*/ 723053 h 1485900"/>
              <a:gd name="connsiteX15" fmla="*/ 0 w 2174240"/>
              <a:gd name="connsiteY15" fmla="*/ 723053 h 1485900"/>
              <a:gd name="connsiteX16" fmla="*/ 0 w 2174240"/>
              <a:gd name="connsiteY16" fmla="*/ 0 h 1485900"/>
              <a:gd name="connsiteX0" fmla="*/ 0 w 2174240"/>
              <a:gd name="connsiteY0" fmla="*/ 0 h 1485900"/>
              <a:gd name="connsiteX1" fmla="*/ 362373 w 2174240"/>
              <a:gd name="connsiteY1" fmla="*/ 0 h 1485900"/>
              <a:gd name="connsiteX2" fmla="*/ 362373 w 2174240"/>
              <a:gd name="connsiteY2" fmla="*/ 0 h 1485900"/>
              <a:gd name="connsiteX3" fmla="*/ 905933 w 2174240"/>
              <a:gd name="connsiteY3" fmla="*/ 0 h 1485900"/>
              <a:gd name="connsiteX4" fmla="*/ 2174240 w 2174240"/>
              <a:gd name="connsiteY4" fmla="*/ 0 h 1485900"/>
              <a:gd name="connsiteX5" fmla="*/ 2174240 w 2174240"/>
              <a:gd name="connsiteY5" fmla="*/ 723053 h 1485900"/>
              <a:gd name="connsiteX6" fmla="*/ 2174240 w 2174240"/>
              <a:gd name="connsiteY6" fmla="*/ 723053 h 1485900"/>
              <a:gd name="connsiteX7" fmla="*/ 2174240 w 2174240"/>
              <a:gd name="connsiteY7" fmla="*/ 1032933 h 1485900"/>
              <a:gd name="connsiteX8" fmla="*/ 2174240 w 2174240"/>
              <a:gd name="connsiteY8" fmla="*/ 1239520 h 1485900"/>
              <a:gd name="connsiteX9" fmla="*/ 1342813 w 2174240"/>
              <a:gd name="connsiteY9" fmla="*/ 1239520 h 1485900"/>
              <a:gd name="connsiteX10" fmla="*/ 1071031 w 2174240"/>
              <a:gd name="connsiteY10" fmla="*/ 1485900 h 1485900"/>
              <a:gd name="connsiteX11" fmla="*/ 839893 w 2174240"/>
              <a:gd name="connsiteY11" fmla="*/ 1249680 h 1485900"/>
              <a:gd name="connsiteX12" fmla="*/ 0 w 2174240"/>
              <a:gd name="connsiteY12" fmla="*/ 1239520 h 1485900"/>
              <a:gd name="connsiteX13" fmla="*/ 0 w 2174240"/>
              <a:gd name="connsiteY13" fmla="*/ 1032933 h 1485900"/>
              <a:gd name="connsiteX14" fmla="*/ 0 w 2174240"/>
              <a:gd name="connsiteY14" fmla="*/ 723053 h 1485900"/>
              <a:gd name="connsiteX15" fmla="*/ 0 w 2174240"/>
              <a:gd name="connsiteY15" fmla="*/ 723053 h 1485900"/>
              <a:gd name="connsiteX16" fmla="*/ 0 w 2174240"/>
              <a:gd name="connsiteY16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4240" h="1485900">
                <a:moveTo>
                  <a:pt x="0" y="0"/>
                </a:moveTo>
                <a:lnTo>
                  <a:pt x="362373" y="0"/>
                </a:lnTo>
                <a:lnTo>
                  <a:pt x="362373" y="0"/>
                </a:lnTo>
                <a:lnTo>
                  <a:pt x="905933" y="0"/>
                </a:lnTo>
                <a:lnTo>
                  <a:pt x="2174240" y="0"/>
                </a:lnTo>
                <a:lnTo>
                  <a:pt x="2174240" y="723053"/>
                </a:lnTo>
                <a:lnTo>
                  <a:pt x="2174240" y="723053"/>
                </a:lnTo>
                <a:lnTo>
                  <a:pt x="2174240" y="1032933"/>
                </a:lnTo>
                <a:lnTo>
                  <a:pt x="2174240" y="1239520"/>
                </a:lnTo>
                <a:lnTo>
                  <a:pt x="1342813" y="1239520"/>
                </a:lnTo>
                <a:lnTo>
                  <a:pt x="1071031" y="1485900"/>
                </a:lnTo>
                <a:lnTo>
                  <a:pt x="839893" y="1249680"/>
                </a:lnTo>
                <a:lnTo>
                  <a:pt x="0" y="1239520"/>
                </a:lnTo>
                <a:lnTo>
                  <a:pt x="0" y="1032933"/>
                </a:lnTo>
                <a:lnTo>
                  <a:pt x="0" y="723053"/>
                </a:lnTo>
                <a:lnTo>
                  <a:pt x="0" y="72305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8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</a:rPr>
              <a:t>POLIVALENCIA</a:t>
            </a:r>
          </a:p>
          <a:p>
            <a:pPr algn="just"/>
            <a:r>
              <a:rPr lang="es-CL" sz="2300" b="1" dirty="0" smtClean="0">
                <a:solidFill>
                  <a:srgbClr val="808080"/>
                </a:solidFill>
              </a:rPr>
              <a:t>- </a:t>
            </a:r>
            <a:r>
              <a:rPr lang="es-CL" sz="2300" b="1" dirty="0" smtClean="0">
                <a:solidFill>
                  <a:schemeClr val="tx1"/>
                </a:solidFill>
              </a:rPr>
              <a:t>Liceo se </a:t>
            </a:r>
            <a:r>
              <a:rPr lang="es-CL" sz="2300" b="1" dirty="0">
                <a:solidFill>
                  <a:schemeClr val="tx1"/>
                </a:solidFill>
              </a:rPr>
              <a:t> </a:t>
            </a:r>
            <a:r>
              <a:rPr lang="es-CL" sz="2300" b="1" u="sng" dirty="0" smtClean="0">
                <a:solidFill>
                  <a:schemeClr val="tx1"/>
                </a:solidFill>
              </a:rPr>
              <a:t>separa de la Básica</a:t>
            </a:r>
            <a:r>
              <a:rPr lang="es-CL" sz="2300" b="1" dirty="0" smtClean="0">
                <a:solidFill>
                  <a:schemeClr val="tx1"/>
                </a:solidFill>
              </a:rPr>
              <a:t> con otro RBD.</a:t>
            </a:r>
          </a:p>
          <a:p>
            <a:pPr algn="just"/>
            <a:r>
              <a:rPr lang="es-CL" sz="2300" b="1" dirty="0" smtClean="0">
                <a:solidFill>
                  <a:schemeClr val="tx1"/>
                </a:solidFill>
              </a:rPr>
              <a:t>- Inicio de la EMTP con la primera de 4 especialidades.</a:t>
            </a:r>
            <a:endParaRPr lang="es-CL" sz="2300" b="1" dirty="0">
              <a:solidFill>
                <a:schemeClr val="tx1"/>
              </a:solidFill>
            </a:endParaRPr>
          </a:p>
        </p:txBody>
      </p:sp>
      <p:sp>
        <p:nvSpPr>
          <p:cNvPr id="45" name="Llamada rectangular 43"/>
          <p:cNvSpPr/>
          <p:nvPr/>
        </p:nvSpPr>
        <p:spPr>
          <a:xfrm>
            <a:off x="3199557" y="1279104"/>
            <a:ext cx="2689064" cy="3454435"/>
          </a:xfrm>
          <a:custGeom>
            <a:avLst/>
            <a:gdLst>
              <a:gd name="connsiteX0" fmla="*/ 0 w 2174240"/>
              <a:gd name="connsiteY0" fmla="*/ 0 h 1239520"/>
              <a:gd name="connsiteX1" fmla="*/ 362373 w 2174240"/>
              <a:gd name="connsiteY1" fmla="*/ 0 h 1239520"/>
              <a:gd name="connsiteX2" fmla="*/ 362373 w 2174240"/>
              <a:gd name="connsiteY2" fmla="*/ 0 h 1239520"/>
              <a:gd name="connsiteX3" fmla="*/ 905933 w 2174240"/>
              <a:gd name="connsiteY3" fmla="*/ 0 h 1239520"/>
              <a:gd name="connsiteX4" fmla="*/ 2174240 w 2174240"/>
              <a:gd name="connsiteY4" fmla="*/ 0 h 1239520"/>
              <a:gd name="connsiteX5" fmla="*/ 2174240 w 2174240"/>
              <a:gd name="connsiteY5" fmla="*/ 723053 h 1239520"/>
              <a:gd name="connsiteX6" fmla="*/ 2174240 w 2174240"/>
              <a:gd name="connsiteY6" fmla="*/ 723053 h 1239520"/>
              <a:gd name="connsiteX7" fmla="*/ 2174240 w 2174240"/>
              <a:gd name="connsiteY7" fmla="*/ 1032933 h 1239520"/>
              <a:gd name="connsiteX8" fmla="*/ 2174240 w 2174240"/>
              <a:gd name="connsiteY8" fmla="*/ 1239520 h 1239520"/>
              <a:gd name="connsiteX9" fmla="*/ 905933 w 2174240"/>
              <a:gd name="connsiteY9" fmla="*/ 1239520 h 1239520"/>
              <a:gd name="connsiteX10" fmla="*/ 613831 w 2174240"/>
              <a:gd name="connsiteY10" fmla="*/ 1455420 h 1239520"/>
              <a:gd name="connsiteX11" fmla="*/ 362373 w 2174240"/>
              <a:gd name="connsiteY11" fmla="*/ 1239520 h 1239520"/>
              <a:gd name="connsiteX12" fmla="*/ 0 w 2174240"/>
              <a:gd name="connsiteY12" fmla="*/ 1239520 h 1239520"/>
              <a:gd name="connsiteX13" fmla="*/ 0 w 2174240"/>
              <a:gd name="connsiteY13" fmla="*/ 1032933 h 1239520"/>
              <a:gd name="connsiteX14" fmla="*/ 0 w 2174240"/>
              <a:gd name="connsiteY14" fmla="*/ 723053 h 1239520"/>
              <a:gd name="connsiteX15" fmla="*/ 0 w 2174240"/>
              <a:gd name="connsiteY15" fmla="*/ 723053 h 1239520"/>
              <a:gd name="connsiteX16" fmla="*/ 0 w 2174240"/>
              <a:gd name="connsiteY16" fmla="*/ 0 h 1239520"/>
              <a:gd name="connsiteX0" fmla="*/ 0 w 2174240"/>
              <a:gd name="connsiteY0" fmla="*/ 0 h 1455420"/>
              <a:gd name="connsiteX1" fmla="*/ 362373 w 2174240"/>
              <a:gd name="connsiteY1" fmla="*/ 0 h 1455420"/>
              <a:gd name="connsiteX2" fmla="*/ 362373 w 2174240"/>
              <a:gd name="connsiteY2" fmla="*/ 0 h 1455420"/>
              <a:gd name="connsiteX3" fmla="*/ 905933 w 2174240"/>
              <a:gd name="connsiteY3" fmla="*/ 0 h 1455420"/>
              <a:gd name="connsiteX4" fmla="*/ 2174240 w 2174240"/>
              <a:gd name="connsiteY4" fmla="*/ 0 h 1455420"/>
              <a:gd name="connsiteX5" fmla="*/ 2174240 w 2174240"/>
              <a:gd name="connsiteY5" fmla="*/ 723053 h 1455420"/>
              <a:gd name="connsiteX6" fmla="*/ 2174240 w 2174240"/>
              <a:gd name="connsiteY6" fmla="*/ 723053 h 1455420"/>
              <a:gd name="connsiteX7" fmla="*/ 2174240 w 2174240"/>
              <a:gd name="connsiteY7" fmla="*/ 1032933 h 1455420"/>
              <a:gd name="connsiteX8" fmla="*/ 2174240 w 2174240"/>
              <a:gd name="connsiteY8" fmla="*/ 1239520 h 1455420"/>
              <a:gd name="connsiteX9" fmla="*/ 1342813 w 2174240"/>
              <a:gd name="connsiteY9" fmla="*/ 1239520 h 1455420"/>
              <a:gd name="connsiteX10" fmla="*/ 613831 w 2174240"/>
              <a:gd name="connsiteY10" fmla="*/ 1455420 h 1455420"/>
              <a:gd name="connsiteX11" fmla="*/ 362373 w 2174240"/>
              <a:gd name="connsiteY11" fmla="*/ 1239520 h 1455420"/>
              <a:gd name="connsiteX12" fmla="*/ 0 w 2174240"/>
              <a:gd name="connsiteY12" fmla="*/ 1239520 h 1455420"/>
              <a:gd name="connsiteX13" fmla="*/ 0 w 2174240"/>
              <a:gd name="connsiteY13" fmla="*/ 1032933 h 1455420"/>
              <a:gd name="connsiteX14" fmla="*/ 0 w 2174240"/>
              <a:gd name="connsiteY14" fmla="*/ 723053 h 1455420"/>
              <a:gd name="connsiteX15" fmla="*/ 0 w 2174240"/>
              <a:gd name="connsiteY15" fmla="*/ 723053 h 1455420"/>
              <a:gd name="connsiteX16" fmla="*/ 0 w 2174240"/>
              <a:gd name="connsiteY16" fmla="*/ 0 h 1455420"/>
              <a:gd name="connsiteX0" fmla="*/ 0 w 2174240"/>
              <a:gd name="connsiteY0" fmla="*/ 0 h 1485900"/>
              <a:gd name="connsiteX1" fmla="*/ 362373 w 2174240"/>
              <a:gd name="connsiteY1" fmla="*/ 0 h 1485900"/>
              <a:gd name="connsiteX2" fmla="*/ 362373 w 2174240"/>
              <a:gd name="connsiteY2" fmla="*/ 0 h 1485900"/>
              <a:gd name="connsiteX3" fmla="*/ 905933 w 2174240"/>
              <a:gd name="connsiteY3" fmla="*/ 0 h 1485900"/>
              <a:gd name="connsiteX4" fmla="*/ 2174240 w 2174240"/>
              <a:gd name="connsiteY4" fmla="*/ 0 h 1485900"/>
              <a:gd name="connsiteX5" fmla="*/ 2174240 w 2174240"/>
              <a:gd name="connsiteY5" fmla="*/ 723053 h 1485900"/>
              <a:gd name="connsiteX6" fmla="*/ 2174240 w 2174240"/>
              <a:gd name="connsiteY6" fmla="*/ 723053 h 1485900"/>
              <a:gd name="connsiteX7" fmla="*/ 2174240 w 2174240"/>
              <a:gd name="connsiteY7" fmla="*/ 1032933 h 1485900"/>
              <a:gd name="connsiteX8" fmla="*/ 2174240 w 2174240"/>
              <a:gd name="connsiteY8" fmla="*/ 1239520 h 1485900"/>
              <a:gd name="connsiteX9" fmla="*/ 1342813 w 2174240"/>
              <a:gd name="connsiteY9" fmla="*/ 1239520 h 1485900"/>
              <a:gd name="connsiteX10" fmla="*/ 1071031 w 2174240"/>
              <a:gd name="connsiteY10" fmla="*/ 1485900 h 1485900"/>
              <a:gd name="connsiteX11" fmla="*/ 362373 w 2174240"/>
              <a:gd name="connsiteY11" fmla="*/ 1239520 h 1485900"/>
              <a:gd name="connsiteX12" fmla="*/ 0 w 2174240"/>
              <a:gd name="connsiteY12" fmla="*/ 1239520 h 1485900"/>
              <a:gd name="connsiteX13" fmla="*/ 0 w 2174240"/>
              <a:gd name="connsiteY13" fmla="*/ 1032933 h 1485900"/>
              <a:gd name="connsiteX14" fmla="*/ 0 w 2174240"/>
              <a:gd name="connsiteY14" fmla="*/ 723053 h 1485900"/>
              <a:gd name="connsiteX15" fmla="*/ 0 w 2174240"/>
              <a:gd name="connsiteY15" fmla="*/ 723053 h 1485900"/>
              <a:gd name="connsiteX16" fmla="*/ 0 w 2174240"/>
              <a:gd name="connsiteY16" fmla="*/ 0 h 1485900"/>
              <a:gd name="connsiteX0" fmla="*/ 0 w 2174240"/>
              <a:gd name="connsiteY0" fmla="*/ 0 h 1485900"/>
              <a:gd name="connsiteX1" fmla="*/ 362373 w 2174240"/>
              <a:gd name="connsiteY1" fmla="*/ 0 h 1485900"/>
              <a:gd name="connsiteX2" fmla="*/ 362373 w 2174240"/>
              <a:gd name="connsiteY2" fmla="*/ 0 h 1485900"/>
              <a:gd name="connsiteX3" fmla="*/ 905933 w 2174240"/>
              <a:gd name="connsiteY3" fmla="*/ 0 h 1485900"/>
              <a:gd name="connsiteX4" fmla="*/ 2174240 w 2174240"/>
              <a:gd name="connsiteY4" fmla="*/ 0 h 1485900"/>
              <a:gd name="connsiteX5" fmla="*/ 2174240 w 2174240"/>
              <a:gd name="connsiteY5" fmla="*/ 723053 h 1485900"/>
              <a:gd name="connsiteX6" fmla="*/ 2174240 w 2174240"/>
              <a:gd name="connsiteY6" fmla="*/ 723053 h 1485900"/>
              <a:gd name="connsiteX7" fmla="*/ 2174240 w 2174240"/>
              <a:gd name="connsiteY7" fmla="*/ 1032933 h 1485900"/>
              <a:gd name="connsiteX8" fmla="*/ 2174240 w 2174240"/>
              <a:gd name="connsiteY8" fmla="*/ 1239520 h 1485900"/>
              <a:gd name="connsiteX9" fmla="*/ 1342813 w 2174240"/>
              <a:gd name="connsiteY9" fmla="*/ 1239520 h 1485900"/>
              <a:gd name="connsiteX10" fmla="*/ 1071031 w 2174240"/>
              <a:gd name="connsiteY10" fmla="*/ 1485900 h 1485900"/>
              <a:gd name="connsiteX11" fmla="*/ 839893 w 2174240"/>
              <a:gd name="connsiteY11" fmla="*/ 1249680 h 1485900"/>
              <a:gd name="connsiteX12" fmla="*/ 0 w 2174240"/>
              <a:gd name="connsiteY12" fmla="*/ 1239520 h 1485900"/>
              <a:gd name="connsiteX13" fmla="*/ 0 w 2174240"/>
              <a:gd name="connsiteY13" fmla="*/ 1032933 h 1485900"/>
              <a:gd name="connsiteX14" fmla="*/ 0 w 2174240"/>
              <a:gd name="connsiteY14" fmla="*/ 723053 h 1485900"/>
              <a:gd name="connsiteX15" fmla="*/ 0 w 2174240"/>
              <a:gd name="connsiteY15" fmla="*/ 723053 h 1485900"/>
              <a:gd name="connsiteX16" fmla="*/ 0 w 2174240"/>
              <a:gd name="connsiteY16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4240" h="1485900">
                <a:moveTo>
                  <a:pt x="0" y="0"/>
                </a:moveTo>
                <a:lnTo>
                  <a:pt x="362373" y="0"/>
                </a:lnTo>
                <a:lnTo>
                  <a:pt x="362373" y="0"/>
                </a:lnTo>
                <a:lnTo>
                  <a:pt x="905933" y="0"/>
                </a:lnTo>
                <a:lnTo>
                  <a:pt x="2174240" y="0"/>
                </a:lnTo>
                <a:lnTo>
                  <a:pt x="2174240" y="723053"/>
                </a:lnTo>
                <a:lnTo>
                  <a:pt x="2174240" y="723053"/>
                </a:lnTo>
                <a:lnTo>
                  <a:pt x="2174240" y="1032933"/>
                </a:lnTo>
                <a:lnTo>
                  <a:pt x="2174240" y="1239520"/>
                </a:lnTo>
                <a:lnTo>
                  <a:pt x="1342813" y="1239520"/>
                </a:lnTo>
                <a:lnTo>
                  <a:pt x="1071031" y="1485900"/>
                </a:lnTo>
                <a:lnTo>
                  <a:pt x="839893" y="1249680"/>
                </a:lnTo>
                <a:lnTo>
                  <a:pt x="0" y="1239520"/>
                </a:lnTo>
                <a:lnTo>
                  <a:pt x="0" y="1032933"/>
                </a:lnTo>
                <a:lnTo>
                  <a:pt x="0" y="723053"/>
                </a:lnTo>
                <a:lnTo>
                  <a:pt x="0" y="72305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12A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</a:rPr>
              <a:t>BICENTENARIO</a:t>
            </a:r>
          </a:p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El liceo de San Nicolás presenta su proyecto y fue seleccionado como uno de los  Liceos Bicentenarios de Excelencia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47" name="Llamada rectangular 43"/>
          <p:cNvSpPr/>
          <p:nvPr/>
        </p:nvSpPr>
        <p:spPr>
          <a:xfrm>
            <a:off x="6226014" y="1279103"/>
            <a:ext cx="2917985" cy="2789331"/>
          </a:xfrm>
          <a:custGeom>
            <a:avLst/>
            <a:gdLst>
              <a:gd name="connsiteX0" fmla="*/ 0 w 2174240"/>
              <a:gd name="connsiteY0" fmla="*/ 0 h 1239520"/>
              <a:gd name="connsiteX1" fmla="*/ 362373 w 2174240"/>
              <a:gd name="connsiteY1" fmla="*/ 0 h 1239520"/>
              <a:gd name="connsiteX2" fmla="*/ 362373 w 2174240"/>
              <a:gd name="connsiteY2" fmla="*/ 0 h 1239520"/>
              <a:gd name="connsiteX3" fmla="*/ 905933 w 2174240"/>
              <a:gd name="connsiteY3" fmla="*/ 0 h 1239520"/>
              <a:gd name="connsiteX4" fmla="*/ 2174240 w 2174240"/>
              <a:gd name="connsiteY4" fmla="*/ 0 h 1239520"/>
              <a:gd name="connsiteX5" fmla="*/ 2174240 w 2174240"/>
              <a:gd name="connsiteY5" fmla="*/ 723053 h 1239520"/>
              <a:gd name="connsiteX6" fmla="*/ 2174240 w 2174240"/>
              <a:gd name="connsiteY6" fmla="*/ 723053 h 1239520"/>
              <a:gd name="connsiteX7" fmla="*/ 2174240 w 2174240"/>
              <a:gd name="connsiteY7" fmla="*/ 1032933 h 1239520"/>
              <a:gd name="connsiteX8" fmla="*/ 2174240 w 2174240"/>
              <a:gd name="connsiteY8" fmla="*/ 1239520 h 1239520"/>
              <a:gd name="connsiteX9" fmla="*/ 905933 w 2174240"/>
              <a:gd name="connsiteY9" fmla="*/ 1239520 h 1239520"/>
              <a:gd name="connsiteX10" fmla="*/ 613831 w 2174240"/>
              <a:gd name="connsiteY10" fmla="*/ 1455420 h 1239520"/>
              <a:gd name="connsiteX11" fmla="*/ 362373 w 2174240"/>
              <a:gd name="connsiteY11" fmla="*/ 1239520 h 1239520"/>
              <a:gd name="connsiteX12" fmla="*/ 0 w 2174240"/>
              <a:gd name="connsiteY12" fmla="*/ 1239520 h 1239520"/>
              <a:gd name="connsiteX13" fmla="*/ 0 w 2174240"/>
              <a:gd name="connsiteY13" fmla="*/ 1032933 h 1239520"/>
              <a:gd name="connsiteX14" fmla="*/ 0 w 2174240"/>
              <a:gd name="connsiteY14" fmla="*/ 723053 h 1239520"/>
              <a:gd name="connsiteX15" fmla="*/ 0 w 2174240"/>
              <a:gd name="connsiteY15" fmla="*/ 723053 h 1239520"/>
              <a:gd name="connsiteX16" fmla="*/ 0 w 2174240"/>
              <a:gd name="connsiteY16" fmla="*/ 0 h 1239520"/>
              <a:gd name="connsiteX0" fmla="*/ 0 w 2174240"/>
              <a:gd name="connsiteY0" fmla="*/ 0 h 1455420"/>
              <a:gd name="connsiteX1" fmla="*/ 362373 w 2174240"/>
              <a:gd name="connsiteY1" fmla="*/ 0 h 1455420"/>
              <a:gd name="connsiteX2" fmla="*/ 362373 w 2174240"/>
              <a:gd name="connsiteY2" fmla="*/ 0 h 1455420"/>
              <a:gd name="connsiteX3" fmla="*/ 905933 w 2174240"/>
              <a:gd name="connsiteY3" fmla="*/ 0 h 1455420"/>
              <a:gd name="connsiteX4" fmla="*/ 2174240 w 2174240"/>
              <a:gd name="connsiteY4" fmla="*/ 0 h 1455420"/>
              <a:gd name="connsiteX5" fmla="*/ 2174240 w 2174240"/>
              <a:gd name="connsiteY5" fmla="*/ 723053 h 1455420"/>
              <a:gd name="connsiteX6" fmla="*/ 2174240 w 2174240"/>
              <a:gd name="connsiteY6" fmla="*/ 723053 h 1455420"/>
              <a:gd name="connsiteX7" fmla="*/ 2174240 w 2174240"/>
              <a:gd name="connsiteY7" fmla="*/ 1032933 h 1455420"/>
              <a:gd name="connsiteX8" fmla="*/ 2174240 w 2174240"/>
              <a:gd name="connsiteY8" fmla="*/ 1239520 h 1455420"/>
              <a:gd name="connsiteX9" fmla="*/ 1342813 w 2174240"/>
              <a:gd name="connsiteY9" fmla="*/ 1239520 h 1455420"/>
              <a:gd name="connsiteX10" fmla="*/ 613831 w 2174240"/>
              <a:gd name="connsiteY10" fmla="*/ 1455420 h 1455420"/>
              <a:gd name="connsiteX11" fmla="*/ 362373 w 2174240"/>
              <a:gd name="connsiteY11" fmla="*/ 1239520 h 1455420"/>
              <a:gd name="connsiteX12" fmla="*/ 0 w 2174240"/>
              <a:gd name="connsiteY12" fmla="*/ 1239520 h 1455420"/>
              <a:gd name="connsiteX13" fmla="*/ 0 w 2174240"/>
              <a:gd name="connsiteY13" fmla="*/ 1032933 h 1455420"/>
              <a:gd name="connsiteX14" fmla="*/ 0 w 2174240"/>
              <a:gd name="connsiteY14" fmla="*/ 723053 h 1455420"/>
              <a:gd name="connsiteX15" fmla="*/ 0 w 2174240"/>
              <a:gd name="connsiteY15" fmla="*/ 723053 h 1455420"/>
              <a:gd name="connsiteX16" fmla="*/ 0 w 2174240"/>
              <a:gd name="connsiteY16" fmla="*/ 0 h 1455420"/>
              <a:gd name="connsiteX0" fmla="*/ 0 w 2174240"/>
              <a:gd name="connsiteY0" fmla="*/ 0 h 1485900"/>
              <a:gd name="connsiteX1" fmla="*/ 362373 w 2174240"/>
              <a:gd name="connsiteY1" fmla="*/ 0 h 1485900"/>
              <a:gd name="connsiteX2" fmla="*/ 362373 w 2174240"/>
              <a:gd name="connsiteY2" fmla="*/ 0 h 1485900"/>
              <a:gd name="connsiteX3" fmla="*/ 905933 w 2174240"/>
              <a:gd name="connsiteY3" fmla="*/ 0 h 1485900"/>
              <a:gd name="connsiteX4" fmla="*/ 2174240 w 2174240"/>
              <a:gd name="connsiteY4" fmla="*/ 0 h 1485900"/>
              <a:gd name="connsiteX5" fmla="*/ 2174240 w 2174240"/>
              <a:gd name="connsiteY5" fmla="*/ 723053 h 1485900"/>
              <a:gd name="connsiteX6" fmla="*/ 2174240 w 2174240"/>
              <a:gd name="connsiteY6" fmla="*/ 723053 h 1485900"/>
              <a:gd name="connsiteX7" fmla="*/ 2174240 w 2174240"/>
              <a:gd name="connsiteY7" fmla="*/ 1032933 h 1485900"/>
              <a:gd name="connsiteX8" fmla="*/ 2174240 w 2174240"/>
              <a:gd name="connsiteY8" fmla="*/ 1239520 h 1485900"/>
              <a:gd name="connsiteX9" fmla="*/ 1342813 w 2174240"/>
              <a:gd name="connsiteY9" fmla="*/ 1239520 h 1485900"/>
              <a:gd name="connsiteX10" fmla="*/ 1071031 w 2174240"/>
              <a:gd name="connsiteY10" fmla="*/ 1485900 h 1485900"/>
              <a:gd name="connsiteX11" fmla="*/ 362373 w 2174240"/>
              <a:gd name="connsiteY11" fmla="*/ 1239520 h 1485900"/>
              <a:gd name="connsiteX12" fmla="*/ 0 w 2174240"/>
              <a:gd name="connsiteY12" fmla="*/ 1239520 h 1485900"/>
              <a:gd name="connsiteX13" fmla="*/ 0 w 2174240"/>
              <a:gd name="connsiteY13" fmla="*/ 1032933 h 1485900"/>
              <a:gd name="connsiteX14" fmla="*/ 0 w 2174240"/>
              <a:gd name="connsiteY14" fmla="*/ 723053 h 1485900"/>
              <a:gd name="connsiteX15" fmla="*/ 0 w 2174240"/>
              <a:gd name="connsiteY15" fmla="*/ 723053 h 1485900"/>
              <a:gd name="connsiteX16" fmla="*/ 0 w 2174240"/>
              <a:gd name="connsiteY16" fmla="*/ 0 h 1485900"/>
              <a:gd name="connsiteX0" fmla="*/ 0 w 2174240"/>
              <a:gd name="connsiteY0" fmla="*/ 0 h 1485900"/>
              <a:gd name="connsiteX1" fmla="*/ 362373 w 2174240"/>
              <a:gd name="connsiteY1" fmla="*/ 0 h 1485900"/>
              <a:gd name="connsiteX2" fmla="*/ 362373 w 2174240"/>
              <a:gd name="connsiteY2" fmla="*/ 0 h 1485900"/>
              <a:gd name="connsiteX3" fmla="*/ 905933 w 2174240"/>
              <a:gd name="connsiteY3" fmla="*/ 0 h 1485900"/>
              <a:gd name="connsiteX4" fmla="*/ 2174240 w 2174240"/>
              <a:gd name="connsiteY4" fmla="*/ 0 h 1485900"/>
              <a:gd name="connsiteX5" fmla="*/ 2174240 w 2174240"/>
              <a:gd name="connsiteY5" fmla="*/ 723053 h 1485900"/>
              <a:gd name="connsiteX6" fmla="*/ 2174240 w 2174240"/>
              <a:gd name="connsiteY6" fmla="*/ 723053 h 1485900"/>
              <a:gd name="connsiteX7" fmla="*/ 2174240 w 2174240"/>
              <a:gd name="connsiteY7" fmla="*/ 1032933 h 1485900"/>
              <a:gd name="connsiteX8" fmla="*/ 2174240 w 2174240"/>
              <a:gd name="connsiteY8" fmla="*/ 1239520 h 1485900"/>
              <a:gd name="connsiteX9" fmla="*/ 1342813 w 2174240"/>
              <a:gd name="connsiteY9" fmla="*/ 1239520 h 1485900"/>
              <a:gd name="connsiteX10" fmla="*/ 1071031 w 2174240"/>
              <a:gd name="connsiteY10" fmla="*/ 1485900 h 1485900"/>
              <a:gd name="connsiteX11" fmla="*/ 839893 w 2174240"/>
              <a:gd name="connsiteY11" fmla="*/ 1249680 h 1485900"/>
              <a:gd name="connsiteX12" fmla="*/ 0 w 2174240"/>
              <a:gd name="connsiteY12" fmla="*/ 1239520 h 1485900"/>
              <a:gd name="connsiteX13" fmla="*/ 0 w 2174240"/>
              <a:gd name="connsiteY13" fmla="*/ 1032933 h 1485900"/>
              <a:gd name="connsiteX14" fmla="*/ 0 w 2174240"/>
              <a:gd name="connsiteY14" fmla="*/ 723053 h 1485900"/>
              <a:gd name="connsiteX15" fmla="*/ 0 w 2174240"/>
              <a:gd name="connsiteY15" fmla="*/ 723053 h 1485900"/>
              <a:gd name="connsiteX16" fmla="*/ 0 w 2174240"/>
              <a:gd name="connsiteY16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4240" h="1485900">
                <a:moveTo>
                  <a:pt x="0" y="0"/>
                </a:moveTo>
                <a:lnTo>
                  <a:pt x="362373" y="0"/>
                </a:lnTo>
                <a:lnTo>
                  <a:pt x="362373" y="0"/>
                </a:lnTo>
                <a:lnTo>
                  <a:pt x="905933" y="0"/>
                </a:lnTo>
                <a:lnTo>
                  <a:pt x="2174240" y="0"/>
                </a:lnTo>
                <a:lnTo>
                  <a:pt x="2174240" y="723053"/>
                </a:lnTo>
                <a:lnTo>
                  <a:pt x="2174240" y="723053"/>
                </a:lnTo>
                <a:lnTo>
                  <a:pt x="2174240" y="1032933"/>
                </a:lnTo>
                <a:lnTo>
                  <a:pt x="2174240" y="1239520"/>
                </a:lnTo>
                <a:lnTo>
                  <a:pt x="1342813" y="1239520"/>
                </a:lnTo>
                <a:lnTo>
                  <a:pt x="1071031" y="1485900"/>
                </a:lnTo>
                <a:lnTo>
                  <a:pt x="839893" y="1249680"/>
                </a:lnTo>
                <a:lnTo>
                  <a:pt x="0" y="1239520"/>
                </a:lnTo>
                <a:lnTo>
                  <a:pt x="0" y="1032933"/>
                </a:lnTo>
                <a:lnTo>
                  <a:pt x="0" y="723053"/>
                </a:lnTo>
                <a:lnTo>
                  <a:pt x="0" y="72305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B32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L" sz="2400" b="1" dirty="0" smtClean="0">
                <a:solidFill>
                  <a:srgbClr val="FF0000"/>
                </a:solidFill>
              </a:rPr>
              <a:t>NORMALIZACIÓN </a:t>
            </a:r>
            <a:r>
              <a:rPr lang="es-CL" sz="2000" b="1" dirty="0" smtClean="0">
                <a:solidFill>
                  <a:schemeClr val="tx1"/>
                </a:solidFill>
              </a:rPr>
              <a:t>Adjudicación de Proyecto (2 </a:t>
            </a:r>
            <a:r>
              <a:rPr lang="es-CL" sz="2000" b="1" dirty="0">
                <a:solidFill>
                  <a:schemeClr val="tx1"/>
                </a:solidFill>
              </a:rPr>
              <a:t>pisos, ampliación del comedor, </a:t>
            </a:r>
            <a:r>
              <a:rPr lang="es-CL" sz="2000" b="1" dirty="0" smtClean="0">
                <a:solidFill>
                  <a:schemeClr val="tx1"/>
                </a:solidFill>
              </a:rPr>
              <a:t>techumbre patio y </a:t>
            </a:r>
            <a:r>
              <a:rPr lang="es-CL" sz="2000" b="1" dirty="0" err="1" smtClean="0">
                <a:solidFill>
                  <a:schemeClr val="tx1"/>
                </a:solidFill>
              </a:rPr>
              <a:t>multicancha</a:t>
            </a:r>
            <a:r>
              <a:rPr lang="es-CL" sz="2000" b="1" dirty="0" smtClean="0">
                <a:solidFill>
                  <a:schemeClr val="tx1"/>
                </a:solidFill>
              </a:rPr>
              <a:t> gimnasio, </a:t>
            </a:r>
            <a:r>
              <a:rPr lang="es-CL" sz="2000" b="1" dirty="0">
                <a:solidFill>
                  <a:schemeClr val="tx1"/>
                </a:solidFill>
              </a:rPr>
              <a:t> </a:t>
            </a:r>
            <a:r>
              <a:rPr lang="es-CL" sz="2000" b="1" dirty="0" smtClean="0">
                <a:solidFill>
                  <a:schemeClr val="tx1"/>
                </a:solidFill>
              </a:rPr>
              <a:t>por monto aprox. de 4.300.000-000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60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208" y="1382255"/>
            <a:ext cx="8906006" cy="504144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"/>
            </a:pPr>
            <a:r>
              <a:rPr lang="es-C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Estructura organizativa: </a:t>
            </a:r>
            <a:r>
              <a:rPr lang="es-C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LIDERAZGO DISTRIBUIDO</a:t>
            </a:r>
            <a:r>
              <a:rPr lang="es-C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"/>
            </a:pPr>
            <a:endParaRPr lang="es-CL" sz="9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"/>
            </a:pPr>
            <a:r>
              <a:rPr lang="es-C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Oferta académica variada, basada en los intereses, habilidades y talentos de los y las estudiantes.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es-CL" sz="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"/>
            </a:pPr>
            <a:r>
              <a:rPr lang="es-C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Autonomía en cuanto a uso de recursos y confianza para gestionar con el empleador.</a:t>
            </a:r>
          </a:p>
          <a:p>
            <a:pPr marL="0" indent="0">
              <a:buClr>
                <a:srgbClr val="FF0000"/>
              </a:buClr>
              <a:buNone/>
            </a:pPr>
            <a:endParaRPr lang="es-CL" sz="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"/>
            </a:pPr>
            <a:r>
              <a:rPr lang="es-C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Proyecto educativo centrado en la persona.</a:t>
            </a:r>
          </a:p>
          <a:p>
            <a:pPr marL="0" indent="0">
              <a:buClr>
                <a:srgbClr val="FF0000"/>
              </a:buClr>
              <a:buNone/>
            </a:pPr>
            <a:endParaRPr lang="es-CL" sz="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"/>
            </a:pPr>
            <a:r>
              <a:rPr lang="es-C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Rol activo de los padres y apoderados al servicio del PEI. </a:t>
            </a:r>
            <a:endParaRPr lang="es-C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2289928" y="315375"/>
            <a:ext cx="3560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FORTALEZAS</a:t>
            </a:r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52870" y="1382255"/>
            <a:ext cx="3999244" cy="45659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290306" y="2573746"/>
            <a:ext cx="6207476" cy="45659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3934691" y="4776619"/>
            <a:ext cx="4142510" cy="45659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610360" y="3651598"/>
            <a:ext cx="1911167" cy="45659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485669" y="5466544"/>
            <a:ext cx="1911167" cy="45659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39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400536" y="2768104"/>
            <a:ext cx="5979376" cy="769441"/>
          </a:xfrm>
          <a:prstGeom prst="rect">
            <a:avLst/>
          </a:prstGeom>
          <a:solidFill>
            <a:srgbClr val="E26714"/>
          </a:solidFill>
        </p:spPr>
        <p:txBody>
          <a:bodyPr wrap="square" lIns="91440" tIns="45720" rIns="91440" bIns="45720" anchor="ctr">
            <a:spAutoFit/>
          </a:bodyPr>
          <a:lstStyle/>
          <a:p>
            <a:r>
              <a:rPr lang="es-ES" sz="4400" b="0" cap="none" spc="0" dirty="0" smtClean="0">
                <a:ln w="0"/>
                <a:solidFill>
                  <a:schemeClr val="tx1"/>
                </a:solidFill>
                <a:latin typeface="Coverse Allstars" panose="00000400000000000000" pitchFamily="2" charset="0"/>
              </a:rPr>
              <a:t>      </a:t>
            </a:r>
            <a:r>
              <a:rPr lang="es-ES" sz="4400" cap="none" spc="0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MISIÓN</a:t>
            </a:r>
            <a:endParaRPr lang="es-ES" sz="440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9" r="-1464"/>
          <a:stretch/>
        </p:blipFill>
        <p:spPr bwMode="auto">
          <a:xfrm>
            <a:off x="12936" y="902668"/>
            <a:ext cx="2537459" cy="589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339362" y="1394436"/>
            <a:ext cx="6598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450"/>
              </a:spcAft>
              <a:buClr>
                <a:prstClr val="white"/>
              </a:buClr>
              <a:buSzPct val="80000"/>
            </a:pPr>
            <a:r>
              <a:rPr lang="es-C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Liceo forjador de jóvenes emprendedores del mañana.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93468" y="3709559"/>
            <a:ext cx="63009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 un referente Educacional de calidad en la formación integral de alumnos y alumnas, desarrollando valores y competencias, que les permita incorporarse con éxito a la </a:t>
            </a:r>
            <a:r>
              <a:rPr lang="es-C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sociedad.</a:t>
            </a:r>
            <a:r>
              <a:rPr lang="es-CL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endParaRPr lang="es-CL" sz="1350" dirty="0"/>
          </a:p>
        </p:txBody>
      </p:sp>
      <p:sp>
        <p:nvSpPr>
          <p:cNvPr id="7" name="Rectángulo 6"/>
          <p:cNvSpPr/>
          <p:nvPr/>
        </p:nvSpPr>
        <p:spPr>
          <a:xfrm>
            <a:off x="3942400" y="239584"/>
            <a:ext cx="24096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cap="none" spc="0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VISIÓN</a:t>
            </a:r>
            <a:endParaRPr lang="es-ES" sz="440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99991" y="1019174"/>
            <a:ext cx="6744009" cy="5524500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r>
              <a:rPr lang="es-CL" sz="1800" b="1" dirty="0">
                <a:latin typeface="Arial" panose="020B0604020202020204" pitchFamily="34" charset="0"/>
                <a:cs typeface="Arial" panose="020B0604020202020204" pitchFamily="34" charset="0"/>
              </a:rPr>
              <a:t>Enseñanza Básica:   7° y 8° 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Básico.</a:t>
            </a:r>
          </a:p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Enseñanza </a:t>
            </a:r>
            <a:r>
              <a:rPr lang="es-CL" sz="1800" b="1" dirty="0">
                <a:latin typeface="Arial" panose="020B0604020202020204" pitchFamily="34" charset="0"/>
                <a:cs typeface="Arial" panose="020B0604020202020204" pitchFamily="34" charset="0"/>
              </a:rPr>
              <a:t>Media: 1° y 2° Medio. </a:t>
            </a:r>
            <a:endParaRPr lang="es-CL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endParaRPr lang="es-C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endParaRPr lang="es-CL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endParaRPr lang="es-C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endParaRPr lang="es-CL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endParaRPr lang="es-C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endParaRPr lang="es-CL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endParaRPr lang="es-CL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r>
              <a:rPr lang="es-E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Enseñanza Adultos: </a:t>
            </a:r>
            <a:r>
              <a:rPr lang="es-E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Enseñanza Media HC</a:t>
            </a:r>
            <a:endParaRPr lang="es-CL" sz="21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endParaRPr lang="es-CL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endParaRPr lang="es-C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endParaRPr lang="es-CL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B701D"/>
              </a:buClr>
              <a:buSzPct val="100000"/>
              <a:buFont typeface="Wingdings" panose="05000000000000000000" pitchFamily="2" charset="2"/>
              <a:buChar char=""/>
            </a:pPr>
            <a:endParaRPr lang="es-C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FFFF00"/>
              </a:buClr>
              <a:buSzPct val="100000"/>
              <a:buNone/>
            </a:pPr>
            <a:endParaRPr lang="es-CL" sz="1275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endParaRPr lang="es-CL" sz="21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endParaRPr lang="es-CL" sz="1800" b="1" dirty="0">
              <a:latin typeface="Calibri" pitchFamily="34" charset="0"/>
              <a:cs typeface="Calibri" pitchFamily="34" charset="0"/>
            </a:endParaRPr>
          </a:p>
          <a:p>
            <a:pPr marL="0" lvl="1" indent="0">
              <a:lnSpc>
                <a:spcPct val="150000"/>
              </a:lnSpc>
              <a:buClr>
                <a:srgbClr val="FFFF00"/>
              </a:buClr>
              <a:buSzPct val="100000"/>
              <a:buNone/>
            </a:pPr>
            <a:endParaRPr lang="es-ES" sz="1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2406" lvl="1" indent="-202406"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endParaRPr lang="es-E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02406" lvl="1" indent="-202406">
              <a:lnSpc>
                <a:spcPct val="150000"/>
              </a:lnSpc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endParaRPr lang="es-E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9" r="-1464"/>
          <a:stretch/>
        </p:blipFill>
        <p:spPr bwMode="auto">
          <a:xfrm>
            <a:off x="10" y="857249"/>
            <a:ext cx="2399981" cy="584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60512" y="322326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sz="135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48669"/>
              </p:ext>
            </p:extLst>
          </p:nvPr>
        </p:nvGraphicFramePr>
        <p:xfrm>
          <a:off x="2399991" y="2076622"/>
          <a:ext cx="6631276" cy="37119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161565"/>
                <a:gridCol w="3469711"/>
              </a:tblGrid>
              <a:tr h="429754">
                <a:tc gridSpan="2"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3° y 4° Medio</a:t>
                      </a:r>
                      <a:endParaRPr lang="es-CL" sz="2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3864">
                <a:tc>
                  <a:txBody>
                    <a:bodyPr/>
                    <a:lstStyle/>
                    <a:p>
                      <a:pPr algn="ctr"/>
                      <a:r>
                        <a:rPr lang="es-CL" sz="2400" b="1" kern="1200" dirty="0" smtClean="0"/>
                        <a:t>Científico-Humanista</a:t>
                      </a:r>
                      <a:endParaRPr lang="es-CL" sz="2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/>
                        <a:t>TÉCNICO PROFESIONAL</a:t>
                      </a:r>
                      <a:endParaRPr lang="es-CL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1652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lphaLcParenR"/>
                      </a:pPr>
                      <a:r>
                        <a:rPr lang="es-C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Humanista </a:t>
                      </a:r>
                      <a:endParaRPr lang="es-C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just">
                        <a:buClr>
                          <a:srgbClr val="FFFF00"/>
                        </a:buClr>
                        <a:buSzPct val="100000"/>
                        <a:buNone/>
                      </a:pPr>
                      <a:r>
                        <a:rPr lang="es-CL" sz="20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  <a:r>
                        <a:rPr lang="es-CL" sz="20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20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</a:t>
                      </a:r>
                      <a:r>
                        <a:rPr lang="es-CL" sz="20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20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            </a:t>
                      </a:r>
                    </a:p>
                    <a:p>
                      <a:pPr marL="0" lvl="1" indent="0" algn="just">
                        <a:buClr>
                          <a:srgbClr val="FFFF00"/>
                        </a:buClr>
                        <a:buSzPct val="100000"/>
                        <a:buNone/>
                      </a:pPr>
                      <a:r>
                        <a:rPr lang="es-CL" sz="20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de  Alimentos </a:t>
                      </a:r>
                      <a:endParaRPr lang="es-CL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Químico/Biológico </a:t>
                      </a:r>
                      <a:endParaRPr lang="es-CL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Gastronomía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s-C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  <a:r>
                        <a:rPr lang="es-CL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Físico/Matemático </a:t>
                      </a:r>
                      <a:endParaRPr lang="es-CL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s-CL" sz="20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s-C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Química Industrial</a:t>
                      </a:r>
                      <a:endParaRPr lang="es-CL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6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 FFAA,</a:t>
                      </a:r>
                      <a:r>
                        <a:rPr lang="es-CL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Orden y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Seguridad Pública </a:t>
                      </a:r>
                      <a:endParaRPr lang="es-CL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Muebles  y Termina-  </a:t>
                      </a:r>
                    </a:p>
                    <a:p>
                      <a:r>
                        <a:rPr lang="es-CL" sz="20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en</a:t>
                      </a:r>
                      <a:r>
                        <a:rPr lang="es-CL" sz="20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20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Madera.</a:t>
                      </a:r>
                      <a:endParaRPr lang="es-CL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9 Conector recto"/>
          <p:cNvCxnSpPr/>
          <p:nvPr/>
        </p:nvCxnSpPr>
        <p:spPr>
          <a:xfrm>
            <a:off x="4484370" y="3223260"/>
            <a:ext cx="6583680" cy="0"/>
          </a:xfrm>
          <a:prstGeom prst="line">
            <a:avLst/>
          </a:prstGeom>
          <a:ln w="28575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3314412" y="249733"/>
            <a:ext cx="28064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0"/>
                <a:solidFill>
                  <a:schemeClr val="bg1"/>
                </a:solidFill>
                <a:cs typeface="Arial" panose="020B0604020202020204" pitchFamily="34" charset="0"/>
              </a:rPr>
              <a:t>COBERTURA</a:t>
            </a:r>
            <a:endParaRPr lang="es-ES" sz="4000" b="1" cap="none" spc="0" dirty="0">
              <a:ln w="0"/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9" r="-1500"/>
          <a:stretch/>
        </p:blipFill>
        <p:spPr bwMode="auto">
          <a:xfrm>
            <a:off x="1" y="1437436"/>
            <a:ext cx="2133600" cy="540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21489"/>
              </p:ext>
            </p:extLst>
          </p:nvPr>
        </p:nvGraphicFramePr>
        <p:xfrm>
          <a:off x="1953491" y="1454728"/>
          <a:ext cx="7190509" cy="5385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491"/>
                <a:gridCol w="4475018"/>
              </a:tblGrid>
              <a:tr h="7162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u="none" baseline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es-CL" sz="2000" u="none" baseline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. </a:t>
                      </a:r>
                      <a:r>
                        <a:rPr lang="es-CL" sz="2400" u="none" baseline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M</a:t>
                      </a:r>
                      <a:r>
                        <a:rPr lang="es-CL" sz="2400" u="none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ULTINIVEL</a:t>
                      </a:r>
                    </a:p>
                  </a:txBody>
                  <a:tcPr marL="20656" marR="206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u="none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B. AULAS ABIERTAS </a:t>
                      </a:r>
                      <a:endParaRPr lang="es-CL" sz="2400" u="none" dirty="0"/>
                    </a:p>
                  </a:txBody>
                  <a:tcPr marL="20656" marR="20656" marT="0" marB="0" anchor="ctr"/>
                </a:tc>
              </a:tr>
              <a:tr h="46697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22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Grupos</a:t>
                      </a:r>
                      <a:r>
                        <a:rPr lang="es-CL" sz="2200" baseline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s-CL" sz="22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según</a:t>
                      </a:r>
                      <a:r>
                        <a:rPr lang="es-CL" sz="2200" baseline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s-CL" sz="22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habilidades </a:t>
                      </a:r>
                      <a:r>
                        <a:rPr lang="es-CL" sz="2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y </a:t>
                      </a:r>
                      <a:r>
                        <a:rPr lang="es-CL" sz="22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ritmos de</a:t>
                      </a:r>
                      <a:r>
                        <a:rPr lang="es-CL" sz="2200" baseline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s-CL" sz="22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aprendizaje</a:t>
                      </a:r>
                      <a:r>
                        <a:rPr lang="es-CL" sz="18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es-CL" sz="18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500" dirty="0" smtClean="0">
                        <a:effectLst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Idiomas.</a:t>
                      </a:r>
                      <a:endParaRPr lang="es-CL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 smtClean="0">
                          <a:effectLst/>
                        </a:rPr>
                        <a:t> </a:t>
                      </a:r>
                      <a:endParaRPr lang="es-CL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56" marR="20656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2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Grupos </a:t>
                      </a:r>
                      <a:r>
                        <a:rPr lang="es-CL" sz="2200" baseline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de acuerdo a  los </a:t>
                      </a:r>
                      <a:r>
                        <a:rPr lang="es-CL" sz="22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talentos.  (Alumno elige).</a:t>
                      </a:r>
                      <a:endParaRPr lang="es-CL" sz="2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L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CL" sz="2400" b="1" u="sng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Educación </a:t>
                      </a:r>
                      <a:r>
                        <a:rPr lang="es-CL" sz="2400" b="1" u="sng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Física</a:t>
                      </a:r>
                      <a:r>
                        <a:rPr lang="es-CL" sz="24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CL" sz="2400" baseline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Atletismo, </a:t>
                      </a:r>
                      <a:r>
                        <a:rPr lang="es-CL" sz="24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Acondicionamiento Físico,</a:t>
                      </a:r>
                      <a:r>
                        <a:rPr lang="es-CL" sz="2400" baseline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24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Fútbol,</a:t>
                      </a:r>
                      <a:r>
                        <a:rPr lang="es-CL" sz="2400" baseline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24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Vóleibol, Expresión Corporal, Tenis  de Mesa</a:t>
                      </a:r>
                      <a:r>
                        <a:rPr lang="es-CL" sz="2400" baseline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Básquetbol.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CL" sz="2400" b="1" u="sng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Artes </a:t>
                      </a:r>
                      <a:r>
                        <a:rPr lang="es-CL" sz="2400" b="1" u="sng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Visuales</a:t>
                      </a:r>
                      <a:r>
                        <a:rPr lang="es-CL" sz="24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  </a:t>
                      </a:r>
                      <a:r>
                        <a:rPr lang="es-CL" sz="2400" b="0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Cosplay</a:t>
                      </a:r>
                      <a:r>
                        <a:rPr lang="es-CL" sz="2400" b="1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CL" sz="2400" b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Diseño Gráfico</a:t>
                      </a:r>
                      <a:r>
                        <a:rPr lang="es-CL" sz="2400" b="1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CL" sz="2400" b="1" baseline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2400" b="0" baseline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Murales, </a:t>
                      </a:r>
                      <a:r>
                        <a:rPr lang="es-CL" sz="24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Pintura, Grabado,</a:t>
                      </a:r>
                      <a:r>
                        <a:rPr lang="es-CL" sz="2400" baseline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24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Fotografía.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CL" sz="2400" b="1" u="sng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Artes Musicales</a:t>
                      </a:r>
                      <a:r>
                        <a:rPr lang="es-CL" sz="2400" b="0" u="non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CL" sz="24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 Coro, Danza Latinoamericana,</a:t>
                      </a:r>
                      <a:r>
                        <a:rPr lang="es-CL" sz="2400" baseline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24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Folclor, Orquesta.</a:t>
                      </a:r>
                    </a:p>
                  </a:txBody>
                  <a:tcPr marL="20656" marR="20656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" y="-132224"/>
            <a:ext cx="9144000" cy="1600438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00" b="1" cap="none" spc="0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100" b="1" cap="none" spc="0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SELLO EDUCATIVO</a:t>
            </a:r>
            <a:endParaRPr lang="es-ES" sz="3100" b="1" dirty="0" smtClean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1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“AGRUPACIONES FLEXIBLES </a:t>
            </a:r>
          </a:p>
          <a:p>
            <a:pPr algn="ctr"/>
            <a:r>
              <a:rPr lang="es-ES" sz="31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APRENDIZAJE”</a:t>
            </a:r>
          </a:p>
        </p:txBody>
      </p:sp>
    </p:spTree>
    <p:extLst>
      <p:ext uri="{BB962C8B-B14F-4D97-AF65-F5344CB8AC3E}">
        <p14:creationId xmlns:p14="http://schemas.microsoft.com/office/powerpoint/2010/main" val="39946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30" y="161039"/>
            <a:ext cx="9082870" cy="594572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SELLO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DUCATIVO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“PLURILINGÜISMO” 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Resultado de imagen para bandera de inglaterr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787" y="2776542"/>
            <a:ext cx="1048319" cy="6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48" y="1009939"/>
            <a:ext cx="932539" cy="66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C:\Users\usuario\Downloads\bandera de Chin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836" y="2731013"/>
            <a:ext cx="1008112" cy="6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uario\Downloads\bandera-alemania-1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427" y="1022040"/>
            <a:ext cx="1008112" cy="6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usuario\Downloads\bandera-francia-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700" y="2675407"/>
            <a:ext cx="941991" cy="6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6"/>
          <p:cNvSpPr/>
          <p:nvPr/>
        </p:nvSpPr>
        <p:spPr>
          <a:xfrm>
            <a:off x="1031407" y="1255866"/>
            <a:ext cx="6976997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y las estudiantes tienen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opción de aprender dos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cuatro idiomas: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Ingés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-Francés-Alemán-Chino Mandarín</a:t>
            </a:r>
            <a:r>
              <a:rPr lang="es-ES" sz="2400" b="1" dirty="0" smtClean="0"/>
              <a:t>.</a:t>
            </a:r>
            <a:endParaRPr lang="es-ES" sz="24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63" y="3536339"/>
            <a:ext cx="7872287" cy="33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3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gmento">
  <a:themeElements>
    <a:clrScheme name="Personalizad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A2190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6384</TotalTime>
  <Words>1034</Words>
  <Application>Microsoft Macintosh PowerPoint</Application>
  <PresentationFormat>Presentación en pantalla (4:3)</PresentationFormat>
  <Paragraphs>177</Paragraphs>
  <Slides>26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3" baseType="lpstr">
      <vt:lpstr>Arial</vt:lpstr>
      <vt:lpstr>Arial Black</vt:lpstr>
      <vt:lpstr>Arial Narrow</vt:lpstr>
      <vt:lpstr>Calibri</vt:lpstr>
      <vt:lpstr>Calibri Light</vt:lpstr>
      <vt:lpstr>Century Gothic</vt:lpstr>
      <vt:lpstr>Courier New</vt:lpstr>
      <vt:lpstr>Coverse Allstars</vt:lpstr>
      <vt:lpstr>ＭＳ Ｐゴシック</vt:lpstr>
      <vt:lpstr>SimSun</vt:lpstr>
      <vt:lpstr>Times New Roman</vt:lpstr>
      <vt:lpstr>Verdana</vt:lpstr>
      <vt:lpstr>Wingdings</vt:lpstr>
      <vt:lpstr>Wingdings 3</vt:lpstr>
      <vt:lpstr>宋体</vt:lpstr>
      <vt:lpstr>Tema de Office</vt:lpstr>
      <vt:lpstr>Segmento</vt:lpstr>
      <vt:lpstr>Presentación Comunidad Educativa</vt:lpstr>
      <vt:lpstr>Presentación de PowerPoint</vt:lpstr>
      <vt:lpstr>Presentación de PowerPoint</vt:lpstr>
      <vt:lpstr>HITOS IMPORTANTES</vt:lpstr>
      <vt:lpstr>Presentación de PowerPoint</vt:lpstr>
      <vt:lpstr>Presentación de PowerPoint</vt:lpstr>
      <vt:lpstr>Presentación de PowerPoint</vt:lpstr>
      <vt:lpstr>Presentación de PowerPoint</vt:lpstr>
      <vt:lpstr>SELLO EDUCATIVO: “PLURILINGÜISMO”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FINAN CITY </vt:lpstr>
      <vt:lpstr>Presentación de PowerPoint</vt:lpstr>
      <vt:lpstr> RESULTADOS </vt:lpstr>
      <vt:lpstr>Presentación de PowerPoint</vt:lpstr>
      <vt:lpstr> Tendencia de los resultados en los últimos  3 años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diaz del rio</dc:creator>
  <cp:lastModifiedBy>Usuario de Microsoft Office</cp:lastModifiedBy>
  <cp:revision>332</cp:revision>
  <cp:lastPrinted>2018-04-03T19:55:57Z</cp:lastPrinted>
  <dcterms:created xsi:type="dcterms:W3CDTF">2016-08-04T19:34:06Z</dcterms:created>
  <dcterms:modified xsi:type="dcterms:W3CDTF">2018-09-05T14:02:54Z</dcterms:modified>
</cp:coreProperties>
</file>