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50" r:id="rId2"/>
  </p:sldMasterIdLst>
  <p:notesMasterIdLst>
    <p:notesMasterId r:id="rId19"/>
  </p:notesMasterIdLst>
  <p:sldIdLst>
    <p:sldId id="257" r:id="rId3"/>
    <p:sldId id="258" r:id="rId4"/>
    <p:sldId id="261" r:id="rId5"/>
    <p:sldId id="269" r:id="rId6"/>
    <p:sldId id="268" r:id="rId7"/>
    <p:sldId id="274" r:id="rId8"/>
    <p:sldId id="275" r:id="rId9"/>
    <p:sldId id="270" r:id="rId10"/>
    <p:sldId id="271" r:id="rId11"/>
    <p:sldId id="272" r:id="rId12"/>
    <p:sldId id="273" r:id="rId13"/>
    <p:sldId id="276" r:id="rId14"/>
    <p:sldId id="265" r:id="rId15"/>
    <p:sldId id="266" r:id="rId16"/>
    <p:sldId id="267" r:id="rId17"/>
    <p:sldId id="277" r:id="rId18"/>
  </p:sldIdLst>
  <p:sldSz cx="9144000" cy="6858000" type="screen4x3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63015" autoAdjust="0"/>
  </p:normalViewPr>
  <p:slideViewPr>
    <p:cSldViewPr snapToGrid="0">
      <p:cViewPr varScale="1">
        <p:scale>
          <a:sx n="73" d="100"/>
          <a:sy n="73" d="100"/>
        </p:scale>
        <p:origin x="132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tags" Target="tags/tag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90B2E-34C5-4001-8DD0-DD59B4864EC2}" type="datetimeFigureOut">
              <a:rPr lang="en-US" smtClean="0"/>
              <a:pPr/>
              <a:t>8/28/2018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EE607-FC2B-4A90-B5A7-A1B877402938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2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9939370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0478440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0838983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30438906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154727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49649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7783551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585585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5207434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895947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1830207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46618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Semicírculo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lang="es-ES_tradnl" sz="1050" noProof="1">
              <a:latin typeface="+mn-lt"/>
              <a:ea typeface="Calibri"/>
              <a:cs typeface="Times New Roman"/>
            </a:endParaRP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(Avanzado)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0" marR="0" indent="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Diapositivas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blanco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Diseño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Metro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Medios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Vídeo de archivo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del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unidad o biblioteca que contiene el vídeo.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 del cuadro de diálogo, haga clic en el vídeo deseado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Sugerencia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Para obtener los mejores resultados con el vídeo de esta diapositiva, use un vídeo cuyo formato sea cuadrado o use la herramienta Recortar para que la forma del vídeo en la diapositiva sea cuadrada.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Acorde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superior hacia la izquierda y deténgase en la parte inferior central de modo que quede alineado con el controlador de tamaño inferior central.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Arrastre el segundo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controlador de ajuste amarillo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Calibri"/>
                <a:cs typeface="Times New Roman"/>
              </a:rPr>
              <a:t> hacia la izquierda y deténgase en la parte superior central de modo que quede alineado con el controlador de tamaño superior central, creando un semicírculo.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vaya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y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vídeo seleccionado, e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 en la diapositiva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-8,71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5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Sombra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Negro, Texto1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(en Colores del tema, primera fila, segunda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14%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Desenfoque: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20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0°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/>
              <a:buChar char="•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Distancia: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3D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Superior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Bisel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elija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Círculo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opción, primera fila)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cierre el cuadro de diálogo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Dar formato a vídeo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vídeo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Animaciones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Intervalos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la anterior.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 startAt="12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Reproducción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Opciones de vídeo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Repetir la reproducción hasta su interrupción.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formas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Formas básicas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Arco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(tercera fila, duodécima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diapositiva, arrastre para dibujar un arco.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Arrastre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controlador de ajuste amarillo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derecho hasta la parte inferior central para crear un semicírculo.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17,14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25,4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arco todavía seleccionado.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Organizar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elija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Alinear horizontalmente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-12,72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sólida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50%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Portapapeles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Copiar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Duplicar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arco.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Tamaño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Tamaño y giro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Alto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17,78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y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24,13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+mn-cs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Tamaño y 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en el panel derecho, ajuste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-12,05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y el valor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0,12 cm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Línea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abajo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segunda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dos delimitadores en el control deslizante.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Personalice los puntos de degradado de la manera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tinta, Énfasis 5,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novena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Symbol"/>
              <a:buChar char="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Transparencia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90%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Estilo de línea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derecho, ajuste 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Ancho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4,5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457200" marR="0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los efectos de texto en esta diapositiva, lleve a cabo lo siguiente: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título deseado (“Título”).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Calibri (Títulos)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lista de fuentes.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icono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Negrita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 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36 pt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Párrafo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el icono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Centrar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Seleccione el cuadro de texto.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situada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Estilos de WordArt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haga clic en la flecha situada a la derecha de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Valores preestablecidos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Variaciones del reflejo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Semirreflejo, desplazamiento de 4 ptos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efectos de texto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También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abrir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11,60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0,83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</a:t>
            </a:r>
            <a:r>
              <a:rPr lang="es-ES_tradnl" sz="1200" b="0" i="0" baseline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baseline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Insertar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Cuadro de texto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arrastre el puntero en la diapositiva para dibujar el cuadro de texto.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Con el cuadro de texto seleccionado, escriba el texto de cuerpo deseado.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texto.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Inicio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Calibri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28 pt</a:t>
            </a:r>
            <a:r>
              <a:rPr lang="es-ES_tradnl" sz="1200" b="1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la lista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de fuente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Herramientas de dibujo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la ficha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en el grupo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Tamaño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la flecha situada en la esquina inferior derecha para iniciar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 y, en el panel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Horizontal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12,7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Vertical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4,82 cm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Esquina superior izquierda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 forma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4572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 </a:t>
            </a:r>
          </a:p>
          <a:p>
            <a:pPr marL="228600" marR="0" indent="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Para reproducir el fondo en esta diapositiva,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la ficha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Diseño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en la esquina inferior derecha del grupo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la flecha para abrir el cuadro de diálogo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.</a:t>
            </a:r>
            <a:r>
              <a:rPr lang="es-ES_tradnl" sz="1200" b="0" i="0" noProof="1">
                <a:solidFill>
                  <a:srgbClr val="000000"/>
                </a:solidFill>
                <a:latin typeface="Segoe UI"/>
                <a:ea typeface="Times New Roman"/>
                <a:cs typeface="Times New Roman"/>
              </a:rPr>
              <a:t> 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de diálogo Dar formato a fondo,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izquierdo.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en el panel derecho, seleccione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Relleno degradado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lleve a cabo lo siguiente: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Tipo: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Dirección: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Lineal arriba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segunda opción de la izquierda).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Ángulo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270 Grados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Puntos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Agrega un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o en </a:t>
            </a:r>
            <a:r>
              <a:rPr lang="es-ES_tradnl" sz="1200" b="1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Quita el delimitador de degradado</a:t>
            </a:r>
            <a:r>
              <a:rPr lang="es-ES_tradnl" sz="1200" b="0" i="0" noProof="1">
                <a:solidFill>
                  <a:srgbClr val="000000"/>
                </a:solidFill>
                <a:effectLst/>
                <a:latin typeface="Segoe UI"/>
                <a:ea typeface="Times New Roman"/>
                <a:cs typeface="Times New Roman"/>
              </a:rPr>
              <a:t> hasta que aparezcan cuatro delimitadores en el control deslizante.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primer delimitador del control deslizante y lleve a cabo lo siguiente: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80%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(segunda fila, cuarta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segundo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30%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tercer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70%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Blanco, Fondo 1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(primera fila, primera opción de la izquierda).</a:t>
            </a:r>
          </a:p>
          <a:p>
            <a:pPr marL="740664" marR="0" lvl="1" indent="-283464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lpha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Seleccione el cuarto delimitador del control deslizante y lleve a cabo lo siguiente:</a:t>
            </a:r>
            <a:r>
              <a:rPr lang="es-ES_tradnl" sz="1200" b="0" i="0" noProof="1">
                <a:solidFill>
                  <a:schemeClr val="tx1"/>
                </a:solidFill>
                <a:latin typeface="Segoe UI"/>
                <a:ea typeface="Calibri"/>
                <a:cs typeface="Times New Roman"/>
              </a:rPr>
              <a:t> 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En el cuadro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Posición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especifique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100%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1143000" marR="0" lvl="2" indent="-228600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romanL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Haga clic en el botón situado junto a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 y, a continuación,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Colores del tema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, haga clic en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Azul grisáceo, Texto 2, 60% más claro 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(tercera fila, cuarta opción de la izquierda).</a:t>
            </a:r>
          </a:p>
          <a:p>
            <a:pPr marL="347472" marR="0" indent="-347472" algn="l" defTabSz="9144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Font typeface="Calibri"/>
              <a:buAutoNum type="arabicPeriod"/>
            </a:pP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Cierre el cuadro de diálogo </a:t>
            </a:r>
            <a:r>
              <a:rPr lang="es-ES_tradnl" sz="1200" b="1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Formato del fondo</a:t>
            </a:r>
            <a:r>
              <a:rPr lang="es-ES_tradnl" sz="1200" b="0" i="0" noProof="1">
                <a:solidFill>
                  <a:schemeClr val="tx1"/>
                </a:solidFill>
                <a:effectLst/>
                <a:latin typeface="Segoe UI"/>
                <a:ea typeface="Calibri"/>
                <a:cs typeface="Times New Roman"/>
              </a:rPr>
              <a:t>.</a:t>
            </a:r>
          </a:p>
          <a:p>
            <a:pPr marL="0" algn="l" defTabSz="914400">
              <a:buNone/>
            </a:pPr>
            <a:endParaRPr lang="es-ES_tradnl" sz="1200" noProof="1"/>
          </a:p>
        </p:txBody>
      </p:sp>
      <p:sp>
        <p:nvSpPr>
          <p:cNvPr id="6" name="Slide Image Placeholder 5"/>
          <p:cNvSpPr>
            <a:spLocks noGrp="1" noRot="1" noChangeAspect="1"/>
          </p:cNvSpPr>
          <p:nvPr>
            <p:ph type="sldImg"/>
          </p:nvPr>
        </p:nvSpPr>
        <p:spPr>
          <a:xfrm>
            <a:off x="533400" y="460375"/>
            <a:ext cx="3144838" cy="2359025"/>
          </a:xfrm>
        </p:spPr>
      </p:sp>
    </p:spTree>
    <p:extLst>
      <p:ext uri="{BB962C8B-B14F-4D97-AF65-F5344CB8AC3E}">
        <p14:creationId xmlns:p14="http://schemas.microsoft.com/office/powerpoint/2010/main" val="2355208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editar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834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3570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951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99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35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76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84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56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8273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113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518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D5785-8A43-4CC4-A705-D4AA7E8DB57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8/28/2018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5B4CE-5129-41CA-A75E-F2AE589D1F4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09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.emf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30000">
              <a:schemeClr val="bg1"/>
            </a:gs>
            <a:gs pos="70000">
              <a:schemeClr val="bg1"/>
            </a:gs>
            <a:gs pos="100000">
              <a:schemeClr val="tx2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ears_720x720 (seamless loop)_v3.wmv">
            <a:hlinkClick r:id="" action="ppaction://noaction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-3139440" y="0"/>
            <a:ext cx="6858000" cy="6858000"/>
          </a:xfrm>
          <a:prstGeom prst="chord">
            <a:avLst>
              <a:gd name="adj1" fmla="val 15899861"/>
              <a:gd name="adj2" fmla="val 5700170"/>
            </a:avLst>
          </a:prstGeom>
          <a:effectLst>
            <a:outerShdw blurRad="254000" dist="38100" algn="l" rotWithShape="0">
              <a:schemeClr val="tx1">
                <a:alpha val="86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96747" y="5977537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577CD86B-B1D8-4F75-8734-734072DB668A}"/>
              </a:ext>
            </a:extLst>
          </p:cNvPr>
          <p:cNvSpPr/>
          <p:nvPr/>
        </p:nvSpPr>
        <p:spPr>
          <a:xfrm>
            <a:off x="3449612" y="212154"/>
            <a:ext cx="5450889" cy="24314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8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es-ES" sz="38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ea typeface="Times New Roman" panose="02020603050405020304" pitchFamily="18" charset="0"/>
              </a:rPr>
              <a:t>° INTERESCOLAR DE ROBÓTICA</a:t>
            </a:r>
          </a:p>
          <a:p>
            <a:pPr algn="ctr"/>
            <a:r>
              <a:rPr lang="es-ES" sz="38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MULTIPLATAFORMA</a:t>
            </a:r>
          </a:p>
          <a:p>
            <a:pPr algn="ctr"/>
            <a:r>
              <a:rPr lang="es-ES" sz="38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</a:rPr>
              <a:t>COLEGIO NOCEDAL</a:t>
            </a:r>
            <a:endParaRPr lang="es-CL" sz="38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94BD3E79-6843-4F56-B02D-023625368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7741" y="3125096"/>
            <a:ext cx="2059461" cy="2570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0BD4D13F-EAE4-42C7-8408-E7885FAAC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805" y="6002120"/>
            <a:ext cx="625368" cy="678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D4AF605D-8B22-4CA2-8DDC-2811E1D200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90162" y="5993242"/>
            <a:ext cx="2639483" cy="7131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111A12-E13D-4812-9CB9-502F8D5BDF6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15939" y="3495799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632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100584" y="10208"/>
            <a:ext cx="92445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0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Tenemos los mejores desafíos preparados para tu Colegio.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57F6E91-7044-42B0-953E-DB285638DC7A}"/>
              </a:ext>
            </a:extLst>
          </p:cNvPr>
          <p:cNvSpPr/>
          <p:nvPr/>
        </p:nvSpPr>
        <p:spPr>
          <a:xfrm>
            <a:off x="0" y="1444051"/>
            <a:ext cx="9244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5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COMBATE DE SUMO</a:t>
            </a:r>
            <a:endParaRPr lang="es-CL" sz="54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17A9BB9-FD8F-40AF-87D6-0CFC6BE3C7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312" y="2477785"/>
            <a:ext cx="5601169" cy="3150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9934222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57F6E91-7044-42B0-953E-DB285638DC7A}"/>
              </a:ext>
            </a:extLst>
          </p:cNvPr>
          <p:cNvSpPr/>
          <p:nvPr/>
        </p:nvSpPr>
        <p:spPr>
          <a:xfrm>
            <a:off x="-967666" y="104083"/>
            <a:ext cx="697971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Reglas del Sumo:</a:t>
            </a:r>
            <a:endParaRPr lang="es-CL" sz="44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4C614F-02A1-413C-A46E-71264A3C144B}"/>
              </a:ext>
            </a:extLst>
          </p:cNvPr>
          <p:cNvSpPr/>
          <p:nvPr/>
        </p:nvSpPr>
        <p:spPr>
          <a:xfrm>
            <a:off x="25878" y="769106"/>
            <a:ext cx="8850835" cy="58169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Consiste en un combate entre dos equipos, cada uno de ellos usando su propio robot en Categoría Control Remoto y Categoría  Autónomo, en un escenario circular en donde se competirá por punto efectivo, es decir cuando un Robot sale de la Zona de Competición o es derribado por el adversario.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28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tamaño del Robot no puede exceder un largo de  30 [cm], ancho de 20 [cm] y alto de 25 [cm].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28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Peso máximo 2,5Kg. </a:t>
            </a:r>
          </a:p>
        </p:txBody>
      </p:sp>
    </p:spTree>
    <p:extLst>
      <p:ext uri="{BB962C8B-B14F-4D97-AF65-F5344CB8AC3E}">
        <p14:creationId xmlns:p14="http://schemas.microsoft.com/office/powerpoint/2010/main" val="366423599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57F6E91-7044-42B0-953E-DB285638DC7A}"/>
              </a:ext>
            </a:extLst>
          </p:cNvPr>
          <p:cNvSpPr/>
          <p:nvPr/>
        </p:nvSpPr>
        <p:spPr>
          <a:xfrm>
            <a:off x="390617" y="251931"/>
            <a:ext cx="76189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 COMPATENCIA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4C614F-02A1-413C-A46E-71264A3C144B}"/>
              </a:ext>
            </a:extLst>
          </p:cNvPr>
          <p:cNvSpPr/>
          <p:nvPr/>
        </p:nvSpPr>
        <p:spPr>
          <a:xfrm>
            <a:off x="133772" y="1356330"/>
            <a:ext cx="885083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La competencia se realizará el día viernes 19 de Octubre entre las 9:00 AM y las 17:00 horas en el Colegio Técnico Profesional Nocedal ubicado en Avenida la Primavera 03187  </a:t>
            </a:r>
            <a:r>
              <a:rPr lang="es-CL" sz="3600" b="1" i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Comuna de La </a:t>
            </a: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Pintana, Santiago.</a:t>
            </a:r>
            <a:endParaRPr lang="es-CL" sz="36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72843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63102" y="128522"/>
            <a:ext cx="92445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Tenemos buenos </a:t>
            </a:r>
            <a:r>
              <a:rPr lang="es-CL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premios</a:t>
            </a:r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preparados para los ganadores y su Colegio.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366E2AC-7D17-4477-B402-A4D29D97F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026" y="2175029"/>
            <a:ext cx="2555361" cy="2460447"/>
          </a:xfrm>
          <a:prstGeom prst="rect">
            <a:avLst/>
          </a:prstGeom>
        </p:spPr>
      </p:pic>
      <p:pic>
        <p:nvPicPr>
          <p:cNvPr id="2050" name="Picture 2" descr="Kit chasis robot de dos ruedas">
            <a:extLst>
              <a:ext uri="{FF2B5EF4-FFF2-40B4-BE49-F238E27FC236}">
                <a16:creationId xmlns:a16="http://schemas.microsoft.com/office/drawing/2014/main" id="{07F4ED0D-25BE-48BA-9A2B-6FE0C7D3E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5616" y="1872252"/>
            <a:ext cx="3524250" cy="3467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619289053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100584" y="-25304"/>
            <a:ext cx="924458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Tenemos buenos </a:t>
            </a:r>
            <a:r>
              <a:rPr lang="es-CL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premios</a:t>
            </a:r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preparados para los ganadores y su Colegio.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ACE3E14-074F-419B-B60C-85A38B8A69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297" y="2058276"/>
            <a:ext cx="2745859" cy="2948356"/>
          </a:xfrm>
          <a:prstGeom prst="rect">
            <a:avLst/>
          </a:prstGeom>
        </p:spPr>
      </p:pic>
      <p:pic>
        <p:nvPicPr>
          <p:cNvPr id="1026" name="Picture 2" descr="CÃ¡mara Deportiva 4K WIFI Sumergible">
            <a:extLst>
              <a:ext uri="{FF2B5EF4-FFF2-40B4-BE49-F238E27FC236}">
                <a16:creationId xmlns:a16="http://schemas.microsoft.com/office/drawing/2014/main" id="{81B1F8F8-4443-466B-9D9F-8F4082FBE9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572" y="1678483"/>
            <a:ext cx="3932145" cy="39321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135968174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100584" y="-25304"/>
            <a:ext cx="5905231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Tenemos buenos </a:t>
            </a:r>
            <a:r>
              <a:rPr lang="es-CL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premios</a:t>
            </a:r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preparados       para los ganadores y su Colegio.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F1AE3B6-6DFC-438F-B69F-8A834CAF3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433" y="97414"/>
            <a:ext cx="1825308" cy="1830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989ADBF-C0CC-430E-8795-6648552C4B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2417" y="1947851"/>
            <a:ext cx="3892654" cy="38926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7E5F53-4513-4DE8-980C-5DB5E84295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549" y="2987126"/>
            <a:ext cx="2889923" cy="28899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8409814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orneo de robotica">
            <a:extLst>
              <a:ext uri="{FF2B5EF4-FFF2-40B4-BE49-F238E27FC236}">
                <a16:creationId xmlns:a16="http://schemas.microsoft.com/office/drawing/2014/main" id="{EAE56C4E-0B44-4919-8469-222FC5CC9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68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12197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sultado de imagen para torneo de robotica">
            <a:extLst>
              <a:ext uri="{FF2B5EF4-FFF2-40B4-BE49-F238E27FC236}">
                <a16:creationId xmlns:a16="http://schemas.microsoft.com/office/drawing/2014/main" id="{EAE56C4E-0B44-4919-8469-222FC5CC99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r="1688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81227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100584" y="10208"/>
            <a:ext cx="92445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Robótica Multiplataforma.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7D9335-D75C-4F57-B6F5-79160E44C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428" y="1026731"/>
            <a:ext cx="3348320" cy="2461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693EB5-0A37-4BE7-ACA1-C2FFA7453F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8425" y="779649"/>
            <a:ext cx="3000936" cy="3000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30F24F-9B57-4294-A906-A5891076D7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9375" y="1365184"/>
            <a:ext cx="2381250" cy="2247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DDBEA9-1DB5-4A9D-B6E5-414791B0BE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502" y="4027667"/>
            <a:ext cx="3308134" cy="2454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594663-F687-4E87-A8A6-C7DA9AA6D2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48636" y="4461061"/>
            <a:ext cx="2282639" cy="2282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9030291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44793" y="54327"/>
            <a:ext cx="924458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8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Participantes</a:t>
            </a:r>
            <a:r>
              <a:rPr lang="es-CL" sz="48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1E07406-3911-43CF-8552-5248CC248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843" y="1304636"/>
            <a:ext cx="5228658" cy="3450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F8463F35-36B0-4C4A-87A8-324527A78780}"/>
              </a:ext>
            </a:extLst>
          </p:cNvPr>
          <p:cNvSpPr/>
          <p:nvPr/>
        </p:nvSpPr>
        <p:spPr>
          <a:xfrm>
            <a:off x="5317723" y="1244972"/>
            <a:ext cx="3604335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</a:t>
            </a:r>
            <a:r>
              <a:rPr lang="es-CL" sz="4400" b="1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equipos por colegio de un máximo de </a:t>
            </a:r>
            <a:r>
              <a:rPr lang="es-CL" sz="4400" b="1" i="1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4 </a:t>
            </a:r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competidores en todas las categorías. </a:t>
            </a:r>
          </a:p>
        </p:txBody>
      </p:sp>
    </p:spTree>
    <p:extLst>
      <p:ext uri="{BB962C8B-B14F-4D97-AF65-F5344CB8AC3E}">
        <p14:creationId xmlns:p14="http://schemas.microsoft.com/office/powerpoint/2010/main" val="3496052818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100584" y="10208"/>
            <a:ext cx="92445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Nuestros Canales de Información.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9D72F884-9408-48C6-A06E-A535AA813147}"/>
              </a:ext>
            </a:extLst>
          </p:cNvPr>
          <p:cNvSpPr/>
          <p:nvPr/>
        </p:nvSpPr>
        <p:spPr>
          <a:xfrm>
            <a:off x="-17382" y="2798816"/>
            <a:ext cx="91531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0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www.colegionocedal.cl</a:t>
            </a:r>
            <a:endParaRPr lang="es-CL" sz="40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42C7E4-5EEA-4FA0-B9BB-1CC8BE87C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7562" y="3578529"/>
            <a:ext cx="2886075" cy="1581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315A4F90-66AF-498D-A8C8-530A51156531}"/>
              </a:ext>
            </a:extLst>
          </p:cNvPr>
          <p:cNvSpPr/>
          <p:nvPr/>
        </p:nvSpPr>
        <p:spPr>
          <a:xfrm>
            <a:off x="224028" y="5097336"/>
            <a:ext cx="9153144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000" b="1" i="1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Robotica.educativa@colegionocedal.cl</a:t>
            </a:r>
            <a:endParaRPr lang="es-CL" sz="40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9D0BEF-9A75-469C-A06C-E3A90C7D9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7367" y="819947"/>
            <a:ext cx="3128682" cy="18302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9297999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100584" y="10208"/>
            <a:ext cx="92445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0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Tenemos los mejores desafíos preparados para tu Colegio. 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257F6E91-7044-42B0-953E-DB285638DC7A}"/>
              </a:ext>
            </a:extLst>
          </p:cNvPr>
          <p:cNvSpPr/>
          <p:nvPr/>
        </p:nvSpPr>
        <p:spPr>
          <a:xfrm>
            <a:off x="0" y="1444051"/>
            <a:ext cx="9244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54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OBSTÁCULOS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6E06B1C-FBDA-4B9A-A7DF-E939EDAEA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435" y="2537533"/>
            <a:ext cx="6000750" cy="270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396045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6768717" y="16002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57F6E91-7044-42B0-953E-DB285638DC7A}"/>
              </a:ext>
            </a:extLst>
          </p:cNvPr>
          <p:cNvSpPr/>
          <p:nvPr/>
        </p:nvSpPr>
        <p:spPr>
          <a:xfrm>
            <a:off x="-888827" y="45720"/>
            <a:ext cx="92445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Reglas del Obstáculo:</a:t>
            </a:r>
            <a:endParaRPr lang="es-CL" sz="44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4C614F-02A1-413C-A46E-71264A3C144B}"/>
              </a:ext>
            </a:extLst>
          </p:cNvPr>
          <p:cNvSpPr/>
          <p:nvPr/>
        </p:nvSpPr>
        <p:spPr>
          <a:xfrm>
            <a:off x="196780" y="815161"/>
            <a:ext cx="8850835" cy="61863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Consiste en una pista con diferentes obstáculos que el Robot en forma AUTÓNOMA debe sortear para alcanzar la meta.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Gracias a los diferentes sensores que el equipo estime conveniente el R</a:t>
            </a: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obot debe cruzar un laberinto de obstáculos.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tamaño del Robot no puede exceder un largo de  25 [cm], ancho de 25 [cm] y alto de 25 [cm].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endParaRPr lang="es-CL" sz="36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422620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6D3DE03-5876-4CB1-A039-C48BA2BFEDA5}"/>
              </a:ext>
            </a:extLst>
          </p:cNvPr>
          <p:cNvSpPr/>
          <p:nvPr/>
        </p:nvSpPr>
        <p:spPr>
          <a:xfrm>
            <a:off x="-100584" y="10208"/>
            <a:ext cx="924458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000" b="1" i="1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Tenemos los mejores desafíos preparados para tu Colegio.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052365-FC41-4FF4-91F2-38DAEB950A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792" y="2477785"/>
            <a:ext cx="5690586" cy="32009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57F6E91-7044-42B0-953E-DB285638DC7A}"/>
              </a:ext>
            </a:extLst>
          </p:cNvPr>
          <p:cNvSpPr/>
          <p:nvPr/>
        </p:nvSpPr>
        <p:spPr>
          <a:xfrm>
            <a:off x="0" y="1444051"/>
            <a:ext cx="924458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5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SEGUIDOR DE LÍNEA</a:t>
            </a:r>
            <a:endParaRPr lang="es-CL" sz="54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99672443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rc 7"/>
          <p:cNvSpPr/>
          <p:nvPr/>
        </p:nvSpPr>
        <p:spPr>
          <a:xfrm>
            <a:off x="-4584810" y="342900"/>
            <a:ext cx="9144000" cy="6172200"/>
          </a:xfrm>
          <a:prstGeom prst="arc">
            <a:avLst>
              <a:gd name="adj1" fmla="val 16200000"/>
              <a:gd name="adj2" fmla="val 5392005"/>
            </a:avLst>
          </a:prstGeom>
          <a:noFill/>
          <a:ln w="25400">
            <a:solidFill>
              <a:schemeClr val="bg1">
                <a:alpha val="50196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sp>
        <p:nvSpPr>
          <p:cNvPr id="9" name="Arc 8"/>
          <p:cNvSpPr/>
          <p:nvPr/>
        </p:nvSpPr>
        <p:spPr>
          <a:xfrm>
            <a:off x="-4343400" y="45720"/>
            <a:ext cx="8686800" cy="6400800"/>
          </a:xfrm>
          <a:prstGeom prst="arc">
            <a:avLst>
              <a:gd name="adj1" fmla="val 16200000"/>
              <a:gd name="adj2" fmla="val 5392005"/>
            </a:avLst>
          </a:prstGeom>
          <a:noFill/>
          <a:ln w="57150">
            <a:gradFill flip="none" rotWithShape="1">
              <a:gsLst>
                <a:gs pos="0">
                  <a:schemeClr val="tx2">
                    <a:lumMod val="20000"/>
                    <a:lumOff val="80000"/>
                    <a:alpha val="30000"/>
                  </a:schemeClr>
                </a:gs>
                <a:gs pos="100000">
                  <a:schemeClr val="accent5">
                    <a:lumMod val="20000"/>
                    <a:lumOff val="80000"/>
                    <a:alpha val="10000"/>
                  </a:schemeClr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noProof="1">
              <a:solidFill>
                <a:prstClr val="white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8AEE614-F548-4A43-A017-4C1974156D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1898" y="5877049"/>
            <a:ext cx="2560662" cy="7445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257F6E91-7044-42B0-953E-DB285638DC7A}"/>
              </a:ext>
            </a:extLst>
          </p:cNvPr>
          <p:cNvSpPr/>
          <p:nvPr/>
        </p:nvSpPr>
        <p:spPr>
          <a:xfrm>
            <a:off x="-888827" y="45720"/>
            <a:ext cx="924458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CL" sz="44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Reglas del seguidor de Línea:</a:t>
            </a:r>
            <a:endParaRPr lang="es-CL" sz="44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54C614F-02A1-413C-A46E-71264A3C144B}"/>
              </a:ext>
            </a:extLst>
          </p:cNvPr>
          <p:cNvSpPr/>
          <p:nvPr/>
        </p:nvSpPr>
        <p:spPr>
          <a:xfrm>
            <a:off x="133772" y="1081316"/>
            <a:ext cx="8850835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Robot debe ser completamente autónomo. Excepto por la zona de partida.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tamaño del Robot no puede exceder un largo de  25 [cm], ancho de 25 [cm] y alto de 25 [cm].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b="1" i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El Robot que realice el recorrido de mejor manera y en el menor tiempo posible será el ganador.</a:t>
            </a:r>
            <a:endParaRPr lang="es-CL" sz="3600" b="1" i="1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545506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Half circle with vide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11D1DD7F-6C0B-42FA-83A6-3DFD2961381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Semicírculo con vídeo</Template>
  <TotalTime>0</TotalTime>
  <Words>422</Words>
  <Application>Microsoft Office PowerPoint</Application>
  <PresentationFormat>Presentación en pantalla (4:3)</PresentationFormat>
  <Paragraphs>1446</Paragraphs>
  <Slides>16</Slides>
  <Notes>14</Notes>
  <HiddenSlides>0</HiddenSlides>
  <MMClips>1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Segoe UI</vt:lpstr>
      <vt:lpstr>Symbol</vt:lpstr>
      <vt:lpstr>Times New Roman</vt:lpstr>
      <vt:lpstr>Half circle with video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2017-08-04T00:37:49Z</dcterms:created>
  <dcterms:modified xsi:type="dcterms:W3CDTF">2018-08-28T13:24:34Z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TC026161989991</vt:lpwstr>
  </property>
</Properties>
</file>