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74" r:id="rId3"/>
    <p:sldId id="276" r:id="rId4"/>
    <p:sldId id="293" r:id="rId5"/>
    <p:sldId id="260" r:id="rId6"/>
    <p:sldId id="300" r:id="rId7"/>
    <p:sldId id="302" r:id="rId8"/>
    <p:sldId id="299" r:id="rId9"/>
    <p:sldId id="301" r:id="rId10"/>
    <p:sldId id="296" r:id="rId11"/>
    <p:sldId id="298" r:id="rId12"/>
    <p:sldId id="303" r:id="rId13"/>
  </p:sldIdLst>
  <p:sldSz cx="9144000" cy="5143500" type="screen16x9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66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44" y="-90"/>
      </p:cViewPr>
      <p:guideLst>
        <p:guide orient="horz" pos="216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A77CC-6DE6-40F1-BE90-C42489E095F8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980D2-2E83-46F5-BAC9-B49909C7C2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5755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980D2-2E83-46F5-BAC9-B49909C7C232}" type="slidenum">
              <a:rPr lang="es-CL" smtClean="0"/>
              <a:t>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5028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09728"/>
            <a:ext cx="8814816" cy="18790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285751"/>
            <a:ext cx="8229600" cy="165735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114550"/>
            <a:ext cx="6560234" cy="131445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4881753"/>
            <a:ext cx="3002280" cy="205740"/>
          </a:xfrm>
        </p:spPr>
        <p:txBody>
          <a:bodyPr vert="horz" rtlCol="0"/>
          <a:lstStyle/>
          <a:p>
            <a:fld id="{13D32A9A-497F-4B5E-A2B7-D13D758910D0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4881753"/>
            <a:ext cx="464288" cy="20574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8407231-7A12-4BB3-B987-A112F06F29F3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4881753"/>
            <a:ext cx="3907464" cy="205740"/>
          </a:xfrm>
        </p:spPr>
        <p:txBody>
          <a:bodyPr vert="horz" rtlCol="0"/>
          <a:lstStyle/>
          <a:p>
            <a:endParaRPr lang="es-CL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A9A-497F-4B5E-A2B7-D13D758910D0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7231-7A12-4BB3-B987-A112F06F29F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A9A-497F-4B5E-A2B7-D13D758910D0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7231-7A12-4BB3-B987-A112F06F29F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068441"/>
            <a:ext cx="800100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A9A-497F-4B5E-A2B7-D13D758910D0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7231-7A12-4BB3-B987-A112F06F29F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2450592"/>
            <a:ext cx="740664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373673"/>
            <a:ext cx="7772400" cy="2048256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65785"/>
            <a:ext cx="7772400" cy="1132284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4885253"/>
            <a:ext cx="3002280" cy="205740"/>
          </a:xfrm>
        </p:spPr>
        <p:txBody>
          <a:bodyPr vert="horz" rtlCol="0"/>
          <a:lstStyle/>
          <a:p>
            <a:fld id="{13D32A9A-497F-4B5E-A2B7-D13D758910D0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4885253"/>
            <a:ext cx="464288" cy="20574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8407231-7A12-4BB3-B987-A112F06F29F3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4885253"/>
            <a:ext cx="3907464" cy="205740"/>
          </a:xfrm>
        </p:spPr>
        <p:txBody>
          <a:bodyPr vert="horz" rtlCol="0"/>
          <a:lstStyle/>
          <a:p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3444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3444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A9A-497F-4B5E-A2B7-D13D758910D0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4885926"/>
            <a:ext cx="464288" cy="205740"/>
          </a:xfrm>
        </p:spPr>
        <p:txBody>
          <a:bodyPr/>
          <a:lstStyle/>
          <a:p>
            <a:fld id="{E8407231-7A12-4BB3-B987-A112F06F29F3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Rectángulo"/>
          <p:cNvSpPr/>
          <p:nvPr/>
        </p:nvSpPr>
        <p:spPr>
          <a:xfrm>
            <a:off x="588392" y="1068441"/>
            <a:ext cx="800100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1623912"/>
            <a:ext cx="374904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1623912"/>
            <a:ext cx="374904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961"/>
            <a:ext cx="8229600" cy="85725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4040188" cy="2956322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771651"/>
            <a:ext cx="4041775" cy="295632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A9A-497F-4B5E-A2B7-D13D758910D0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4885926"/>
            <a:ext cx="464288" cy="205740"/>
          </a:xfrm>
        </p:spPr>
        <p:txBody>
          <a:bodyPr/>
          <a:lstStyle/>
          <a:p>
            <a:fld id="{E8407231-7A12-4BB3-B987-A112F06F29F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9914"/>
            <a:ext cx="8229600" cy="85725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A9A-497F-4B5E-A2B7-D13D758910D0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7231-7A12-4BB3-B987-A112F06F29F3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588392" y="1068441"/>
            <a:ext cx="800100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A9A-497F-4B5E-A2B7-D13D758910D0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7231-7A12-4BB3-B987-A112F06F29F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793242"/>
            <a:ext cx="3749040" cy="6858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228600"/>
            <a:ext cx="3931920" cy="5715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830670"/>
            <a:ext cx="3931920" cy="8001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1657350"/>
            <a:ext cx="8666456" cy="298323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4885253"/>
            <a:ext cx="3002280" cy="205740"/>
          </a:xfrm>
        </p:spPr>
        <p:txBody>
          <a:bodyPr vert="horz" rtlCol="0"/>
          <a:lstStyle/>
          <a:p>
            <a:fld id="{13D32A9A-497F-4B5E-A2B7-D13D758910D0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4885253"/>
            <a:ext cx="464288" cy="20574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8407231-7A12-4BB3-B987-A112F06F29F3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4885253"/>
            <a:ext cx="3907464" cy="205740"/>
          </a:xfrm>
        </p:spPr>
        <p:txBody>
          <a:bodyPr vert="horz" rtlCol="0"/>
          <a:lstStyle/>
          <a:p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3543300"/>
            <a:ext cx="5486400" cy="498402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4041703"/>
            <a:ext cx="5486400" cy="684191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187398"/>
            <a:ext cx="8534400" cy="325755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4881753"/>
            <a:ext cx="3002280" cy="205740"/>
          </a:xfrm>
        </p:spPr>
        <p:txBody>
          <a:bodyPr vert="horz" rtlCol="0"/>
          <a:lstStyle/>
          <a:p>
            <a:fld id="{13D32A9A-497F-4B5E-A2B7-D13D758910D0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4881753"/>
            <a:ext cx="464288" cy="20574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8407231-7A12-4BB3-B987-A112F06F29F3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4881753"/>
            <a:ext cx="3907464" cy="205740"/>
          </a:xfrm>
        </p:spPr>
        <p:txBody>
          <a:bodyPr vert="horz" rtlCol="0"/>
          <a:lstStyle/>
          <a:p>
            <a:endParaRPr lang="es-CL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10314"/>
            <a:ext cx="8810846" cy="4924044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4800600"/>
            <a:ext cx="4212264" cy="20574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4800600"/>
            <a:ext cx="3002280" cy="20574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3D32A9A-497F-4B5E-A2B7-D13D758910D0}" type="datetimeFigureOut">
              <a:rPr lang="es-CL" smtClean="0"/>
              <a:t>13-08-2018</a:t>
            </a:fld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4885926"/>
            <a:ext cx="464288" cy="20574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8407231-7A12-4BB3-B987-A112F06F29F3}" type="slidenum">
              <a:rPr lang="es-CL" smtClean="0"/>
              <a:t>‹Nº›</a:t>
            </a:fld>
            <a:endParaRPr lang="es-C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90152"/>
            <a:ext cx="8229600" cy="85725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34678"/>
            <a:ext cx="8229600" cy="339471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push dir="u"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Mauricio Bazaes_2\Documents\fotos para agenda\32. DESFILE MAIPO 196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07" y="-33832"/>
            <a:ext cx="9252520" cy="519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39952" y="123478"/>
            <a:ext cx="4896544" cy="1368152"/>
          </a:xfrm>
        </p:spPr>
        <p:txBody>
          <a:bodyPr>
            <a:noAutofit/>
          </a:bodyPr>
          <a:lstStyle/>
          <a:p>
            <a:pPr algn="ctr"/>
            <a:r>
              <a:rPr lang="es-CL" b="1" dirty="0" smtClean="0">
                <a:solidFill>
                  <a:srgbClr val="0033CC"/>
                </a:solidFill>
              </a:rPr>
              <a:t>Liceo Cardenal Caro</a:t>
            </a:r>
            <a:endParaRPr lang="es-CL" b="1" dirty="0">
              <a:solidFill>
                <a:srgbClr val="0033CC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5153" y="3003798"/>
            <a:ext cx="6400800" cy="1314450"/>
          </a:xfrm>
        </p:spPr>
        <p:txBody>
          <a:bodyPr>
            <a:normAutofit/>
          </a:bodyPr>
          <a:lstStyle/>
          <a:p>
            <a:pPr algn="ctr"/>
            <a:r>
              <a:rPr lang="es-CL" sz="4800" b="1" dirty="0" smtClean="0">
                <a:solidFill>
                  <a:srgbClr val="0033CC"/>
                </a:solidFill>
              </a:rPr>
              <a:t>1944 - 2018</a:t>
            </a:r>
            <a:endParaRPr lang="es-CL" sz="4800" b="1" dirty="0">
              <a:solidFill>
                <a:srgbClr val="0033CC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295624" y="123478"/>
            <a:ext cx="1324048" cy="1334680"/>
            <a:chOff x="-20707" y="20359"/>
            <a:chExt cx="1324048" cy="1334680"/>
          </a:xfrm>
        </p:grpSpPr>
        <p:sp>
          <p:nvSpPr>
            <p:cNvPr id="7" name="Triángulo isósceles 6"/>
            <p:cNvSpPr/>
            <p:nvPr/>
          </p:nvSpPr>
          <p:spPr>
            <a:xfrm flipV="1">
              <a:off x="70375" y="94501"/>
              <a:ext cx="1129607" cy="1127842"/>
            </a:xfrm>
            <a:custGeom>
              <a:avLst/>
              <a:gdLst>
                <a:gd name="connsiteX0" fmla="*/ 0 w 1230932"/>
                <a:gd name="connsiteY0" fmla="*/ 1080120 h 1080120"/>
                <a:gd name="connsiteX1" fmla="*/ 615466 w 1230932"/>
                <a:gd name="connsiteY1" fmla="*/ 0 h 1080120"/>
                <a:gd name="connsiteX2" fmla="*/ 1230932 w 1230932"/>
                <a:gd name="connsiteY2" fmla="*/ 1080120 h 1080120"/>
                <a:gd name="connsiteX3" fmla="*/ 0 w 1230932"/>
                <a:gd name="connsiteY3" fmla="*/ 1080120 h 1080120"/>
                <a:gd name="connsiteX0" fmla="*/ 0 w 1230932"/>
                <a:gd name="connsiteY0" fmla="*/ 1080120 h 1080120"/>
                <a:gd name="connsiteX1" fmla="*/ 123069 w 1230932"/>
                <a:gd name="connsiteY1" fmla="*/ 647544 h 1080120"/>
                <a:gd name="connsiteX2" fmla="*/ 615466 w 1230932"/>
                <a:gd name="connsiteY2" fmla="*/ 0 h 1080120"/>
                <a:gd name="connsiteX3" fmla="*/ 1230932 w 1230932"/>
                <a:gd name="connsiteY3" fmla="*/ 1080120 h 1080120"/>
                <a:gd name="connsiteX4" fmla="*/ 0 w 1230932"/>
                <a:gd name="connsiteY4" fmla="*/ 1080120 h 1080120"/>
                <a:gd name="connsiteX0" fmla="*/ 0 w 1230932"/>
                <a:gd name="connsiteY0" fmla="*/ 1080120 h 1080120"/>
                <a:gd name="connsiteX1" fmla="*/ 123069 w 1230932"/>
                <a:gd name="connsiteY1" fmla="*/ 647544 h 1080120"/>
                <a:gd name="connsiteX2" fmla="*/ 615466 w 1230932"/>
                <a:gd name="connsiteY2" fmla="*/ 0 h 1080120"/>
                <a:gd name="connsiteX3" fmla="*/ 1230932 w 1230932"/>
                <a:gd name="connsiteY3" fmla="*/ 1080120 h 1080120"/>
                <a:gd name="connsiteX4" fmla="*/ 0 w 1230932"/>
                <a:gd name="connsiteY4" fmla="*/ 1080120 h 1080120"/>
                <a:gd name="connsiteX0" fmla="*/ 0 w 1230932"/>
                <a:gd name="connsiteY0" fmla="*/ 1080120 h 1080120"/>
                <a:gd name="connsiteX1" fmla="*/ 123069 w 1230932"/>
                <a:gd name="connsiteY1" fmla="*/ 647544 h 1080120"/>
                <a:gd name="connsiteX2" fmla="*/ 615466 w 1230932"/>
                <a:gd name="connsiteY2" fmla="*/ 0 h 1080120"/>
                <a:gd name="connsiteX3" fmla="*/ 1086896 w 1230932"/>
                <a:gd name="connsiteY3" fmla="*/ 684614 h 1080120"/>
                <a:gd name="connsiteX4" fmla="*/ 1230932 w 1230932"/>
                <a:gd name="connsiteY4" fmla="*/ 1080120 h 1080120"/>
                <a:gd name="connsiteX5" fmla="*/ 0 w 1230932"/>
                <a:gd name="connsiteY5" fmla="*/ 1080120 h 1080120"/>
                <a:gd name="connsiteX0" fmla="*/ 0 w 1230932"/>
                <a:gd name="connsiteY0" fmla="*/ 1080120 h 1080120"/>
                <a:gd name="connsiteX1" fmla="*/ 123069 w 1230932"/>
                <a:gd name="connsiteY1" fmla="*/ 647544 h 1080120"/>
                <a:gd name="connsiteX2" fmla="*/ 615466 w 1230932"/>
                <a:gd name="connsiteY2" fmla="*/ 0 h 1080120"/>
                <a:gd name="connsiteX3" fmla="*/ 1086896 w 1230932"/>
                <a:gd name="connsiteY3" fmla="*/ 684614 h 1080120"/>
                <a:gd name="connsiteX4" fmla="*/ 1230932 w 1230932"/>
                <a:gd name="connsiteY4" fmla="*/ 1080120 h 1080120"/>
                <a:gd name="connsiteX5" fmla="*/ 0 w 1230932"/>
                <a:gd name="connsiteY5" fmla="*/ 1080120 h 1080120"/>
                <a:gd name="connsiteX0" fmla="*/ 0 w 1169148"/>
                <a:gd name="connsiteY0" fmla="*/ 1080120 h 1080120"/>
                <a:gd name="connsiteX1" fmla="*/ 123069 w 1169148"/>
                <a:gd name="connsiteY1" fmla="*/ 647544 h 1080120"/>
                <a:gd name="connsiteX2" fmla="*/ 615466 w 1169148"/>
                <a:gd name="connsiteY2" fmla="*/ 0 h 1080120"/>
                <a:gd name="connsiteX3" fmla="*/ 1086896 w 1169148"/>
                <a:gd name="connsiteY3" fmla="*/ 684614 h 1080120"/>
                <a:gd name="connsiteX4" fmla="*/ 1169148 w 1169148"/>
                <a:gd name="connsiteY4" fmla="*/ 1080120 h 1080120"/>
                <a:gd name="connsiteX5" fmla="*/ 0 w 1169148"/>
                <a:gd name="connsiteY5" fmla="*/ 1080120 h 1080120"/>
                <a:gd name="connsiteX0" fmla="*/ 0 w 1119721"/>
                <a:gd name="connsiteY0" fmla="*/ 1080120 h 1080120"/>
                <a:gd name="connsiteX1" fmla="*/ 73642 w 1119721"/>
                <a:gd name="connsiteY1" fmla="*/ 647544 h 1080120"/>
                <a:gd name="connsiteX2" fmla="*/ 566039 w 1119721"/>
                <a:gd name="connsiteY2" fmla="*/ 0 h 1080120"/>
                <a:gd name="connsiteX3" fmla="*/ 1037469 w 1119721"/>
                <a:gd name="connsiteY3" fmla="*/ 684614 h 1080120"/>
                <a:gd name="connsiteX4" fmla="*/ 1119721 w 1119721"/>
                <a:gd name="connsiteY4" fmla="*/ 1080120 h 1080120"/>
                <a:gd name="connsiteX5" fmla="*/ 0 w 1119721"/>
                <a:gd name="connsiteY5" fmla="*/ 1080120 h 1080120"/>
                <a:gd name="connsiteX0" fmla="*/ 0 w 1119721"/>
                <a:gd name="connsiteY0" fmla="*/ 1080120 h 1096595"/>
                <a:gd name="connsiteX1" fmla="*/ 73642 w 1119721"/>
                <a:gd name="connsiteY1" fmla="*/ 647544 h 1096595"/>
                <a:gd name="connsiteX2" fmla="*/ 566039 w 1119721"/>
                <a:gd name="connsiteY2" fmla="*/ 0 h 1096595"/>
                <a:gd name="connsiteX3" fmla="*/ 1037469 w 1119721"/>
                <a:gd name="connsiteY3" fmla="*/ 684614 h 1096595"/>
                <a:gd name="connsiteX4" fmla="*/ 1119721 w 1119721"/>
                <a:gd name="connsiteY4" fmla="*/ 1080120 h 1096595"/>
                <a:gd name="connsiteX5" fmla="*/ 0 w 1119721"/>
                <a:gd name="connsiteY5" fmla="*/ 1080120 h 1096595"/>
                <a:gd name="connsiteX0" fmla="*/ 0 w 1119721"/>
                <a:gd name="connsiteY0" fmla="*/ 1080120 h 1127191"/>
                <a:gd name="connsiteX1" fmla="*/ 73642 w 1119721"/>
                <a:gd name="connsiteY1" fmla="*/ 647544 h 1127191"/>
                <a:gd name="connsiteX2" fmla="*/ 566039 w 1119721"/>
                <a:gd name="connsiteY2" fmla="*/ 0 h 1127191"/>
                <a:gd name="connsiteX3" fmla="*/ 1037469 w 1119721"/>
                <a:gd name="connsiteY3" fmla="*/ 684614 h 1127191"/>
                <a:gd name="connsiteX4" fmla="*/ 1119721 w 1119721"/>
                <a:gd name="connsiteY4" fmla="*/ 1080120 h 1127191"/>
                <a:gd name="connsiteX5" fmla="*/ 654410 w 1119721"/>
                <a:gd name="connsiteY5" fmla="*/ 1117100 h 1127191"/>
                <a:gd name="connsiteX6" fmla="*/ 0 w 1119721"/>
                <a:gd name="connsiteY6" fmla="*/ 1080120 h 1127191"/>
                <a:gd name="connsiteX0" fmla="*/ 0 w 1119721"/>
                <a:gd name="connsiteY0" fmla="*/ 1055406 h 1102477"/>
                <a:gd name="connsiteX1" fmla="*/ 73642 w 1119721"/>
                <a:gd name="connsiteY1" fmla="*/ 622830 h 1102477"/>
                <a:gd name="connsiteX2" fmla="*/ 566039 w 1119721"/>
                <a:gd name="connsiteY2" fmla="*/ 0 h 1102477"/>
                <a:gd name="connsiteX3" fmla="*/ 1037469 w 1119721"/>
                <a:gd name="connsiteY3" fmla="*/ 659900 h 1102477"/>
                <a:gd name="connsiteX4" fmla="*/ 1119721 w 1119721"/>
                <a:gd name="connsiteY4" fmla="*/ 1055406 h 1102477"/>
                <a:gd name="connsiteX5" fmla="*/ 654410 w 1119721"/>
                <a:gd name="connsiteY5" fmla="*/ 1092386 h 1102477"/>
                <a:gd name="connsiteX6" fmla="*/ 0 w 1119721"/>
                <a:gd name="connsiteY6" fmla="*/ 1055406 h 1102477"/>
                <a:gd name="connsiteX0" fmla="*/ 0 w 1119721"/>
                <a:gd name="connsiteY0" fmla="*/ 1055406 h 1102477"/>
                <a:gd name="connsiteX1" fmla="*/ 73642 w 1119721"/>
                <a:gd name="connsiteY1" fmla="*/ 622830 h 1102477"/>
                <a:gd name="connsiteX2" fmla="*/ 566039 w 1119721"/>
                <a:gd name="connsiteY2" fmla="*/ 0 h 1102477"/>
                <a:gd name="connsiteX3" fmla="*/ 1037469 w 1119721"/>
                <a:gd name="connsiteY3" fmla="*/ 659900 h 1102477"/>
                <a:gd name="connsiteX4" fmla="*/ 1119721 w 1119721"/>
                <a:gd name="connsiteY4" fmla="*/ 1055406 h 1102477"/>
                <a:gd name="connsiteX5" fmla="*/ 654410 w 1119721"/>
                <a:gd name="connsiteY5" fmla="*/ 1092386 h 1102477"/>
                <a:gd name="connsiteX6" fmla="*/ 0 w 1119721"/>
                <a:gd name="connsiteY6" fmla="*/ 1055406 h 1102477"/>
                <a:gd name="connsiteX0" fmla="*/ 0 w 1119721"/>
                <a:gd name="connsiteY0" fmla="*/ 1055406 h 1102477"/>
                <a:gd name="connsiteX1" fmla="*/ 73642 w 1119721"/>
                <a:gd name="connsiteY1" fmla="*/ 622830 h 1102477"/>
                <a:gd name="connsiteX2" fmla="*/ 566039 w 1119721"/>
                <a:gd name="connsiteY2" fmla="*/ 0 h 1102477"/>
                <a:gd name="connsiteX3" fmla="*/ 1037469 w 1119721"/>
                <a:gd name="connsiteY3" fmla="*/ 659900 h 1102477"/>
                <a:gd name="connsiteX4" fmla="*/ 1119721 w 1119721"/>
                <a:gd name="connsiteY4" fmla="*/ 1055406 h 1102477"/>
                <a:gd name="connsiteX5" fmla="*/ 654410 w 1119721"/>
                <a:gd name="connsiteY5" fmla="*/ 1092386 h 1102477"/>
                <a:gd name="connsiteX6" fmla="*/ 0 w 1119721"/>
                <a:gd name="connsiteY6" fmla="*/ 1055406 h 1102477"/>
                <a:gd name="connsiteX0" fmla="*/ 0 w 1119721"/>
                <a:gd name="connsiteY0" fmla="*/ 1055406 h 1112525"/>
                <a:gd name="connsiteX1" fmla="*/ 73642 w 1119721"/>
                <a:gd name="connsiteY1" fmla="*/ 622830 h 1112525"/>
                <a:gd name="connsiteX2" fmla="*/ 566039 w 1119721"/>
                <a:gd name="connsiteY2" fmla="*/ 0 h 1112525"/>
                <a:gd name="connsiteX3" fmla="*/ 1037469 w 1119721"/>
                <a:gd name="connsiteY3" fmla="*/ 659900 h 1112525"/>
                <a:gd name="connsiteX4" fmla="*/ 1119721 w 1119721"/>
                <a:gd name="connsiteY4" fmla="*/ 1076766 h 1112525"/>
                <a:gd name="connsiteX5" fmla="*/ 654410 w 1119721"/>
                <a:gd name="connsiteY5" fmla="*/ 1092386 h 1112525"/>
                <a:gd name="connsiteX6" fmla="*/ 0 w 1119721"/>
                <a:gd name="connsiteY6" fmla="*/ 1055406 h 1112525"/>
                <a:gd name="connsiteX0" fmla="*/ 0 w 1098941"/>
                <a:gd name="connsiteY0" fmla="*/ 1055406 h 1102477"/>
                <a:gd name="connsiteX1" fmla="*/ 73642 w 1098941"/>
                <a:gd name="connsiteY1" fmla="*/ 622830 h 1102477"/>
                <a:gd name="connsiteX2" fmla="*/ 566039 w 1098941"/>
                <a:gd name="connsiteY2" fmla="*/ 0 h 1102477"/>
                <a:gd name="connsiteX3" fmla="*/ 1037469 w 1098941"/>
                <a:gd name="connsiteY3" fmla="*/ 659900 h 1102477"/>
                <a:gd name="connsiteX4" fmla="*/ 1098941 w 1098941"/>
                <a:gd name="connsiteY4" fmla="*/ 1044727 h 1102477"/>
                <a:gd name="connsiteX5" fmla="*/ 654410 w 1098941"/>
                <a:gd name="connsiteY5" fmla="*/ 1092386 h 1102477"/>
                <a:gd name="connsiteX6" fmla="*/ 0 w 1098941"/>
                <a:gd name="connsiteY6" fmla="*/ 1055406 h 1102477"/>
                <a:gd name="connsiteX0" fmla="*/ 0 w 1088551"/>
                <a:gd name="connsiteY0" fmla="*/ 1055406 h 1105868"/>
                <a:gd name="connsiteX1" fmla="*/ 73642 w 1088551"/>
                <a:gd name="connsiteY1" fmla="*/ 622830 h 1105868"/>
                <a:gd name="connsiteX2" fmla="*/ 566039 w 1088551"/>
                <a:gd name="connsiteY2" fmla="*/ 0 h 1105868"/>
                <a:gd name="connsiteX3" fmla="*/ 1037469 w 1088551"/>
                <a:gd name="connsiteY3" fmla="*/ 659900 h 1105868"/>
                <a:gd name="connsiteX4" fmla="*/ 1088551 w 1088551"/>
                <a:gd name="connsiteY4" fmla="*/ 1066086 h 1105868"/>
                <a:gd name="connsiteX5" fmla="*/ 654410 w 1088551"/>
                <a:gd name="connsiteY5" fmla="*/ 1092386 h 1105868"/>
                <a:gd name="connsiteX6" fmla="*/ 0 w 1088551"/>
                <a:gd name="connsiteY6" fmla="*/ 1055406 h 1105868"/>
                <a:gd name="connsiteX0" fmla="*/ 0 w 1088551"/>
                <a:gd name="connsiteY0" fmla="*/ 1055406 h 1105868"/>
                <a:gd name="connsiteX1" fmla="*/ 73642 w 1088551"/>
                <a:gd name="connsiteY1" fmla="*/ 622830 h 1105868"/>
                <a:gd name="connsiteX2" fmla="*/ 566039 w 1088551"/>
                <a:gd name="connsiteY2" fmla="*/ 0 h 1105868"/>
                <a:gd name="connsiteX3" fmla="*/ 1037469 w 1088551"/>
                <a:gd name="connsiteY3" fmla="*/ 659900 h 1105868"/>
                <a:gd name="connsiteX4" fmla="*/ 1088551 w 1088551"/>
                <a:gd name="connsiteY4" fmla="*/ 1066086 h 1105868"/>
                <a:gd name="connsiteX5" fmla="*/ 654410 w 1088551"/>
                <a:gd name="connsiteY5" fmla="*/ 1092386 h 1105868"/>
                <a:gd name="connsiteX6" fmla="*/ 0 w 1088551"/>
                <a:gd name="connsiteY6" fmla="*/ 1055406 h 1105868"/>
                <a:gd name="connsiteX0" fmla="*/ 0 w 1088551"/>
                <a:gd name="connsiteY0" fmla="*/ 1055406 h 1102477"/>
                <a:gd name="connsiteX1" fmla="*/ 73642 w 1088551"/>
                <a:gd name="connsiteY1" fmla="*/ 622830 h 1102477"/>
                <a:gd name="connsiteX2" fmla="*/ 566039 w 1088551"/>
                <a:gd name="connsiteY2" fmla="*/ 0 h 1102477"/>
                <a:gd name="connsiteX3" fmla="*/ 1037469 w 1088551"/>
                <a:gd name="connsiteY3" fmla="*/ 659900 h 1102477"/>
                <a:gd name="connsiteX4" fmla="*/ 1088551 w 1088551"/>
                <a:gd name="connsiteY4" fmla="*/ 1044727 h 1102477"/>
                <a:gd name="connsiteX5" fmla="*/ 654410 w 1088551"/>
                <a:gd name="connsiteY5" fmla="*/ 1092386 h 1102477"/>
                <a:gd name="connsiteX6" fmla="*/ 0 w 1088551"/>
                <a:gd name="connsiteY6" fmla="*/ 1055406 h 1102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8551" h="1102477">
                  <a:moveTo>
                    <a:pt x="0" y="1055406"/>
                  </a:moveTo>
                  <a:cubicBezTo>
                    <a:pt x="53380" y="952403"/>
                    <a:pt x="20262" y="725833"/>
                    <a:pt x="73642" y="622830"/>
                  </a:cubicBezTo>
                  <a:cubicBezTo>
                    <a:pt x="175991" y="357555"/>
                    <a:pt x="364837" y="191134"/>
                    <a:pt x="566039" y="0"/>
                  </a:cubicBezTo>
                  <a:cubicBezTo>
                    <a:pt x="735540" y="252918"/>
                    <a:pt x="929752" y="345198"/>
                    <a:pt x="1037469" y="659900"/>
                  </a:cubicBezTo>
                  <a:lnTo>
                    <a:pt x="1088551" y="1044727"/>
                  </a:lnTo>
                  <a:cubicBezTo>
                    <a:pt x="1022648" y="1114749"/>
                    <a:pt x="841030" y="1092386"/>
                    <a:pt x="654410" y="1092386"/>
                  </a:cubicBezTo>
                  <a:cubicBezTo>
                    <a:pt x="467790" y="1092386"/>
                    <a:pt x="94735" y="1131606"/>
                    <a:pt x="0" y="105540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0707" y="20359"/>
              <a:ext cx="1324048" cy="13346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92126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31173"/>
            <a:ext cx="8784976" cy="761159"/>
          </a:xfrm>
        </p:spPr>
        <p:txBody>
          <a:bodyPr>
            <a:noAutofit/>
          </a:bodyPr>
          <a:lstStyle/>
          <a:p>
            <a:pPr algn="ctr"/>
            <a:r>
              <a:rPr lang="es-CL" sz="2600" b="1" dirty="0" smtClean="0">
                <a:solidFill>
                  <a:schemeClr val="tx1"/>
                </a:solidFill>
              </a:rPr>
              <a:t>Acciones Concretas del Liderazgo </a:t>
            </a:r>
            <a:endParaRPr lang="es-CL" sz="26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090026"/>
            <a:ext cx="8928992" cy="3857988"/>
          </a:xfrm>
        </p:spPr>
        <p:txBody>
          <a:bodyPr>
            <a:noAutofit/>
          </a:bodyPr>
          <a:lstStyle/>
          <a:p>
            <a:pPr algn="just"/>
            <a:r>
              <a:rPr lang="es-CL" sz="2200" dirty="0" smtClean="0"/>
              <a:t>Promover el diálogo permanente al interior del aula. Que los estudiantes tengan la posibilidad de tomar sus propias decisiones.  (Ej.: Proyecto </a:t>
            </a:r>
            <a:r>
              <a:rPr lang="es-CL" sz="2200" dirty="0" err="1" smtClean="0"/>
              <a:t>Bullying</a:t>
            </a:r>
            <a:r>
              <a:rPr lang="es-CL" sz="2200" dirty="0" smtClean="0"/>
              <a:t>).</a:t>
            </a:r>
          </a:p>
          <a:p>
            <a:pPr marL="0" indent="0" algn="just">
              <a:buNone/>
            </a:pPr>
            <a:endParaRPr lang="es-CL" sz="1400" dirty="0" smtClean="0"/>
          </a:p>
          <a:p>
            <a:pPr algn="just"/>
            <a:endParaRPr lang="es-CL" sz="1050" dirty="0"/>
          </a:p>
          <a:p>
            <a:pPr algn="just"/>
            <a:r>
              <a:rPr lang="es-CL" sz="2200" dirty="0" smtClean="0"/>
              <a:t>Consideración y respeto al Centro de Padres, basado en un diálogo permanente y participación en sus actividades.</a:t>
            </a:r>
          </a:p>
          <a:p>
            <a:pPr marL="0" indent="0" algn="just">
              <a:buNone/>
            </a:pPr>
            <a:endParaRPr lang="es-CL" sz="1400" dirty="0" smtClean="0"/>
          </a:p>
          <a:p>
            <a:pPr algn="just"/>
            <a:endParaRPr lang="es-CL" sz="1000" dirty="0"/>
          </a:p>
          <a:p>
            <a:pPr algn="just"/>
            <a:r>
              <a:rPr lang="es-CL" sz="2200" dirty="0" smtClean="0"/>
              <a:t>Centros de estudiantes surgidos desde ellos mismos, con profesores asesores que verdaderamente dialoguen con los jóvenes.</a:t>
            </a:r>
          </a:p>
          <a:p>
            <a:pPr algn="just"/>
            <a:endParaRPr lang="es-CL" sz="1050" dirty="0" smtClean="0"/>
          </a:p>
          <a:p>
            <a:pPr algn="just"/>
            <a:endParaRPr lang="es-CL" sz="2200" dirty="0"/>
          </a:p>
          <a:p>
            <a:pPr marL="0" indent="0" algn="just">
              <a:buNone/>
            </a:pPr>
            <a:endParaRPr lang="es-CL" sz="2200" dirty="0" smtClean="0"/>
          </a:p>
        </p:txBody>
      </p:sp>
    </p:spTree>
    <p:extLst>
      <p:ext uri="{BB962C8B-B14F-4D97-AF65-F5344CB8AC3E}">
        <p14:creationId xmlns:p14="http://schemas.microsoft.com/office/powerpoint/2010/main" val="14044006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93264"/>
            <a:ext cx="8229600" cy="339471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CL" sz="2400" dirty="0"/>
              <a:t>Cursos de formación de líderes católicos (internos y externos), participación en actividades públicas (siempre por la vida), y actividades de carácter pastoral y social. </a:t>
            </a:r>
          </a:p>
          <a:p>
            <a:pPr algn="just"/>
            <a:endParaRPr lang="es-CL" sz="2400" dirty="0" smtClean="0"/>
          </a:p>
          <a:p>
            <a:pPr algn="just"/>
            <a:r>
              <a:rPr lang="es-CL" sz="2400" dirty="0" smtClean="0"/>
              <a:t>Articulación con el mundo de la Educación Superior (Convenio con DUOC UC). </a:t>
            </a:r>
          </a:p>
          <a:p>
            <a:pPr algn="just"/>
            <a:endParaRPr lang="es-CL" sz="2400" dirty="0"/>
          </a:p>
          <a:p>
            <a:pPr algn="just"/>
            <a:r>
              <a:rPr lang="es-CL" sz="2400" dirty="0" smtClean="0"/>
              <a:t>Vinculación con el medio: laboral-empresarial (Corporación de Empresarios del Maipo). Redes de apoyo,  “La voz del Cardenal”, desarrollo extraescolar, Programa Haciendo Escuela (Falabella). </a:t>
            </a:r>
          </a:p>
          <a:p>
            <a:pPr algn="just"/>
            <a:endParaRPr lang="es-CL" sz="2400" dirty="0" smtClean="0"/>
          </a:p>
          <a:p>
            <a:pPr algn="just"/>
            <a:endParaRPr lang="es-CL" sz="2900" dirty="0" smtClean="0"/>
          </a:p>
          <a:p>
            <a:pPr algn="just"/>
            <a:endParaRPr lang="es-CL" sz="29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79512" y="31173"/>
            <a:ext cx="8784976" cy="761159"/>
          </a:xfrm>
        </p:spPr>
        <p:txBody>
          <a:bodyPr>
            <a:noAutofit/>
          </a:bodyPr>
          <a:lstStyle/>
          <a:p>
            <a:pPr algn="ctr"/>
            <a:r>
              <a:rPr lang="es-CL" sz="2600" b="1" dirty="0" smtClean="0">
                <a:solidFill>
                  <a:schemeClr val="tx1"/>
                </a:solidFill>
              </a:rPr>
              <a:t>Acciones Concretas del Liderazgo </a:t>
            </a:r>
            <a:endParaRPr lang="es-CL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052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55197" y="1923678"/>
            <a:ext cx="7632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000" dirty="0" smtClean="0"/>
              <a:t>LICEO CARDENAL CARO</a:t>
            </a:r>
          </a:p>
          <a:p>
            <a:pPr algn="ctr"/>
            <a:r>
              <a:rPr lang="es-CL" sz="4000" dirty="0" smtClean="0"/>
              <a:t>BUIN</a:t>
            </a:r>
            <a:endParaRPr lang="es-CL" sz="40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569" y="188319"/>
            <a:ext cx="936104" cy="13529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79" y="4011912"/>
            <a:ext cx="9144000" cy="112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4401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388" y="0"/>
            <a:ext cx="9148572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48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0152"/>
            <a:ext cx="8229600" cy="653406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tx1"/>
                </a:solidFill>
              </a:rPr>
              <a:t>Contextualizando</a:t>
            </a:r>
            <a:endParaRPr lang="es-CL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CL" dirty="0" smtClean="0"/>
              <a:t>Nace en 1944, en la comuna de Buin.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 smtClean="0"/>
              <a:t>Atiende estudiantes  de la zona del Maipo (Buin y </a:t>
            </a:r>
            <a:r>
              <a:rPr lang="es-CL" dirty="0" err="1" smtClean="0"/>
              <a:t>Paine</a:t>
            </a:r>
            <a:r>
              <a:rPr lang="es-CL" dirty="0" smtClean="0"/>
              <a:t>).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 smtClean="0"/>
              <a:t>Zona de agroindustrias y alta ruralidad (localidades muy dispersas, por ejemplo: </a:t>
            </a:r>
            <a:r>
              <a:rPr lang="es-CL" dirty="0" err="1" smtClean="0"/>
              <a:t>Aculeo</a:t>
            </a:r>
            <a:r>
              <a:rPr lang="es-CL" dirty="0" smtClean="0"/>
              <a:t>, </a:t>
            </a:r>
            <a:r>
              <a:rPr lang="es-CL" dirty="0" err="1" smtClean="0"/>
              <a:t>Chada</a:t>
            </a:r>
            <a:r>
              <a:rPr lang="es-CL" dirty="0" smtClean="0"/>
              <a:t>, Valdivia de Paine, </a:t>
            </a:r>
            <a:r>
              <a:rPr lang="es-CL" dirty="0" err="1" smtClean="0"/>
              <a:t>Viluco</a:t>
            </a:r>
            <a:r>
              <a:rPr lang="es-CL" dirty="0" smtClean="0"/>
              <a:t>, entre otras).</a:t>
            </a:r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endParaRPr lang="es-CL" dirty="0"/>
          </a:p>
          <a:p>
            <a:pPr marL="0" indent="0" algn="just">
              <a:buNone/>
            </a:pPr>
            <a:r>
              <a:rPr lang="es-CL" dirty="0" smtClean="0"/>
              <a:t>En 1992, se convierte en Polivalente. (Hoy en día, sus cuatro especialidades son:  Administración, Gastronomía, Mecánica y Electricidad).</a:t>
            </a:r>
          </a:p>
          <a:p>
            <a:pPr marL="0" indent="0" algn="just">
              <a:buNone/>
            </a:pPr>
            <a:endParaRPr lang="es-CL" dirty="0"/>
          </a:p>
          <a:p>
            <a:pPr algn="just"/>
            <a:endParaRPr lang="es-CL" dirty="0" smtClean="0"/>
          </a:p>
          <a:p>
            <a:pPr algn="just"/>
            <a:endParaRPr lang="es-CL" dirty="0"/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414427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0152"/>
            <a:ext cx="8229600" cy="761418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tx1"/>
                </a:solidFill>
              </a:rPr>
              <a:t>Datos Actuales</a:t>
            </a:r>
            <a:endParaRPr lang="es-CL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CL" dirty="0" smtClean="0"/>
              <a:t>Atendemos 3.000 estudiantes desde pre kínder  a cuarto medio. (distintos estratos socioeconómicos).</a:t>
            </a:r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60 % vulnerabilidad.</a:t>
            </a:r>
          </a:p>
          <a:p>
            <a:pPr algn="just"/>
            <a:endParaRPr lang="es-CL" dirty="0"/>
          </a:p>
          <a:p>
            <a:pPr algn="just"/>
            <a:r>
              <a:rPr lang="es-CL" dirty="0" smtClean="0"/>
              <a:t>240  colaboradores.</a:t>
            </a:r>
          </a:p>
          <a:p>
            <a:pPr algn="just"/>
            <a:endParaRPr lang="es-CL" dirty="0"/>
          </a:p>
          <a:p>
            <a:pPr algn="just"/>
            <a:r>
              <a:rPr lang="es-CL" dirty="0" smtClean="0"/>
              <a:t>Colegio emblemático en la zona del Maipo con una relación actual con cerca de 20.000 personas.</a:t>
            </a:r>
          </a:p>
          <a:p>
            <a:pPr algn="just"/>
            <a:endParaRPr lang="es-CL" dirty="0"/>
          </a:p>
          <a:p>
            <a:pPr algn="just"/>
            <a:r>
              <a:rPr lang="es-CL" dirty="0" smtClean="0"/>
              <a:t>76 cursos.</a:t>
            </a:r>
          </a:p>
          <a:p>
            <a:pPr algn="just"/>
            <a:endParaRPr lang="es-CL" dirty="0"/>
          </a:p>
          <a:p>
            <a:pPr algn="just"/>
            <a:r>
              <a:rPr lang="es-CL" dirty="0" smtClean="0"/>
              <a:t>1400 postulantes para 286 vacantes (2017).</a:t>
            </a:r>
          </a:p>
          <a:p>
            <a:pPr algn="just"/>
            <a:endParaRPr lang="es-CL" dirty="0"/>
          </a:p>
          <a:p>
            <a:pPr algn="just"/>
            <a:endParaRPr lang="es-CL" dirty="0" smtClean="0"/>
          </a:p>
          <a:p>
            <a:pPr algn="just"/>
            <a:endParaRPr lang="es-CL" dirty="0"/>
          </a:p>
          <a:p>
            <a:pPr algn="just"/>
            <a:endParaRPr lang="es-CL" dirty="0" smtClean="0"/>
          </a:p>
          <a:p>
            <a:pPr algn="just"/>
            <a:endParaRPr lang="es-CL" dirty="0"/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582451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0152"/>
            <a:ext cx="8229600" cy="707412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tx1"/>
                </a:solidFill>
              </a:rPr>
              <a:t>Sellos Institucionales</a:t>
            </a:r>
            <a:endParaRPr lang="es-CL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785344"/>
          </a:xfrm>
        </p:spPr>
        <p:txBody>
          <a:bodyPr>
            <a:noAutofit/>
          </a:bodyPr>
          <a:lstStyle/>
          <a:p>
            <a:pPr algn="just"/>
            <a:r>
              <a:rPr lang="es-CL" sz="2400" dirty="0" smtClean="0"/>
              <a:t>Sello Espiritual: ser un colegio católico, que educa en virtudes y  que asume las orientaciones de la Santa Iglesia en el campo pastoral y educacional.</a:t>
            </a:r>
          </a:p>
          <a:p>
            <a:pPr algn="just"/>
            <a:endParaRPr lang="es-CL" sz="2400" dirty="0"/>
          </a:p>
          <a:p>
            <a:pPr algn="just"/>
            <a:r>
              <a:rPr lang="es-CL" sz="2400" dirty="0" smtClean="0"/>
              <a:t>Sello Aprendizaje de Calidad: Promover el desarrollo de las potencias físicas e intelectuales.</a:t>
            </a:r>
          </a:p>
          <a:p>
            <a:pPr algn="just"/>
            <a:endParaRPr lang="es-CL" sz="2400" dirty="0" smtClean="0"/>
          </a:p>
          <a:p>
            <a:pPr algn="just"/>
            <a:r>
              <a:rPr lang="es-CL" sz="2400" dirty="0" smtClean="0"/>
              <a:t>Sello Socio-Afectivo: desarrollo de las capacidades volitivas (DASE).</a:t>
            </a:r>
          </a:p>
          <a:p>
            <a:pPr algn="just"/>
            <a:endParaRPr lang="es-CL" sz="3000" dirty="0" smtClean="0"/>
          </a:p>
        </p:txBody>
      </p:sp>
    </p:spTree>
    <p:extLst>
      <p:ext uri="{BB962C8B-B14F-4D97-AF65-F5344CB8AC3E}">
        <p14:creationId xmlns:p14="http://schemas.microsoft.com/office/powerpoint/2010/main" val="15355355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0152"/>
            <a:ext cx="8229600" cy="581398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Objetivos Estratégicos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8884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CL" sz="1000" dirty="0"/>
          </a:p>
          <a:p>
            <a:pPr lvl="0" algn="just"/>
            <a:r>
              <a:rPr lang="es-ES_tradnl" sz="2000" dirty="0"/>
              <a:t>Mantener un foco directivo persistente en mejorar la enseñanza</a:t>
            </a:r>
            <a:r>
              <a:rPr lang="es-ES_tradnl" sz="2000" dirty="0" smtClean="0"/>
              <a:t>.</a:t>
            </a:r>
          </a:p>
          <a:p>
            <a:pPr lvl="0" algn="just"/>
            <a:endParaRPr lang="es-CL" sz="1000" dirty="0"/>
          </a:p>
          <a:p>
            <a:pPr lvl="0" algn="just"/>
            <a:r>
              <a:rPr lang="es-ES_tradnl" sz="2000" dirty="0"/>
              <a:t>Establecer colaborativamente metas de aprendizaje y formación</a:t>
            </a:r>
            <a:r>
              <a:rPr lang="es-ES_tradnl" sz="2000" dirty="0" smtClean="0"/>
              <a:t>.</a:t>
            </a:r>
          </a:p>
          <a:p>
            <a:pPr lvl="0" algn="just"/>
            <a:endParaRPr lang="es-CL" sz="1000" dirty="0"/>
          </a:p>
          <a:p>
            <a:pPr lvl="0" algn="just"/>
            <a:r>
              <a:rPr lang="es-ES_tradnl" sz="2000" dirty="0"/>
              <a:t>Mejorar el monitoreo de metas de aprendizaje y estrategias de enseñanza y formación, a partir de análisis de resultados y generación de remediales</a:t>
            </a:r>
            <a:r>
              <a:rPr lang="es-ES_tradnl" sz="2000" dirty="0" smtClean="0"/>
              <a:t>.</a:t>
            </a:r>
          </a:p>
          <a:p>
            <a:pPr lvl="0" algn="just"/>
            <a:endParaRPr lang="es-CL" sz="1000" dirty="0"/>
          </a:p>
          <a:p>
            <a:pPr lvl="0" algn="just"/>
            <a:r>
              <a:rPr lang="es-ES_tradnl" sz="2000" dirty="0" smtClean="0"/>
              <a:t>Lograr </a:t>
            </a:r>
            <a:r>
              <a:rPr lang="es-ES_tradnl" sz="2000" dirty="0"/>
              <a:t>una planta docente comprometida, desafiada y </a:t>
            </a:r>
            <a:r>
              <a:rPr lang="es-ES_tradnl" sz="2000" dirty="0" smtClean="0"/>
              <a:t>apoyada (capacitación dentro y fuera de Chile).</a:t>
            </a:r>
          </a:p>
          <a:p>
            <a:pPr lvl="0" algn="just"/>
            <a:endParaRPr lang="es-CL" sz="1000" dirty="0"/>
          </a:p>
          <a:p>
            <a:pPr lvl="0" algn="just"/>
            <a:r>
              <a:rPr lang="es-ES_tradnl" sz="2000" dirty="0"/>
              <a:t>Mejorar la atención a la diversidad de los </a:t>
            </a:r>
            <a:r>
              <a:rPr lang="es-ES_tradnl" sz="2000" dirty="0" smtClean="0"/>
              <a:t>estudiantes, </a:t>
            </a:r>
            <a:r>
              <a:rPr lang="es-ES_tradnl" sz="2000" dirty="0"/>
              <a:t>especialmente de </a:t>
            </a:r>
            <a:r>
              <a:rPr lang="es-ES_tradnl" sz="2000" dirty="0" smtClean="0"/>
              <a:t>aquellos </a:t>
            </a:r>
            <a:r>
              <a:rPr lang="es-ES_tradnl" sz="2000" dirty="0"/>
              <a:t>con mayores dificultades de aprendizaje</a:t>
            </a:r>
            <a:r>
              <a:rPr lang="es-ES_tradnl" sz="2000" dirty="0" smtClean="0"/>
              <a:t>.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883995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Objetivos Estratégicos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34678"/>
            <a:ext cx="8229600" cy="3785344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s-ES_tradnl" sz="2000" dirty="0" smtClean="0"/>
              <a:t>Mejorar </a:t>
            </a:r>
            <a:r>
              <a:rPr lang="es-ES_tradnl" sz="2000" dirty="0"/>
              <a:t>la motivación del </a:t>
            </a:r>
            <a:r>
              <a:rPr lang="es-ES_tradnl" sz="2000" dirty="0" smtClean="0"/>
              <a:t>estudiante </a:t>
            </a:r>
            <a:r>
              <a:rPr lang="es-ES_tradnl" sz="2000" dirty="0"/>
              <a:t>por el aprendizaje y la </a:t>
            </a:r>
            <a:r>
              <a:rPr lang="es-ES_tradnl" sz="2000" dirty="0" smtClean="0"/>
              <a:t>formación.</a:t>
            </a:r>
            <a:endParaRPr lang="es-CL" sz="2000" dirty="0"/>
          </a:p>
          <a:p>
            <a:pPr marL="0" indent="0" algn="just">
              <a:buNone/>
            </a:pPr>
            <a:r>
              <a:rPr lang="es-ES_tradnl" sz="2000" dirty="0"/>
              <a:t> </a:t>
            </a:r>
            <a:endParaRPr lang="es-CL" sz="1000" dirty="0"/>
          </a:p>
          <a:p>
            <a:pPr marL="0" indent="0" algn="just">
              <a:buNone/>
            </a:pPr>
            <a:r>
              <a:rPr lang="es-ES_tradnl" sz="2000" dirty="0" smtClean="0"/>
              <a:t>Apoderados</a:t>
            </a:r>
            <a:r>
              <a:rPr lang="es-ES_tradnl" sz="2000" dirty="0"/>
              <a:t>: mayor acercamiento con los apoderados, compromiso y retroalimentación. Permanente con charlas y  mayor identificación con pastoral. Lograr una verdadera comunicación</a:t>
            </a:r>
            <a:r>
              <a:rPr lang="es-ES_tradnl" sz="2000" dirty="0" smtClean="0"/>
              <a:t>.</a:t>
            </a:r>
          </a:p>
          <a:p>
            <a:pPr marL="0" indent="0" algn="just">
              <a:buNone/>
            </a:pPr>
            <a:endParaRPr lang="es-CL" sz="2000" dirty="0"/>
          </a:p>
          <a:p>
            <a:pPr marL="0" indent="0" algn="just">
              <a:buNone/>
            </a:pPr>
            <a:endParaRPr lang="es-ES_tradnl" sz="1000" dirty="0" smtClean="0"/>
          </a:p>
          <a:p>
            <a:pPr marL="0" indent="0" algn="just">
              <a:buNone/>
            </a:pPr>
            <a:r>
              <a:rPr lang="es-ES_tradnl" sz="2000" dirty="0" smtClean="0"/>
              <a:t>Profesores </a:t>
            </a:r>
            <a:r>
              <a:rPr lang="es-ES_tradnl" sz="2000" dirty="0"/>
              <a:t>y funcionarios: seguimiento y retroalimentación durante el año. Cultura de identificación con el PEI del liceo.</a:t>
            </a:r>
            <a:endParaRPr lang="es-CL" sz="2000" dirty="0"/>
          </a:p>
          <a:p>
            <a:pPr marL="0" indent="0" algn="just">
              <a:buNone/>
            </a:pPr>
            <a:endParaRPr lang="es-ES_tradnl" sz="1000" dirty="0" smtClean="0"/>
          </a:p>
          <a:p>
            <a:pPr marL="0" indent="0" algn="just">
              <a:buNone/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9402118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Nuestro Liderazgo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34678"/>
            <a:ext cx="8229600" cy="3394710"/>
          </a:xfrm>
        </p:spPr>
        <p:txBody>
          <a:bodyPr>
            <a:noAutofit/>
          </a:bodyPr>
          <a:lstStyle/>
          <a:p>
            <a:pPr algn="just"/>
            <a:r>
              <a:rPr lang="es-CL" sz="2400" dirty="0" smtClean="0"/>
              <a:t>Buscamos hacer sentir que nuestros colaboradores:</a:t>
            </a:r>
          </a:p>
          <a:p>
            <a:pPr algn="just"/>
            <a:endParaRPr lang="es-CL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s-CL" sz="2400" dirty="0" smtClean="0"/>
              <a:t>Consideren al Rector y Directivos de sección como verdaderos  “Primus inter pares”.</a:t>
            </a:r>
          </a:p>
          <a:p>
            <a:pPr marL="457200" indent="-457200" algn="just">
              <a:buFont typeface="+mj-lt"/>
              <a:buAutoNum type="arabicPeriod"/>
            </a:pPr>
            <a:endParaRPr lang="es-CL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s-CL" sz="2400" dirty="0" smtClean="0"/>
              <a:t>Tengan un profundo sentido </a:t>
            </a:r>
            <a:r>
              <a:rPr lang="es-CL" sz="2400" dirty="0"/>
              <a:t>de pertenencia: (cerca del </a:t>
            </a:r>
            <a:r>
              <a:rPr lang="es-CL" sz="2400" dirty="0" smtClean="0"/>
              <a:t>60% </a:t>
            </a:r>
            <a:r>
              <a:rPr lang="es-CL" sz="2400" dirty="0"/>
              <a:t>son ex </a:t>
            </a:r>
            <a:r>
              <a:rPr lang="es-CL" sz="2400" dirty="0" smtClean="0"/>
              <a:t>alumnos: entre auxiliares</a:t>
            </a:r>
            <a:r>
              <a:rPr lang="es-CL" sz="2400" dirty="0"/>
              <a:t>, profesores y </a:t>
            </a:r>
            <a:r>
              <a:rPr lang="es-CL" sz="2400" dirty="0" smtClean="0"/>
              <a:t>administrativos). Esto potencia aún más el sello del liceo.</a:t>
            </a:r>
            <a:endParaRPr lang="es-CL" sz="2400" dirty="0"/>
          </a:p>
          <a:p>
            <a:pPr algn="just"/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4566278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Nuestro Liderazgo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394710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es-CL" sz="2400" dirty="0" smtClean="0"/>
              <a:t>Actúen por </a:t>
            </a:r>
            <a:r>
              <a:rPr lang="es-CL" sz="2400" dirty="0"/>
              <a:t>convicción y no por obligación</a:t>
            </a:r>
            <a:r>
              <a:rPr lang="es-CL" sz="2400" dirty="0" smtClean="0"/>
              <a:t>.</a:t>
            </a:r>
          </a:p>
          <a:p>
            <a:pPr marL="457200" indent="-457200" algn="just">
              <a:buFont typeface="+mj-lt"/>
              <a:buAutoNum type="arabicPeriod" startAt="3"/>
            </a:pPr>
            <a:endParaRPr lang="es-CL" sz="2400" dirty="0" smtClean="0"/>
          </a:p>
          <a:p>
            <a:pPr marL="457200" indent="-457200" algn="just">
              <a:buFont typeface="+mj-lt"/>
              <a:buAutoNum type="arabicPeriod" startAt="3"/>
            </a:pPr>
            <a:r>
              <a:rPr lang="es-CL" sz="2400" dirty="0" smtClean="0"/>
              <a:t>Se </a:t>
            </a:r>
            <a:r>
              <a:rPr lang="es-CL" sz="2400" dirty="0"/>
              <a:t>sientan partícipes de una noble misión, la de educar y ayudar</a:t>
            </a:r>
            <a:r>
              <a:rPr lang="es-CL" sz="2400" dirty="0" smtClean="0"/>
              <a:t>.</a:t>
            </a:r>
          </a:p>
          <a:p>
            <a:pPr marL="457200" indent="-457200" algn="just">
              <a:buFont typeface="+mj-lt"/>
              <a:buAutoNum type="arabicPeriod" startAt="3"/>
            </a:pPr>
            <a:endParaRPr lang="es-CL" sz="2400" dirty="0" smtClean="0"/>
          </a:p>
          <a:p>
            <a:pPr marL="457200" indent="-457200" algn="just">
              <a:buFont typeface="+mj-lt"/>
              <a:buAutoNum type="arabicPeriod" startAt="3"/>
            </a:pPr>
            <a:r>
              <a:rPr lang="es-CL" sz="2400" dirty="0" smtClean="0"/>
              <a:t>Que </a:t>
            </a:r>
            <a:r>
              <a:rPr lang="es-CL" sz="2400" dirty="0"/>
              <a:t>hablemos desde el nosotros y no desde el yo. </a:t>
            </a:r>
            <a:endParaRPr lang="es-CL" sz="2400" dirty="0" smtClean="0"/>
          </a:p>
          <a:p>
            <a:pPr marL="457200" indent="-457200" algn="just">
              <a:buFont typeface="+mj-lt"/>
              <a:buAutoNum type="arabicPeriod" startAt="3"/>
            </a:pPr>
            <a:endParaRPr lang="es-CL" sz="2400" dirty="0" smtClean="0"/>
          </a:p>
          <a:p>
            <a:pPr marL="457200" indent="-457200" algn="just">
              <a:buFont typeface="+mj-lt"/>
              <a:buAutoNum type="arabicPeriod" startAt="3"/>
            </a:pPr>
            <a:r>
              <a:rPr lang="es-CL" sz="2400" dirty="0" smtClean="0"/>
              <a:t>Que </a:t>
            </a:r>
            <a:r>
              <a:rPr lang="es-CL" sz="2400" dirty="0"/>
              <a:t>sientan que aportan sus talentos a  una causa superior común.</a:t>
            </a:r>
          </a:p>
          <a:p>
            <a:pPr algn="just"/>
            <a:endParaRPr lang="es-CL" sz="2400" dirty="0"/>
          </a:p>
          <a:p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1204039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undición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539</Words>
  <Application>Microsoft Office PowerPoint</Application>
  <PresentationFormat>Presentación en pantalla (16:9)</PresentationFormat>
  <Paragraphs>86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Fundición</vt:lpstr>
      <vt:lpstr>Liceo Cardenal Caro</vt:lpstr>
      <vt:lpstr>Presentación de PowerPoint</vt:lpstr>
      <vt:lpstr>Contextualizando</vt:lpstr>
      <vt:lpstr>Datos Actuales</vt:lpstr>
      <vt:lpstr>Sellos Institucionales</vt:lpstr>
      <vt:lpstr>Objetivos Estratégicos</vt:lpstr>
      <vt:lpstr>Objetivos Estratégicos</vt:lpstr>
      <vt:lpstr>Nuestro Liderazgo</vt:lpstr>
      <vt:lpstr>Nuestro Liderazgo</vt:lpstr>
      <vt:lpstr>Acciones Concretas del Liderazgo </vt:lpstr>
      <vt:lpstr>Acciones Concretas del Liderazgo 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Liceo Cardenal Caro</dc:title>
  <dc:creator>Mauricio Bazaes</dc:creator>
  <cp:lastModifiedBy>Gonzalo Lavaud</cp:lastModifiedBy>
  <cp:revision>125</cp:revision>
  <dcterms:created xsi:type="dcterms:W3CDTF">2012-12-05T03:40:17Z</dcterms:created>
  <dcterms:modified xsi:type="dcterms:W3CDTF">2018-08-13T20:27:52Z</dcterms:modified>
</cp:coreProperties>
</file>