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99" r:id="rId3"/>
    <p:sldId id="381" r:id="rId4"/>
    <p:sldId id="337" r:id="rId5"/>
    <p:sldId id="341" r:id="rId6"/>
    <p:sldId id="380" r:id="rId7"/>
    <p:sldId id="382" r:id="rId8"/>
    <p:sldId id="342" r:id="rId9"/>
    <p:sldId id="343" r:id="rId10"/>
    <p:sldId id="379" r:id="rId11"/>
    <p:sldId id="301" r:id="rId12"/>
    <p:sldId id="383"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84" r:id="rId46"/>
    <p:sldId id="300" r:id="rId47"/>
  </p:sldIdLst>
  <p:sldSz cx="10287000" cy="6858000" type="35mm"/>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BC8"/>
    <a:srgbClr val="D1D3D4"/>
    <a:srgbClr val="3CA5C2"/>
    <a:srgbClr val="5FB5CD"/>
    <a:srgbClr val="79C1D5"/>
    <a:srgbClr val="ABADB0"/>
    <a:srgbClr val="7EC234"/>
    <a:srgbClr val="848484"/>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51" autoAdjust="0"/>
  </p:normalViewPr>
  <p:slideViewPr>
    <p:cSldViewPr>
      <p:cViewPr varScale="1">
        <p:scale>
          <a:sx n="65" d="100"/>
          <a:sy n="65" d="100"/>
        </p:scale>
        <p:origin x="498" y="72"/>
      </p:cViewPr>
      <p:guideLst>
        <p:guide orient="horz" pos="2160"/>
        <p:guide pos="32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79AF0F5-F4FD-47AD-B2D7-98249EB526EF}" type="datetimeFigureOut">
              <a:rPr lang="en-GB" smtClean="0"/>
              <a:t>09/08/2018</a:t>
            </a:fld>
            <a:endParaRPr lang="en-GB"/>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25B3684-27B9-483F-BA68-7320862BCC50}" type="slidenum">
              <a:rPr lang="en-GB" smtClean="0"/>
              <a:t>‹#›</a:t>
            </a:fld>
            <a:endParaRPr lang="en-GB"/>
          </a:p>
        </p:txBody>
      </p:sp>
    </p:spTree>
    <p:extLst>
      <p:ext uri="{BB962C8B-B14F-4D97-AF65-F5344CB8AC3E}">
        <p14:creationId xmlns:p14="http://schemas.microsoft.com/office/powerpoint/2010/main" val="438119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GB"/>
          </a:p>
        </p:txBody>
      </p:sp>
      <p:sp>
        <p:nvSpPr>
          <p:cNvPr id="3" name="2 Marcador de fecha"/>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F3E7B342-0FB2-4C54-922E-8A2913D4E001}" type="datetimeFigureOut">
              <a:rPr lang="en-GB" smtClean="0"/>
              <a:t>09/08/2018</a:t>
            </a:fld>
            <a:endParaRPr lang="en-GB"/>
          </a:p>
        </p:txBody>
      </p:sp>
      <p:sp>
        <p:nvSpPr>
          <p:cNvPr id="4" name="3 Marcador de imagen de diapositiva"/>
          <p:cNvSpPr>
            <a:spLocks noGrp="1" noRot="1" noChangeAspect="1"/>
          </p:cNvSpPr>
          <p:nvPr>
            <p:ph type="sldImg" idx="2"/>
          </p:nvPr>
        </p:nvSpPr>
        <p:spPr>
          <a:xfrm>
            <a:off x="890588" y="698500"/>
            <a:ext cx="5229225" cy="3486150"/>
          </a:xfrm>
          <a:prstGeom prst="rect">
            <a:avLst/>
          </a:prstGeom>
          <a:noFill/>
          <a:ln w="12700">
            <a:solidFill>
              <a:prstClr val="black"/>
            </a:solidFill>
          </a:ln>
        </p:spPr>
        <p:txBody>
          <a:bodyPr vert="horz" lIns="88139" tIns="44070" rIns="88139" bIns="44070" rtlCol="0" anchor="ctr"/>
          <a:lstStyle/>
          <a:p>
            <a:endParaRPr lang="en-GB"/>
          </a:p>
        </p:txBody>
      </p:sp>
      <p:sp>
        <p:nvSpPr>
          <p:cNvPr id="5" name="4 Marcador de notas"/>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5 Marcador de pie de página"/>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GB"/>
          </a:p>
        </p:txBody>
      </p:sp>
      <p:sp>
        <p:nvSpPr>
          <p:cNvPr id="7" name="6 Marcador de número de diapositiva"/>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A2488B39-B23A-4695-82BD-13157171ACC8}" type="slidenum">
              <a:rPr lang="en-GB" smtClean="0"/>
              <a:t>‹#›</a:t>
            </a:fld>
            <a:endParaRPr lang="en-GB"/>
          </a:p>
        </p:txBody>
      </p:sp>
    </p:spTree>
    <p:extLst>
      <p:ext uri="{BB962C8B-B14F-4D97-AF65-F5344CB8AC3E}">
        <p14:creationId xmlns:p14="http://schemas.microsoft.com/office/powerpoint/2010/main" val="277656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a:p>
        </p:txBody>
      </p:sp>
      <p:sp>
        <p:nvSpPr>
          <p:cNvPr id="4" name="3 Marcador de número de diapositiva"/>
          <p:cNvSpPr>
            <a:spLocks noGrp="1"/>
          </p:cNvSpPr>
          <p:nvPr>
            <p:ph type="sldNum" sz="quarter" idx="10"/>
          </p:nvPr>
        </p:nvSpPr>
        <p:spPr/>
        <p:txBody>
          <a:bodyPr/>
          <a:lstStyle/>
          <a:p>
            <a:fld id="{A2488B39-B23A-4695-82BD-13157171ACC8}" type="slidenum">
              <a:rPr lang="en-GB" smtClean="0"/>
              <a:t>1</a:t>
            </a:fld>
            <a:endParaRPr lang="en-GB"/>
          </a:p>
        </p:txBody>
      </p:sp>
    </p:spTree>
    <p:extLst>
      <p:ext uri="{BB962C8B-B14F-4D97-AF65-F5344CB8AC3E}">
        <p14:creationId xmlns:p14="http://schemas.microsoft.com/office/powerpoint/2010/main" val="375990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A2488B39-B23A-4695-82BD-13157171ACC8}" type="slidenum">
              <a:rPr lang="en-GB" smtClean="0"/>
              <a:t>10</a:t>
            </a:fld>
            <a:endParaRPr lang="en-GB"/>
          </a:p>
        </p:txBody>
      </p:sp>
    </p:spTree>
    <p:extLst>
      <p:ext uri="{BB962C8B-B14F-4D97-AF65-F5344CB8AC3E}">
        <p14:creationId xmlns:p14="http://schemas.microsoft.com/office/powerpoint/2010/main" val="822236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A2488B39-B23A-4695-82BD-13157171ACC8}" type="slidenum">
              <a:rPr lang="en-GB" smtClean="0"/>
              <a:t>11</a:t>
            </a:fld>
            <a:endParaRPr lang="en-GB"/>
          </a:p>
        </p:txBody>
      </p:sp>
    </p:spTree>
    <p:extLst>
      <p:ext uri="{BB962C8B-B14F-4D97-AF65-F5344CB8AC3E}">
        <p14:creationId xmlns:p14="http://schemas.microsoft.com/office/powerpoint/2010/main" val="983389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A2488B39-B23A-4695-82BD-13157171ACC8}" type="slidenum">
              <a:rPr lang="en-GB" smtClean="0"/>
              <a:t>12</a:t>
            </a:fld>
            <a:endParaRPr lang="en-GB"/>
          </a:p>
        </p:txBody>
      </p:sp>
    </p:spTree>
    <p:extLst>
      <p:ext uri="{BB962C8B-B14F-4D97-AF65-F5344CB8AC3E}">
        <p14:creationId xmlns:p14="http://schemas.microsoft.com/office/powerpoint/2010/main" val="420541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A2488B39-B23A-4695-82BD-13157171ACC8}" type="slidenum">
              <a:rPr lang="en-GB" smtClean="0"/>
              <a:t>45</a:t>
            </a:fld>
            <a:endParaRPr lang="en-GB"/>
          </a:p>
        </p:txBody>
      </p:sp>
    </p:spTree>
    <p:extLst>
      <p:ext uri="{BB962C8B-B14F-4D97-AF65-F5344CB8AC3E}">
        <p14:creationId xmlns:p14="http://schemas.microsoft.com/office/powerpoint/2010/main" val="510417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A2488B39-B23A-4695-82BD-13157171ACC8}" type="slidenum">
              <a:rPr lang="en-GB" smtClean="0"/>
              <a:t>46</a:t>
            </a:fld>
            <a:endParaRPr lang="en-GB"/>
          </a:p>
        </p:txBody>
      </p:sp>
    </p:spTree>
    <p:extLst>
      <p:ext uri="{BB962C8B-B14F-4D97-AF65-F5344CB8AC3E}">
        <p14:creationId xmlns:p14="http://schemas.microsoft.com/office/powerpoint/2010/main" val="146089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A2488B39-B23A-4695-82BD-13157171ACC8}" type="slidenum">
              <a:rPr lang="en-GB" smtClean="0"/>
              <a:t>2</a:t>
            </a:fld>
            <a:endParaRPr lang="en-GB"/>
          </a:p>
        </p:txBody>
      </p:sp>
    </p:spTree>
    <p:extLst>
      <p:ext uri="{BB962C8B-B14F-4D97-AF65-F5344CB8AC3E}">
        <p14:creationId xmlns:p14="http://schemas.microsoft.com/office/powerpoint/2010/main" val="188267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A2488B39-B23A-4695-82BD-13157171ACC8}" type="slidenum">
              <a:rPr lang="en-GB" smtClean="0"/>
              <a:t>3</a:t>
            </a:fld>
            <a:endParaRPr lang="en-GB"/>
          </a:p>
        </p:txBody>
      </p:sp>
    </p:spTree>
    <p:extLst>
      <p:ext uri="{BB962C8B-B14F-4D97-AF65-F5344CB8AC3E}">
        <p14:creationId xmlns:p14="http://schemas.microsoft.com/office/powerpoint/2010/main" val="112216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7472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09473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A2488B39-B23A-4695-82BD-13157171ACC8}" type="slidenum">
              <a:rPr lang="en-GB" smtClean="0"/>
              <a:t>6</a:t>
            </a:fld>
            <a:endParaRPr lang="en-GB"/>
          </a:p>
        </p:txBody>
      </p:sp>
    </p:spTree>
    <p:extLst>
      <p:ext uri="{BB962C8B-B14F-4D97-AF65-F5344CB8AC3E}">
        <p14:creationId xmlns:p14="http://schemas.microsoft.com/office/powerpoint/2010/main" val="153958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A2488B39-B23A-4695-82BD-13157171ACC8}" type="slidenum">
              <a:rPr lang="en-GB" smtClean="0"/>
              <a:t>7</a:t>
            </a:fld>
            <a:endParaRPr lang="en-GB"/>
          </a:p>
        </p:txBody>
      </p:sp>
    </p:spTree>
    <p:extLst>
      <p:ext uri="{BB962C8B-B14F-4D97-AF65-F5344CB8AC3E}">
        <p14:creationId xmlns:p14="http://schemas.microsoft.com/office/powerpoint/2010/main" val="2277543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A2488B39-B23A-4695-82BD-13157171ACC8}" type="slidenum">
              <a:rPr lang="en-GB" smtClean="0"/>
              <a:t>8</a:t>
            </a:fld>
            <a:endParaRPr lang="en-GB"/>
          </a:p>
        </p:txBody>
      </p:sp>
    </p:spTree>
    <p:extLst>
      <p:ext uri="{BB962C8B-B14F-4D97-AF65-F5344CB8AC3E}">
        <p14:creationId xmlns:p14="http://schemas.microsoft.com/office/powerpoint/2010/main" val="1919870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A2488B39-B23A-4695-82BD-13157171ACC8}" type="slidenum">
              <a:rPr lang="en-GB" smtClean="0"/>
              <a:t>9</a:t>
            </a:fld>
            <a:endParaRPr lang="en-GB"/>
          </a:p>
        </p:txBody>
      </p:sp>
    </p:spTree>
    <p:extLst>
      <p:ext uri="{BB962C8B-B14F-4D97-AF65-F5344CB8AC3E}">
        <p14:creationId xmlns:p14="http://schemas.microsoft.com/office/powerpoint/2010/main" val="50718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lvl1pPr algn="l">
              <a:defRPr sz="2200"/>
            </a:lvl1pPr>
          </a:lstStyle>
          <a:p>
            <a:endParaRPr lang="en-US" b="1" dirty="0">
              <a:solidFill>
                <a:srgbClr val="909090"/>
              </a:solidFill>
              <a:latin typeface="Lucida Sans" panose="020B0602030504020204" pitchFamily="34" charset="0"/>
              <a:cs typeface="Lucida Sans Unicode" panose="020B0602030504020204" pitchFamily="34" charset="0"/>
            </a:endParaRPr>
          </a:p>
        </p:txBody>
      </p:sp>
      <p:sp>
        <p:nvSpPr>
          <p:cNvPr id="3" name="2 Marcador de fecha"/>
          <p:cNvSpPr>
            <a:spLocks noGrp="1"/>
          </p:cNvSpPr>
          <p:nvPr>
            <p:ph type="dt" sz="half" idx="10"/>
          </p:nvPr>
        </p:nvSpPr>
        <p:spPr/>
        <p:txBody>
          <a:bodyPr/>
          <a:lstStyle/>
          <a:p>
            <a:fld id="{057B5940-FD8F-44B5-BBCB-FA4FAC98F0DF}" type="datetimeFigureOut">
              <a:rPr lang="en-US" smtClean="0"/>
              <a:t>8/9/2018</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53B0C7F7-7B82-4344-BCBC-91EB01A0DB56}" type="slidenum">
              <a:rPr lang="en-US" smtClean="0"/>
              <a:t>‹#›</a:t>
            </a:fld>
            <a:endParaRPr lang="en-US"/>
          </a:p>
        </p:txBody>
      </p:sp>
      <p:pic>
        <p:nvPicPr>
          <p:cNvPr id="6" name="Picture 2" descr="Z:\Imagen Corporativa\Logo Corporativo\LogoBMAJ.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96891" y="304800"/>
            <a:ext cx="3429000" cy="57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4915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normAutofit/>
          </a:bodyPr>
          <a:lstStyle>
            <a:lvl1pPr>
              <a:defRPr sz="2800" b="1" i="0">
                <a:solidFill>
                  <a:srgbClr val="FF0000"/>
                </a:solidFill>
                <a:latin typeface="Lucida Sans" panose="020B0602030504020204" pitchFamily="34" charset="0"/>
                <a:cs typeface="Lucida Sans" panose="020B0602030504020204" pitchFamily="34" charset="0"/>
              </a:defRPr>
            </a:lvl1pPr>
          </a:lstStyle>
          <a:p>
            <a:endParaRPr dirty="0"/>
          </a:p>
        </p:txBody>
      </p:sp>
      <p:sp>
        <p:nvSpPr>
          <p:cNvPr id="3" name="Holder 3"/>
          <p:cNvSpPr>
            <a:spLocks noGrp="1"/>
          </p:cNvSpPr>
          <p:nvPr>
            <p:ph type="body" idx="1"/>
          </p:nvPr>
        </p:nvSpPr>
        <p:spPr/>
        <p:txBody>
          <a:bodyPr lIns="0" tIns="0" rIns="0" bIns="0"/>
          <a:lstStyle>
            <a:lvl1pPr>
              <a:defRPr sz="2000" b="1" i="0">
                <a:solidFill>
                  <a:schemeClr val="tx1"/>
                </a:solidFill>
                <a:latin typeface="Lucida Sans" panose="020B0602030504020204" pitchFamily="34" charset="0"/>
                <a:cs typeface="Lucida Sans" panose="020B0602030504020204" pitchFamily="34"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523541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with photo">
  <p:cSld name="Blank with photo">
    <p:spTree>
      <p:nvGrpSpPr>
        <p:cNvPr id="1" name="Shape 9"/>
        <p:cNvGrpSpPr/>
        <p:nvPr/>
      </p:nvGrpSpPr>
      <p:grpSpPr>
        <a:xfrm>
          <a:off x="0" y="0"/>
          <a:ext cx="0" cy="0"/>
          <a:chOff x="0" y="0"/>
          <a:chExt cx="0" cy="0"/>
        </a:xfrm>
      </p:grpSpPr>
      <p:sp>
        <p:nvSpPr>
          <p:cNvPr id="10" name="Shape 10"/>
          <p:cNvSpPr>
            <a:spLocks noGrp="1"/>
          </p:cNvSpPr>
          <p:nvPr>
            <p:ph type="pic" idx="2"/>
          </p:nvPr>
        </p:nvSpPr>
        <p:spPr>
          <a:xfrm>
            <a:off x="2242037" y="1953221"/>
            <a:ext cx="1032719" cy="1223963"/>
          </a:xfrm>
          <a:prstGeom prst="rect">
            <a:avLst/>
          </a:prstGeom>
          <a:noFill/>
          <a:ln>
            <a:noFill/>
          </a:ln>
        </p:spPr>
        <p:txBody>
          <a:bodyPr spcFirstLastPara="1" wrap="square" lIns="91425" tIns="91425" rIns="91425" bIns="91425" anchor="t" anchorCtr="0"/>
          <a:lstStyle>
            <a:lvl1pPr marR="0" lvl="0"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1pPr>
            <a:lvl2pPr marR="0" lvl="1"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2pPr>
            <a:lvl3pPr marR="0" lvl="2"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3pPr>
            <a:lvl4pPr marR="0" lvl="3"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4pPr>
            <a:lvl5pPr marR="0" lvl="4"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5pPr>
            <a:lvl6pPr marR="0" lvl="5"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6pPr>
            <a:lvl7pPr marR="0" lvl="6"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7pPr>
            <a:lvl8pPr marR="0" lvl="7"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8pPr>
            <a:lvl9pPr marR="0" lvl="8"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9pPr>
          </a:lstStyle>
          <a:p>
            <a:endParaRPr/>
          </a:p>
        </p:txBody>
      </p:sp>
      <p:sp>
        <p:nvSpPr>
          <p:cNvPr id="11" name="Shape 11"/>
          <p:cNvSpPr>
            <a:spLocks noGrp="1"/>
          </p:cNvSpPr>
          <p:nvPr>
            <p:ph type="pic" idx="3"/>
          </p:nvPr>
        </p:nvSpPr>
        <p:spPr>
          <a:xfrm>
            <a:off x="3487217" y="1953221"/>
            <a:ext cx="1032719" cy="1223963"/>
          </a:xfrm>
          <a:prstGeom prst="rect">
            <a:avLst/>
          </a:prstGeom>
          <a:noFill/>
          <a:ln>
            <a:noFill/>
          </a:ln>
        </p:spPr>
        <p:txBody>
          <a:bodyPr spcFirstLastPara="1" wrap="square" lIns="91425" tIns="91425" rIns="91425" bIns="91425" anchor="t" anchorCtr="0"/>
          <a:lstStyle>
            <a:lvl1pPr marR="0" lvl="0"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1pPr>
            <a:lvl2pPr marR="0" lvl="1"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2pPr>
            <a:lvl3pPr marR="0" lvl="2"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3pPr>
            <a:lvl4pPr marR="0" lvl="3"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4pPr>
            <a:lvl5pPr marR="0" lvl="4"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5pPr>
            <a:lvl6pPr marR="0" lvl="5"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6pPr>
            <a:lvl7pPr marR="0" lvl="6"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7pPr>
            <a:lvl8pPr marR="0" lvl="7"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8pPr>
            <a:lvl9pPr marR="0" lvl="8"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9pPr>
          </a:lstStyle>
          <a:p>
            <a:endParaRPr/>
          </a:p>
        </p:txBody>
      </p:sp>
      <p:sp>
        <p:nvSpPr>
          <p:cNvPr id="12" name="Shape 12"/>
          <p:cNvSpPr>
            <a:spLocks noGrp="1"/>
          </p:cNvSpPr>
          <p:nvPr>
            <p:ph type="pic" idx="4"/>
          </p:nvPr>
        </p:nvSpPr>
        <p:spPr>
          <a:xfrm>
            <a:off x="4718203" y="1953221"/>
            <a:ext cx="1032719" cy="1223963"/>
          </a:xfrm>
          <a:prstGeom prst="rect">
            <a:avLst/>
          </a:prstGeom>
          <a:noFill/>
          <a:ln>
            <a:noFill/>
          </a:ln>
        </p:spPr>
        <p:txBody>
          <a:bodyPr spcFirstLastPara="1" wrap="square" lIns="91425" tIns="91425" rIns="91425" bIns="91425" anchor="t" anchorCtr="0"/>
          <a:lstStyle>
            <a:lvl1pPr marR="0" lvl="0"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1pPr>
            <a:lvl2pPr marR="0" lvl="1"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2pPr>
            <a:lvl3pPr marR="0" lvl="2"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3pPr>
            <a:lvl4pPr marR="0" lvl="3"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4pPr>
            <a:lvl5pPr marR="0" lvl="4"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5pPr>
            <a:lvl6pPr marR="0" lvl="5"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6pPr>
            <a:lvl7pPr marR="0" lvl="6"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7pPr>
            <a:lvl8pPr marR="0" lvl="7"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8pPr>
            <a:lvl9pPr marR="0" lvl="8"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9pPr>
          </a:lstStyle>
          <a:p>
            <a:endParaRPr/>
          </a:p>
        </p:txBody>
      </p:sp>
      <p:sp>
        <p:nvSpPr>
          <p:cNvPr id="13" name="Shape 13"/>
          <p:cNvSpPr>
            <a:spLocks noGrp="1"/>
          </p:cNvSpPr>
          <p:nvPr>
            <p:ph type="pic" idx="5"/>
          </p:nvPr>
        </p:nvSpPr>
        <p:spPr>
          <a:xfrm>
            <a:off x="5963381" y="1953221"/>
            <a:ext cx="1032719" cy="1223963"/>
          </a:xfrm>
          <a:prstGeom prst="rect">
            <a:avLst/>
          </a:prstGeom>
          <a:noFill/>
          <a:ln>
            <a:noFill/>
          </a:ln>
        </p:spPr>
        <p:txBody>
          <a:bodyPr spcFirstLastPara="1" wrap="square" lIns="91425" tIns="91425" rIns="91425" bIns="91425" anchor="t" anchorCtr="0"/>
          <a:lstStyle>
            <a:lvl1pPr marR="0" lvl="0"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1pPr>
            <a:lvl2pPr marR="0" lvl="1"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2pPr>
            <a:lvl3pPr marR="0" lvl="2"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3pPr>
            <a:lvl4pPr marR="0" lvl="3"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4pPr>
            <a:lvl5pPr marR="0" lvl="4"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5pPr>
            <a:lvl6pPr marR="0" lvl="5"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6pPr>
            <a:lvl7pPr marR="0" lvl="6"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7pPr>
            <a:lvl8pPr marR="0" lvl="7"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8pPr>
            <a:lvl9pPr marR="0" lvl="8"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9pPr>
          </a:lstStyle>
          <a:p>
            <a:endParaRPr/>
          </a:p>
        </p:txBody>
      </p:sp>
      <p:sp>
        <p:nvSpPr>
          <p:cNvPr id="14" name="Shape 14"/>
          <p:cNvSpPr>
            <a:spLocks noGrp="1"/>
          </p:cNvSpPr>
          <p:nvPr>
            <p:ph type="pic" idx="6"/>
          </p:nvPr>
        </p:nvSpPr>
        <p:spPr>
          <a:xfrm>
            <a:off x="7208561" y="1953221"/>
            <a:ext cx="1032719" cy="1223963"/>
          </a:xfrm>
          <a:prstGeom prst="rect">
            <a:avLst/>
          </a:prstGeom>
          <a:noFill/>
          <a:ln>
            <a:noFill/>
          </a:ln>
        </p:spPr>
        <p:txBody>
          <a:bodyPr spcFirstLastPara="1" wrap="square" lIns="91425" tIns="91425" rIns="91425" bIns="91425" anchor="t" anchorCtr="0"/>
          <a:lstStyle>
            <a:lvl1pPr marR="0" lvl="0"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1pPr>
            <a:lvl2pPr marR="0" lvl="1"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2pPr>
            <a:lvl3pPr marR="0" lvl="2"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3pPr>
            <a:lvl4pPr marR="0" lvl="3"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4pPr>
            <a:lvl5pPr marR="0" lvl="4"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5pPr>
            <a:lvl6pPr marR="0" lvl="5"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6pPr>
            <a:lvl7pPr marR="0" lvl="6"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7pPr>
            <a:lvl8pPr marR="0" lvl="7"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8pPr>
            <a:lvl9pPr marR="0" lvl="8"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9pPr>
          </a:lstStyle>
          <a:p>
            <a:endParaRPr/>
          </a:p>
        </p:txBody>
      </p:sp>
      <p:sp>
        <p:nvSpPr>
          <p:cNvPr id="15" name="Shape 15"/>
          <p:cNvSpPr>
            <a:spLocks noGrp="1"/>
          </p:cNvSpPr>
          <p:nvPr>
            <p:ph type="pic" idx="7"/>
          </p:nvPr>
        </p:nvSpPr>
        <p:spPr>
          <a:xfrm>
            <a:off x="2242037" y="3429001"/>
            <a:ext cx="1032719" cy="1223963"/>
          </a:xfrm>
          <a:prstGeom prst="rect">
            <a:avLst/>
          </a:prstGeom>
          <a:noFill/>
          <a:ln>
            <a:noFill/>
          </a:ln>
        </p:spPr>
        <p:txBody>
          <a:bodyPr spcFirstLastPara="1" wrap="square" lIns="91425" tIns="91425" rIns="91425" bIns="91425" anchor="t" anchorCtr="0"/>
          <a:lstStyle>
            <a:lvl1pPr marR="0" lvl="0"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1pPr>
            <a:lvl2pPr marR="0" lvl="1"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2pPr>
            <a:lvl3pPr marR="0" lvl="2"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3pPr>
            <a:lvl4pPr marR="0" lvl="3"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4pPr>
            <a:lvl5pPr marR="0" lvl="4"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5pPr>
            <a:lvl6pPr marR="0" lvl="5"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6pPr>
            <a:lvl7pPr marR="0" lvl="6"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7pPr>
            <a:lvl8pPr marR="0" lvl="7"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8pPr>
            <a:lvl9pPr marR="0" lvl="8"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9pPr>
          </a:lstStyle>
          <a:p>
            <a:endParaRPr/>
          </a:p>
        </p:txBody>
      </p:sp>
      <p:sp>
        <p:nvSpPr>
          <p:cNvPr id="16" name="Shape 16"/>
          <p:cNvSpPr>
            <a:spLocks noGrp="1"/>
          </p:cNvSpPr>
          <p:nvPr>
            <p:ph type="pic" idx="8"/>
          </p:nvPr>
        </p:nvSpPr>
        <p:spPr>
          <a:xfrm>
            <a:off x="3487217" y="3429001"/>
            <a:ext cx="1032719" cy="1223963"/>
          </a:xfrm>
          <a:prstGeom prst="rect">
            <a:avLst/>
          </a:prstGeom>
          <a:noFill/>
          <a:ln>
            <a:noFill/>
          </a:ln>
        </p:spPr>
        <p:txBody>
          <a:bodyPr spcFirstLastPara="1" wrap="square" lIns="91425" tIns="91425" rIns="91425" bIns="91425" anchor="t" anchorCtr="0"/>
          <a:lstStyle>
            <a:lvl1pPr marR="0" lvl="0"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1pPr>
            <a:lvl2pPr marR="0" lvl="1"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2pPr>
            <a:lvl3pPr marR="0" lvl="2"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3pPr>
            <a:lvl4pPr marR="0" lvl="3"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4pPr>
            <a:lvl5pPr marR="0" lvl="4"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5pPr>
            <a:lvl6pPr marR="0" lvl="5"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6pPr>
            <a:lvl7pPr marR="0" lvl="6"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7pPr>
            <a:lvl8pPr marR="0" lvl="7"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8pPr>
            <a:lvl9pPr marR="0" lvl="8"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9pPr>
          </a:lstStyle>
          <a:p>
            <a:endParaRPr/>
          </a:p>
        </p:txBody>
      </p:sp>
      <p:sp>
        <p:nvSpPr>
          <p:cNvPr id="17" name="Shape 17"/>
          <p:cNvSpPr>
            <a:spLocks noGrp="1"/>
          </p:cNvSpPr>
          <p:nvPr>
            <p:ph type="pic" idx="9"/>
          </p:nvPr>
        </p:nvSpPr>
        <p:spPr>
          <a:xfrm>
            <a:off x="4718203" y="3429001"/>
            <a:ext cx="1032719" cy="1223963"/>
          </a:xfrm>
          <a:prstGeom prst="rect">
            <a:avLst/>
          </a:prstGeom>
          <a:noFill/>
          <a:ln>
            <a:noFill/>
          </a:ln>
        </p:spPr>
        <p:txBody>
          <a:bodyPr spcFirstLastPara="1" wrap="square" lIns="91425" tIns="91425" rIns="91425" bIns="91425" anchor="t" anchorCtr="0"/>
          <a:lstStyle>
            <a:lvl1pPr marR="0" lvl="0"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1pPr>
            <a:lvl2pPr marR="0" lvl="1"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2pPr>
            <a:lvl3pPr marR="0" lvl="2"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3pPr>
            <a:lvl4pPr marR="0" lvl="3"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4pPr>
            <a:lvl5pPr marR="0" lvl="4"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5pPr>
            <a:lvl6pPr marR="0" lvl="5"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6pPr>
            <a:lvl7pPr marR="0" lvl="6"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7pPr>
            <a:lvl8pPr marR="0" lvl="7"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8pPr>
            <a:lvl9pPr marR="0" lvl="8"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9pPr>
          </a:lstStyle>
          <a:p>
            <a:endParaRPr/>
          </a:p>
        </p:txBody>
      </p:sp>
      <p:sp>
        <p:nvSpPr>
          <p:cNvPr id="18" name="Shape 18"/>
          <p:cNvSpPr>
            <a:spLocks noGrp="1"/>
          </p:cNvSpPr>
          <p:nvPr>
            <p:ph type="pic" idx="13"/>
          </p:nvPr>
        </p:nvSpPr>
        <p:spPr>
          <a:xfrm>
            <a:off x="5963381" y="3429001"/>
            <a:ext cx="1032719" cy="1223963"/>
          </a:xfrm>
          <a:prstGeom prst="rect">
            <a:avLst/>
          </a:prstGeom>
          <a:noFill/>
          <a:ln>
            <a:noFill/>
          </a:ln>
        </p:spPr>
        <p:txBody>
          <a:bodyPr spcFirstLastPara="1" wrap="square" lIns="91425" tIns="91425" rIns="91425" bIns="91425" anchor="t" anchorCtr="0"/>
          <a:lstStyle>
            <a:lvl1pPr marR="0" lvl="0"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1pPr>
            <a:lvl2pPr marR="0" lvl="1"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2pPr>
            <a:lvl3pPr marR="0" lvl="2"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3pPr>
            <a:lvl4pPr marR="0" lvl="3"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4pPr>
            <a:lvl5pPr marR="0" lvl="4"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5pPr>
            <a:lvl6pPr marR="0" lvl="5"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6pPr>
            <a:lvl7pPr marR="0" lvl="6"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7pPr>
            <a:lvl8pPr marR="0" lvl="7"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8pPr>
            <a:lvl9pPr marR="0" lvl="8"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9pPr>
          </a:lstStyle>
          <a:p>
            <a:endParaRPr/>
          </a:p>
        </p:txBody>
      </p:sp>
      <p:sp>
        <p:nvSpPr>
          <p:cNvPr id="19" name="Shape 19"/>
          <p:cNvSpPr>
            <a:spLocks noGrp="1"/>
          </p:cNvSpPr>
          <p:nvPr>
            <p:ph type="pic" idx="14"/>
          </p:nvPr>
        </p:nvSpPr>
        <p:spPr>
          <a:xfrm>
            <a:off x="7208561" y="3429001"/>
            <a:ext cx="1032719" cy="1223963"/>
          </a:xfrm>
          <a:prstGeom prst="rect">
            <a:avLst/>
          </a:prstGeom>
          <a:noFill/>
          <a:ln>
            <a:noFill/>
          </a:ln>
        </p:spPr>
        <p:txBody>
          <a:bodyPr spcFirstLastPara="1" wrap="square" lIns="91425" tIns="91425" rIns="91425" bIns="91425" anchor="t" anchorCtr="0"/>
          <a:lstStyle>
            <a:lvl1pPr marR="0" lvl="0"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1pPr>
            <a:lvl2pPr marR="0" lvl="1"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2pPr>
            <a:lvl3pPr marR="0" lvl="2"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3pPr>
            <a:lvl4pPr marR="0" lvl="3"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4pPr>
            <a:lvl5pPr marR="0" lvl="4" algn="l" rtl="0">
              <a:lnSpc>
                <a:spcPct val="150000"/>
              </a:lnSpc>
              <a:spcBef>
                <a:spcPts val="0"/>
              </a:spcBef>
              <a:spcAft>
                <a:spcPts val="0"/>
              </a:spcAft>
              <a:buSzPts val="1400"/>
              <a:buNone/>
              <a:defRPr sz="928" b="0" i="0" u="none" strike="noStrike" cap="none">
                <a:solidFill>
                  <a:srgbClr val="9B9A9C"/>
                </a:solidFill>
                <a:latin typeface="Open Sans"/>
                <a:ea typeface="Open Sans"/>
                <a:cs typeface="Open Sans"/>
                <a:sym typeface="Open Sans"/>
              </a:defRPr>
            </a:lvl5pPr>
            <a:lvl6pPr marR="0" lvl="5"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6pPr>
            <a:lvl7pPr marR="0" lvl="6"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7pPr>
            <a:lvl8pPr marR="0" lvl="7"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8pPr>
            <a:lvl9pPr marR="0" lvl="8" algn="l" rtl="0">
              <a:lnSpc>
                <a:spcPct val="90000"/>
              </a:lnSpc>
              <a:spcBef>
                <a:spcPts val="211"/>
              </a:spcBef>
              <a:spcAft>
                <a:spcPts val="0"/>
              </a:spcAft>
              <a:buClr>
                <a:schemeClr val="lt1"/>
              </a:buClr>
              <a:buSzPts val="1800"/>
              <a:buFont typeface="Arial"/>
              <a:buChar char="•"/>
              <a:defRPr sz="759"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9511457" y="6248400"/>
            <a:ext cx="377726" cy="241300"/>
          </a:xfrm>
          <a:prstGeom prst="rect">
            <a:avLst/>
          </a:prstGeom>
          <a:noFill/>
          <a:ln>
            <a:noFill/>
          </a:ln>
        </p:spPr>
        <p:txBody>
          <a:bodyPr spcFirstLastPara="1" wrap="square" lIns="38100" tIns="38100" rIns="38100" bIns="38100" anchor="t" anchorCtr="0">
            <a:noAutofit/>
          </a:bodyPr>
          <a:lstStyle>
            <a:lvl1pPr marL="0" marR="0" lvl="0" indent="0" algn="ctr" rtl="0">
              <a:lnSpc>
                <a:spcPct val="100000"/>
              </a:lnSpc>
              <a:spcBef>
                <a:spcPts val="0"/>
              </a:spcBef>
              <a:spcAft>
                <a:spcPts val="0"/>
              </a:spcAft>
              <a:buClr>
                <a:srgbClr val="9B999C"/>
              </a:buClr>
              <a:buSzPts val="2000"/>
              <a:buFont typeface="Dosis"/>
              <a:buNone/>
              <a:defRPr sz="844" b="0" i="0" u="none" strike="noStrike" cap="none">
                <a:solidFill>
                  <a:srgbClr val="9B999C"/>
                </a:solidFill>
                <a:latin typeface="Dosis"/>
                <a:ea typeface="Dosis"/>
                <a:cs typeface="Dosis"/>
                <a:sym typeface="Dosis"/>
              </a:defRPr>
            </a:lvl1pPr>
            <a:lvl2pPr marL="0" marR="0" lvl="1" indent="0" algn="ctr" rtl="0">
              <a:lnSpc>
                <a:spcPct val="100000"/>
              </a:lnSpc>
              <a:spcBef>
                <a:spcPts val="0"/>
              </a:spcBef>
              <a:spcAft>
                <a:spcPts val="0"/>
              </a:spcAft>
              <a:buClr>
                <a:srgbClr val="9B999C"/>
              </a:buClr>
              <a:buSzPts val="2000"/>
              <a:buFont typeface="Dosis"/>
              <a:buNone/>
              <a:defRPr sz="844" b="0" i="0" u="none" strike="noStrike" cap="none">
                <a:solidFill>
                  <a:srgbClr val="9B999C"/>
                </a:solidFill>
                <a:latin typeface="Dosis"/>
                <a:ea typeface="Dosis"/>
                <a:cs typeface="Dosis"/>
                <a:sym typeface="Dosis"/>
              </a:defRPr>
            </a:lvl2pPr>
            <a:lvl3pPr marL="0" marR="0" lvl="2" indent="0" algn="ctr" rtl="0">
              <a:lnSpc>
                <a:spcPct val="100000"/>
              </a:lnSpc>
              <a:spcBef>
                <a:spcPts val="0"/>
              </a:spcBef>
              <a:spcAft>
                <a:spcPts val="0"/>
              </a:spcAft>
              <a:buClr>
                <a:srgbClr val="9B999C"/>
              </a:buClr>
              <a:buSzPts val="2000"/>
              <a:buFont typeface="Dosis"/>
              <a:buNone/>
              <a:defRPr sz="844" b="0" i="0" u="none" strike="noStrike" cap="none">
                <a:solidFill>
                  <a:srgbClr val="9B999C"/>
                </a:solidFill>
                <a:latin typeface="Dosis"/>
                <a:ea typeface="Dosis"/>
                <a:cs typeface="Dosis"/>
                <a:sym typeface="Dosis"/>
              </a:defRPr>
            </a:lvl3pPr>
            <a:lvl4pPr marL="0" marR="0" lvl="3" indent="0" algn="ctr" rtl="0">
              <a:lnSpc>
                <a:spcPct val="100000"/>
              </a:lnSpc>
              <a:spcBef>
                <a:spcPts val="0"/>
              </a:spcBef>
              <a:spcAft>
                <a:spcPts val="0"/>
              </a:spcAft>
              <a:buClr>
                <a:srgbClr val="9B999C"/>
              </a:buClr>
              <a:buSzPts val="2000"/>
              <a:buFont typeface="Dosis"/>
              <a:buNone/>
              <a:defRPr sz="844" b="0" i="0" u="none" strike="noStrike" cap="none">
                <a:solidFill>
                  <a:srgbClr val="9B999C"/>
                </a:solidFill>
                <a:latin typeface="Dosis"/>
                <a:ea typeface="Dosis"/>
                <a:cs typeface="Dosis"/>
                <a:sym typeface="Dosis"/>
              </a:defRPr>
            </a:lvl4pPr>
            <a:lvl5pPr marL="0" marR="0" lvl="4" indent="0" algn="ctr" rtl="0">
              <a:lnSpc>
                <a:spcPct val="100000"/>
              </a:lnSpc>
              <a:spcBef>
                <a:spcPts val="0"/>
              </a:spcBef>
              <a:spcAft>
                <a:spcPts val="0"/>
              </a:spcAft>
              <a:buClr>
                <a:srgbClr val="9B999C"/>
              </a:buClr>
              <a:buSzPts val="2000"/>
              <a:buFont typeface="Dosis"/>
              <a:buNone/>
              <a:defRPr sz="844" b="0" i="0" u="none" strike="noStrike" cap="none">
                <a:solidFill>
                  <a:srgbClr val="9B999C"/>
                </a:solidFill>
                <a:latin typeface="Dosis"/>
                <a:ea typeface="Dosis"/>
                <a:cs typeface="Dosis"/>
                <a:sym typeface="Dosis"/>
              </a:defRPr>
            </a:lvl5pPr>
            <a:lvl6pPr marL="0" marR="0" lvl="5" indent="0" algn="ctr" rtl="0">
              <a:lnSpc>
                <a:spcPct val="100000"/>
              </a:lnSpc>
              <a:spcBef>
                <a:spcPts val="0"/>
              </a:spcBef>
              <a:spcAft>
                <a:spcPts val="0"/>
              </a:spcAft>
              <a:buClr>
                <a:srgbClr val="9B999C"/>
              </a:buClr>
              <a:buSzPts val="2000"/>
              <a:buFont typeface="Dosis"/>
              <a:buNone/>
              <a:defRPr sz="844" b="0" i="0" u="none" strike="noStrike" cap="none">
                <a:solidFill>
                  <a:srgbClr val="9B999C"/>
                </a:solidFill>
                <a:latin typeface="Dosis"/>
                <a:ea typeface="Dosis"/>
                <a:cs typeface="Dosis"/>
                <a:sym typeface="Dosis"/>
              </a:defRPr>
            </a:lvl6pPr>
            <a:lvl7pPr marL="0" marR="0" lvl="6" indent="0" algn="ctr" rtl="0">
              <a:lnSpc>
                <a:spcPct val="100000"/>
              </a:lnSpc>
              <a:spcBef>
                <a:spcPts val="0"/>
              </a:spcBef>
              <a:spcAft>
                <a:spcPts val="0"/>
              </a:spcAft>
              <a:buClr>
                <a:srgbClr val="9B999C"/>
              </a:buClr>
              <a:buSzPts val="2000"/>
              <a:buFont typeface="Dosis"/>
              <a:buNone/>
              <a:defRPr sz="844" b="0" i="0" u="none" strike="noStrike" cap="none">
                <a:solidFill>
                  <a:srgbClr val="9B999C"/>
                </a:solidFill>
                <a:latin typeface="Dosis"/>
                <a:ea typeface="Dosis"/>
                <a:cs typeface="Dosis"/>
                <a:sym typeface="Dosis"/>
              </a:defRPr>
            </a:lvl7pPr>
            <a:lvl8pPr marL="0" marR="0" lvl="7" indent="0" algn="ctr" rtl="0">
              <a:lnSpc>
                <a:spcPct val="100000"/>
              </a:lnSpc>
              <a:spcBef>
                <a:spcPts val="0"/>
              </a:spcBef>
              <a:spcAft>
                <a:spcPts val="0"/>
              </a:spcAft>
              <a:buClr>
                <a:srgbClr val="9B999C"/>
              </a:buClr>
              <a:buSzPts val="2000"/>
              <a:buFont typeface="Dosis"/>
              <a:buNone/>
              <a:defRPr sz="844" b="0" i="0" u="none" strike="noStrike" cap="none">
                <a:solidFill>
                  <a:srgbClr val="9B999C"/>
                </a:solidFill>
                <a:latin typeface="Dosis"/>
                <a:ea typeface="Dosis"/>
                <a:cs typeface="Dosis"/>
                <a:sym typeface="Dosis"/>
              </a:defRPr>
            </a:lvl8pPr>
            <a:lvl9pPr marL="0" marR="0" lvl="8" indent="0" algn="ctr" rtl="0">
              <a:lnSpc>
                <a:spcPct val="100000"/>
              </a:lnSpc>
              <a:spcBef>
                <a:spcPts val="0"/>
              </a:spcBef>
              <a:spcAft>
                <a:spcPts val="0"/>
              </a:spcAft>
              <a:buClr>
                <a:srgbClr val="9B999C"/>
              </a:buClr>
              <a:buSzPts val="2000"/>
              <a:buFont typeface="Dosis"/>
              <a:buNone/>
              <a:defRPr sz="844" b="0" i="0" u="none" strike="noStrike" cap="none">
                <a:solidFill>
                  <a:srgbClr val="9B999C"/>
                </a:solidFill>
                <a:latin typeface="Dosis"/>
                <a:ea typeface="Dosis"/>
                <a:cs typeface="Dosis"/>
                <a:sym typeface="Dosi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02869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endParaRPr lang="en-US" dirty="0"/>
          </a:p>
        </p:txBody>
      </p:sp>
      <p:sp>
        <p:nvSpPr>
          <p:cNvPr id="3" name="2 Marcador de texto"/>
          <p:cNvSpPr>
            <a:spLocks noGrp="1"/>
          </p:cNvSpPr>
          <p:nvPr>
            <p:ph type="body" idx="1"/>
          </p:nvPr>
        </p:nvSpPr>
        <p:spPr>
          <a:xfrm>
            <a:off x="514350" y="1600201"/>
            <a:ext cx="92583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fecha"/>
          <p:cNvSpPr>
            <a:spLocks noGrp="1"/>
          </p:cNvSpPr>
          <p:nvPr>
            <p:ph type="dt" sz="half" idx="2"/>
          </p:nvPr>
        </p:nvSpPr>
        <p:spPr>
          <a:xfrm>
            <a:off x="514350" y="6356351"/>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B5940-FD8F-44B5-BBCB-FA4FAC98F0DF}" type="datetimeFigureOut">
              <a:rPr lang="en-US" smtClean="0"/>
              <a:t>8/9/2018</a:t>
            </a:fld>
            <a:endParaRPr lang="en-US"/>
          </a:p>
        </p:txBody>
      </p:sp>
      <p:sp>
        <p:nvSpPr>
          <p:cNvPr id="5" name="4 Marcador de pie de página"/>
          <p:cNvSpPr>
            <a:spLocks noGrp="1"/>
          </p:cNvSpPr>
          <p:nvPr>
            <p:ph type="ftr" sz="quarter" idx="3"/>
          </p:nvPr>
        </p:nvSpPr>
        <p:spPr>
          <a:xfrm>
            <a:off x="3514725" y="6356351"/>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7372350" y="6356351"/>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0C7F7-7B82-4344-BCBC-91EB01A0DB56}" type="slidenum">
              <a:rPr lang="en-US" smtClean="0"/>
              <a:t>‹#›</a:t>
            </a:fld>
            <a:endParaRPr lang="en-US"/>
          </a:p>
        </p:txBody>
      </p:sp>
      <p:pic>
        <p:nvPicPr>
          <p:cNvPr id="7" name="Picture 2" descr="Z:\Imagen Corporativa\Logo Corporativo\LogoBMAJ.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296891" y="304800"/>
            <a:ext cx="3429000" cy="5746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50.png"/>
          <p:cNvPicPr>
            <a:picLocks noChangeAspect="1"/>
          </p:cNvPicPr>
          <p:nvPr userDrawn="1"/>
        </p:nvPicPr>
        <p:blipFill>
          <a:blip r:embed="rId6" cstate="print">
            <a:duotone>
              <a:prstClr val="black"/>
              <a:srgbClr val="ABADB0">
                <a:tint val="45000"/>
                <a:satMod val="400000"/>
              </a:srgbClr>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4572000"/>
            <a:ext cx="2552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153658"/>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7" r:id="rId3"/>
  </p:sldLayoutIdLst>
  <p:timing>
    <p:tnLst>
      <p:par>
        <p:cTn id="1" dur="indefinite" restart="never" nodeType="tmRoot"/>
      </p:par>
    </p:tnLst>
  </p:timing>
  <p:txStyles>
    <p:titleStyle>
      <a:lvl1pPr algn="ctr" defTabSz="914400" rtl="0" eaLnBrk="1" latinLnBrk="0" hangingPunct="1">
        <a:spcBef>
          <a:spcPct val="0"/>
        </a:spcBef>
        <a:buNone/>
        <a:defRPr sz="2200" kern="1200">
          <a:solidFill>
            <a:schemeClr val="tx1"/>
          </a:solidFill>
          <a:latin typeface="Lucida Sans" panose="020B0602030504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Lucida Sans" panose="020B06020305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Lucida Sans" panose="020B06020305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Lucida Sans" panose="020B06020305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Lucida Sans" panose="020B06020305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Lucida Sans" panose="020B06020305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jpe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Título" hidden="1"/>
          <p:cNvSpPr>
            <a:spLocks noGrp="1"/>
          </p:cNvSpPr>
          <p:nvPr>
            <p:ph type="title"/>
          </p:nvPr>
        </p:nvSpPr>
        <p:spPr/>
        <p:txBody>
          <a:bodyPr/>
          <a:lstStyle/>
          <a:p>
            <a:endParaRPr lang="en-US"/>
          </a:p>
        </p:txBody>
      </p:sp>
      <p:pic>
        <p:nvPicPr>
          <p:cNvPr id="4" name="Picture 2" descr="arbol-BMAJ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55" y="0"/>
            <a:ext cx="103181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685800"/>
            <a:ext cx="7402944"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11 Grupo"/>
          <p:cNvGrpSpPr/>
          <p:nvPr/>
        </p:nvGrpSpPr>
        <p:grpSpPr>
          <a:xfrm>
            <a:off x="-3464" y="3945082"/>
            <a:ext cx="10325100" cy="2286000"/>
            <a:chOff x="-38100" y="1880755"/>
            <a:chExt cx="10325100" cy="2286000"/>
          </a:xfrm>
        </p:grpSpPr>
        <p:sp>
          <p:nvSpPr>
            <p:cNvPr id="7" name="6 Rectángulo"/>
            <p:cNvSpPr/>
            <p:nvPr/>
          </p:nvSpPr>
          <p:spPr>
            <a:xfrm>
              <a:off x="-38100" y="1880755"/>
              <a:ext cx="6972300" cy="228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8 Rectángulo"/>
            <p:cNvSpPr/>
            <p:nvPr/>
          </p:nvSpPr>
          <p:spPr>
            <a:xfrm>
              <a:off x="6934200" y="1880755"/>
              <a:ext cx="190500" cy="2286000"/>
            </a:xfrm>
            <a:prstGeom prst="rect">
              <a:avLst/>
            </a:prstGeom>
            <a:solidFill>
              <a:srgbClr val="D1D3D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9 Rectángulo"/>
            <p:cNvSpPr/>
            <p:nvPr/>
          </p:nvSpPr>
          <p:spPr>
            <a:xfrm>
              <a:off x="7124700" y="1880755"/>
              <a:ext cx="190500" cy="2286000"/>
            </a:xfrm>
            <a:prstGeom prst="rect">
              <a:avLst/>
            </a:prstGeom>
            <a:solidFill>
              <a:srgbClr val="ABADB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10 Rectángulo"/>
            <p:cNvSpPr/>
            <p:nvPr/>
          </p:nvSpPr>
          <p:spPr>
            <a:xfrm>
              <a:off x="7315200" y="1880755"/>
              <a:ext cx="2971800" cy="2286000"/>
            </a:xfrm>
            <a:prstGeom prst="rect">
              <a:avLst/>
            </a:prstGeom>
            <a:solidFill>
              <a:srgbClr val="5B8B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12 CuadroTexto"/>
          <p:cNvSpPr txBox="1"/>
          <p:nvPr/>
        </p:nvSpPr>
        <p:spPr>
          <a:xfrm>
            <a:off x="438150" y="4172837"/>
            <a:ext cx="6541077" cy="1831271"/>
          </a:xfrm>
          <a:prstGeom prst="rect">
            <a:avLst/>
          </a:prstGeom>
          <a:noFill/>
        </p:spPr>
        <p:txBody>
          <a:bodyPr wrap="square" rtlCol="0">
            <a:spAutoFit/>
          </a:bodyPr>
          <a:lstStyle/>
          <a:p>
            <a:r>
              <a:rPr lang="es-CL" sz="3800" b="1" dirty="0" smtClean="0">
                <a:latin typeface="Lucida Sans" panose="020B0602030504020204" pitchFamily="34" charset="0"/>
                <a:cs typeface="Lucida Sans Unicode" panose="020B0602030504020204" pitchFamily="34" charset="0"/>
              </a:rPr>
              <a:t>Implicancias Legales del </a:t>
            </a:r>
            <a:r>
              <a:rPr lang="es-CL" sz="3800" b="1" dirty="0" err="1" smtClean="0">
                <a:latin typeface="Lucida Sans" panose="020B0602030504020204" pitchFamily="34" charset="0"/>
                <a:cs typeface="Lucida Sans Unicode" panose="020B0602030504020204" pitchFamily="34" charset="0"/>
              </a:rPr>
              <a:t>Bullying</a:t>
            </a:r>
            <a:r>
              <a:rPr lang="es-CL" sz="3800" b="1" dirty="0" smtClean="0">
                <a:latin typeface="Lucida Sans" panose="020B0602030504020204" pitchFamily="34" charset="0"/>
                <a:cs typeface="Lucida Sans Unicode" panose="020B0602030504020204" pitchFamily="34" charset="0"/>
              </a:rPr>
              <a:t> y </a:t>
            </a:r>
            <a:r>
              <a:rPr lang="es-CL" sz="3800" b="1" dirty="0" err="1" smtClean="0">
                <a:latin typeface="Lucida Sans" panose="020B0602030504020204" pitchFamily="34" charset="0"/>
                <a:cs typeface="Lucida Sans Unicode" panose="020B0602030504020204" pitchFamily="34" charset="0"/>
              </a:rPr>
              <a:t>CiberBullying</a:t>
            </a:r>
            <a:r>
              <a:rPr lang="es-CL" sz="4000" dirty="0" smtClean="0">
                <a:latin typeface="Lucida Sans Unicode" panose="020B0602030504020204" pitchFamily="34" charset="0"/>
                <a:cs typeface="Lucida Sans Unicode" panose="020B0602030504020204" pitchFamily="34" charset="0"/>
              </a:rPr>
              <a:t>. </a:t>
            </a:r>
            <a:endParaRPr lang="es-CL" sz="1000" dirty="0" smtClean="0">
              <a:latin typeface="Lucida Sans Unicode" panose="020B0602030504020204" pitchFamily="34" charset="0"/>
              <a:cs typeface="Lucida Sans Unicode" panose="020B0602030504020204" pitchFamily="34" charset="0"/>
            </a:endParaRPr>
          </a:p>
          <a:p>
            <a:endParaRPr lang="es-CL" sz="1000" dirty="0" smtClean="0">
              <a:latin typeface="Lucida Sans Unicode" panose="020B0602030504020204" pitchFamily="34" charset="0"/>
              <a:cs typeface="Lucida Sans Unicode" panose="020B0602030504020204" pitchFamily="34" charset="0"/>
            </a:endParaRPr>
          </a:p>
          <a:p>
            <a:r>
              <a:rPr lang="es-CL" sz="2500" i="1" dirty="0" smtClean="0">
                <a:latin typeface="Lucida Sans Unicode" panose="020B0602030504020204" pitchFamily="34" charset="0"/>
                <a:cs typeface="Lucida Sans Unicode" panose="020B0602030504020204" pitchFamily="34" charset="0"/>
              </a:rPr>
              <a:t>Jorge Barrera – Daniel Loyola</a:t>
            </a:r>
            <a:endParaRPr lang="en-GB" i="1" dirty="0">
              <a:latin typeface="Lucida Sans Unicode" panose="020B0602030504020204" pitchFamily="34" charset="0"/>
              <a:cs typeface="Lucida Sans Unicode" panose="020B0602030504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8827" y="5138479"/>
            <a:ext cx="2095500" cy="762000"/>
          </a:xfrm>
          <a:prstGeom prst="rect">
            <a:avLst/>
          </a:prstGeom>
        </p:spPr>
      </p:pic>
    </p:spTree>
    <p:extLst>
      <p:ext uri="{BB962C8B-B14F-4D97-AF65-F5344CB8AC3E}">
        <p14:creationId xmlns:p14="http://schemas.microsoft.com/office/powerpoint/2010/main" val="2588738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50.png"/>
          <p:cNvPicPr>
            <a:picLocks noChangeAspect="1"/>
          </p:cNvPicPr>
          <p:nvPr/>
        </p:nvPicPr>
        <p:blipFill>
          <a:blip r:embed="rId3" cstate="print">
            <a:duotone>
              <a:prstClr val="black"/>
              <a:srgbClr val="ABADB0">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4572000"/>
            <a:ext cx="2552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Z:\Imagen Corporativa\Logo Corporativo\LogoBMAJ.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891" y="304800"/>
            <a:ext cx="3429000" cy="57466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6457409" y="5328552"/>
            <a:ext cx="1313478" cy="304800"/>
            <a:chOff x="6226068" y="5143499"/>
            <a:chExt cx="1313478" cy="304800"/>
          </a:xfrm>
        </p:grpSpPr>
        <p:sp>
          <p:nvSpPr>
            <p:cNvPr id="2" name="1 Elipse"/>
            <p:cNvSpPr/>
            <p:nvPr/>
          </p:nvSpPr>
          <p:spPr>
            <a:xfrm>
              <a:off x="6226068" y="51434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11 Elipse"/>
            <p:cNvSpPr/>
            <p:nvPr/>
          </p:nvSpPr>
          <p:spPr>
            <a:xfrm>
              <a:off x="7398282" y="53720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13 CuadroTexto"/>
          <p:cNvSpPr txBox="1"/>
          <p:nvPr/>
        </p:nvSpPr>
        <p:spPr>
          <a:xfrm>
            <a:off x="530224" y="1295400"/>
            <a:ext cx="9109076" cy="4093428"/>
          </a:xfrm>
          <a:prstGeom prst="rect">
            <a:avLst/>
          </a:prstGeom>
          <a:noFill/>
        </p:spPr>
        <p:txBody>
          <a:bodyPr wrap="square" rtlCol="0">
            <a:spAutoFit/>
          </a:bodyPr>
          <a:lstStyle/>
          <a:p>
            <a:pPr algn="just"/>
            <a:r>
              <a:rPr lang="es-CL" sz="2000" dirty="0" smtClean="0"/>
              <a:t>La Superintendencia ha establecido que, de </a:t>
            </a:r>
            <a:r>
              <a:rPr lang="es-CL" sz="2000" dirty="0"/>
              <a:t>conformidad a la normativa vigente, los Reglamentos Internos de </a:t>
            </a:r>
            <a:r>
              <a:rPr lang="es-CL" sz="2000" b="1" u="sng" dirty="0"/>
              <a:t>todo </a:t>
            </a:r>
            <a:r>
              <a:rPr lang="es-CL" sz="2000" b="1" u="sng" dirty="0" smtClean="0"/>
              <a:t>establecimiento </a:t>
            </a:r>
            <a:r>
              <a:rPr lang="es-CL" sz="2000" b="1" u="sng" dirty="0"/>
              <a:t>educacional reconocido por el Estado</a:t>
            </a:r>
            <a:r>
              <a:rPr lang="es-CL" sz="2000" dirty="0"/>
              <a:t>, deben incorporar en esta materia: </a:t>
            </a:r>
            <a:endParaRPr lang="es-CL" sz="2000" dirty="0" smtClean="0"/>
          </a:p>
          <a:p>
            <a:pPr algn="just"/>
            <a:endParaRPr lang="es-CL" sz="2000" dirty="0" smtClean="0"/>
          </a:p>
          <a:p>
            <a:pPr algn="just"/>
            <a:endParaRPr lang="es-CL" sz="2000" dirty="0" smtClean="0"/>
          </a:p>
          <a:p>
            <a:pPr marL="342900" indent="-342900" algn="just">
              <a:buAutoNum type="alphaLcParenBoth"/>
            </a:pPr>
            <a:r>
              <a:rPr lang="es-CL" sz="2000" dirty="0"/>
              <a:t>L</a:t>
            </a:r>
            <a:r>
              <a:rPr lang="es-CL" sz="2000" dirty="0" smtClean="0"/>
              <a:t>a </a:t>
            </a:r>
            <a:r>
              <a:rPr lang="es-CL" sz="2000" b="1" dirty="0"/>
              <a:t>descripción de las conductas </a:t>
            </a:r>
            <a:r>
              <a:rPr lang="es-CL" sz="2000" dirty="0"/>
              <a:t>que constituyen falta a la buena convivencia escolar, </a:t>
            </a:r>
            <a:r>
              <a:rPr lang="es-CL" sz="2000" b="1" dirty="0"/>
              <a:t>graduándolas</a:t>
            </a:r>
            <a:r>
              <a:rPr lang="es-CL" sz="2000" dirty="0"/>
              <a:t> de acuerdo a su menor o mayor gravedad; </a:t>
            </a:r>
            <a:endParaRPr lang="es-CL" sz="2000" dirty="0" smtClean="0"/>
          </a:p>
          <a:p>
            <a:pPr marL="342900" indent="-342900" algn="just">
              <a:buAutoNum type="alphaLcParenBoth"/>
            </a:pPr>
            <a:endParaRPr lang="es-CL" sz="2000" dirty="0" smtClean="0"/>
          </a:p>
          <a:p>
            <a:pPr marL="342900" indent="-342900" algn="just">
              <a:buAutoNum type="alphaLcParenBoth"/>
            </a:pPr>
            <a:r>
              <a:rPr lang="es-CL" sz="2000" dirty="0"/>
              <a:t>L</a:t>
            </a:r>
            <a:r>
              <a:rPr lang="es-CL" sz="2000" dirty="0" smtClean="0"/>
              <a:t>a </a:t>
            </a:r>
            <a:r>
              <a:rPr lang="es-CL" sz="2000" dirty="0"/>
              <a:t>identificación de las </a:t>
            </a:r>
            <a:r>
              <a:rPr lang="es-CL" sz="2000" b="1" dirty="0"/>
              <a:t>medidas disciplinarias </a:t>
            </a:r>
            <a:r>
              <a:rPr lang="es-CL" sz="2000" dirty="0"/>
              <a:t>aplicables a tales conductas y; </a:t>
            </a:r>
            <a:endParaRPr lang="es-CL" sz="2000" dirty="0" smtClean="0"/>
          </a:p>
          <a:p>
            <a:pPr marL="342900" indent="-342900" algn="just">
              <a:buAutoNum type="alphaLcParenBoth"/>
            </a:pPr>
            <a:endParaRPr lang="es-CL" sz="2000" dirty="0" smtClean="0"/>
          </a:p>
          <a:p>
            <a:pPr marL="342900" indent="-342900" algn="just">
              <a:buAutoNum type="alphaLcParenBoth"/>
            </a:pPr>
            <a:r>
              <a:rPr lang="es-CL" sz="2000" dirty="0"/>
              <a:t>E</a:t>
            </a:r>
            <a:r>
              <a:rPr lang="es-CL" sz="2000" dirty="0" smtClean="0"/>
              <a:t>l </a:t>
            </a:r>
            <a:r>
              <a:rPr lang="es-CL" sz="2000" dirty="0"/>
              <a:t>detalle de las </a:t>
            </a:r>
            <a:r>
              <a:rPr lang="es-CL" sz="2000" b="1" dirty="0"/>
              <a:t>etapas e instancias que componen el procedimiento </a:t>
            </a:r>
            <a:r>
              <a:rPr lang="es-CL" sz="2000" dirty="0"/>
              <a:t>por el que se pretende imponer una sanción, de manera de garantizar siempre un justo y racional procedimiento.</a:t>
            </a:r>
          </a:p>
        </p:txBody>
      </p:sp>
      <p:sp>
        <p:nvSpPr>
          <p:cNvPr id="9"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Reglamento Interno</a:t>
            </a:r>
          </a:p>
          <a:p>
            <a:pPr marL="12700" marR="5080" indent="55880"/>
            <a:r>
              <a:rPr lang="es-CL" b="1" dirty="0" smtClean="0">
                <a:solidFill>
                  <a:schemeClr val="bg1">
                    <a:lumMod val="50000"/>
                  </a:schemeClr>
                </a:solidFill>
                <a:latin typeface="Lucida Sans" panose="020B0602030504020204" pitchFamily="34" charset="0"/>
                <a:cs typeface="Comic Sans MS"/>
              </a:rPr>
              <a:t>Medidas Disciplinarias</a:t>
            </a:r>
            <a:endParaRPr lang="es-CL" b="1" dirty="0" smtClean="0">
              <a:solidFill>
                <a:srgbClr val="5B8BC8"/>
              </a:solidFill>
              <a:latin typeface="Lucida Sans" panose="020B0602030504020204" pitchFamily="34" charset="0"/>
              <a:cs typeface="Comic Sans MS"/>
            </a:endParaRPr>
          </a:p>
        </p:txBody>
      </p:sp>
    </p:spTree>
    <p:extLst>
      <p:ext uri="{BB962C8B-B14F-4D97-AF65-F5344CB8AC3E}">
        <p14:creationId xmlns:p14="http://schemas.microsoft.com/office/powerpoint/2010/main" val="2648475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50.png"/>
          <p:cNvPicPr>
            <a:picLocks noChangeAspect="1"/>
          </p:cNvPicPr>
          <p:nvPr/>
        </p:nvPicPr>
        <p:blipFill>
          <a:blip r:embed="rId3" cstate="print">
            <a:duotone>
              <a:prstClr val="black"/>
              <a:srgbClr val="ABADB0">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4572000"/>
            <a:ext cx="2552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Z:\Imagen Corporativa\Logo Corporativo\LogoBMAJ.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891" y="304800"/>
            <a:ext cx="3429000" cy="57466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30224" y="468868"/>
            <a:ext cx="5603876" cy="369332"/>
          </a:xfrm>
          <a:prstGeom prst="rect">
            <a:avLst/>
          </a:prstGeom>
          <a:noFill/>
        </p:spPr>
        <p:txBody>
          <a:bodyPr wrap="square" rtlCol="0">
            <a:spAutoFit/>
          </a:bodyPr>
          <a:lstStyle/>
          <a:p>
            <a:r>
              <a:rPr lang="es-CL" b="1" dirty="0" smtClean="0">
                <a:solidFill>
                  <a:srgbClr val="5B8BC8"/>
                </a:solidFill>
                <a:latin typeface="Lucida Sans" panose="020B0602030504020204" pitchFamily="34" charset="0"/>
                <a:cs typeface="Lucida Sans Unicode" panose="020B0602030504020204" pitchFamily="34" charset="0"/>
              </a:rPr>
              <a:t>¿</a:t>
            </a:r>
            <a:r>
              <a:rPr lang="es-CL" b="1" dirty="0" err="1" smtClean="0">
                <a:solidFill>
                  <a:srgbClr val="5B8BC8"/>
                </a:solidFill>
                <a:latin typeface="Lucida Sans" panose="020B0602030504020204" pitchFamily="34" charset="0"/>
                <a:cs typeface="Lucida Sans Unicode" panose="020B0602030504020204" pitchFamily="34" charset="0"/>
              </a:rPr>
              <a:t>Sación</a:t>
            </a:r>
            <a:r>
              <a:rPr lang="es-CL" b="1" dirty="0" smtClean="0">
                <a:solidFill>
                  <a:srgbClr val="5B8BC8"/>
                </a:solidFill>
                <a:latin typeface="Lucida Sans" panose="020B0602030504020204" pitchFamily="34" charset="0"/>
                <a:cs typeface="Lucida Sans Unicode" panose="020B0602030504020204" pitchFamily="34" charset="0"/>
              </a:rPr>
              <a:t> Legal?: </a:t>
            </a:r>
            <a:r>
              <a:rPr lang="es-CL" b="1" dirty="0" err="1" smtClean="0">
                <a:solidFill>
                  <a:srgbClr val="909090"/>
                </a:solidFill>
                <a:latin typeface="Lucida Sans" panose="020B0602030504020204" pitchFamily="34" charset="0"/>
                <a:cs typeface="Lucida Sans Unicode" panose="020B0602030504020204" pitchFamily="34" charset="0"/>
              </a:rPr>
              <a:t>Bullying</a:t>
            </a:r>
            <a:r>
              <a:rPr lang="es-CL" b="1" dirty="0" smtClean="0">
                <a:solidFill>
                  <a:srgbClr val="909090"/>
                </a:solidFill>
                <a:latin typeface="Lucida Sans" panose="020B0602030504020204" pitchFamily="34" charset="0"/>
                <a:cs typeface="Lucida Sans Unicode" panose="020B0602030504020204" pitchFamily="34" charset="0"/>
              </a:rPr>
              <a:t> y </a:t>
            </a:r>
            <a:r>
              <a:rPr lang="es-CL" b="1" dirty="0" err="1" smtClean="0">
                <a:solidFill>
                  <a:srgbClr val="909090"/>
                </a:solidFill>
                <a:latin typeface="Lucida Sans" panose="020B0602030504020204" pitchFamily="34" charset="0"/>
                <a:cs typeface="Lucida Sans Unicode" panose="020B0602030504020204" pitchFamily="34" charset="0"/>
              </a:rPr>
              <a:t>CiberBullying</a:t>
            </a:r>
            <a:endParaRPr lang="en-US" b="1" dirty="0">
              <a:solidFill>
                <a:srgbClr val="909090"/>
              </a:solidFill>
              <a:latin typeface="Lucida Sans" panose="020B0602030504020204" pitchFamily="34" charset="0"/>
              <a:cs typeface="Lucida Sans Unicode" panose="020B0602030504020204" pitchFamily="34" charset="0"/>
            </a:endParaRPr>
          </a:p>
        </p:txBody>
      </p:sp>
      <p:grpSp>
        <p:nvGrpSpPr>
          <p:cNvPr id="7" name="6 Grupo"/>
          <p:cNvGrpSpPr/>
          <p:nvPr/>
        </p:nvGrpSpPr>
        <p:grpSpPr>
          <a:xfrm>
            <a:off x="6457409" y="5328552"/>
            <a:ext cx="1313478" cy="304800"/>
            <a:chOff x="6226068" y="5143499"/>
            <a:chExt cx="1313478" cy="304800"/>
          </a:xfrm>
        </p:grpSpPr>
        <p:sp>
          <p:nvSpPr>
            <p:cNvPr id="2" name="1 Elipse"/>
            <p:cNvSpPr/>
            <p:nvPr/>
          </p:nvSpPr>
          <p:spPr>
            <a:xfrm>
              <a:off x="6226068" y="51434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11 Elipse"/>
            <p:cNvSpPr/>
            <p:nvPr/>
          </p:nvSpPr>
          <p:spPr>
            <a:xfrm>
              <a:off x="7398282" y="53720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13 CuadroTexto"/>
          <p:cNvSpPr txBox="1"/>
          <p:nvPr/>
        </p:nvSpPr>
        <p:spPr>
          <a:xfrm>
            <a:off x="530224" y="1295400"/>
            <a:ext cx="9109076" cy="4801314"/>
          </a:xfrm>
          <a:prstGeom prst="rect">
            <a:avLst/>
          </a:prstGeom>
          <a:noFill/>
        </p:spPr>
        <p:txBody>
          <a:bodyPr wrap="square" rtlCol="0">
            <a:spAutoFit/>
          </a:bodyPr>
          <a:lstStyle/>
          <a:p>
            <a:pPr algn="just"/>
            <a:r>
              <a:rPr lang="es-CL" b="1" dirty="0">
                <a:solidFill>
                  <a:srgbClr val="5B8BC8"/>
                </a:solidFill>
                <a:latin typeface="Lucida Sans" panose="020B0602030504020204" pitchFamily="34" charset="0"/>
              </a:rPr>
              <a:t>¿</a:t>
            </a:r>
            <a:r>
              <a:rPr lang="es-CL" b="1" dirty="0" smtClean="0">
                <a:solidFill>
                  <a:srgbClr val="5B8BC8"/>
                </a:solidFill>
                <a:latin typeface="Lucida Sans" panose="020B0602030504020204" pitchFamily="34" charset="0"/>
              </a:rPr>
              <a:t>Qué pasa si el establecimiento no adopta medidas?</a:t>
            </a:r>
          </a:p>
          <a:p>
            <a:pPr algn="just"/>
            <a:r>
              <a:rPr lang="es-CL" b="1" u="sng" dirty="0" smtClean="0"/>
              <a:t>La </a:t>
            </a:r>
            <a:r>
              <a:rPr lang="es-CL" b="1" u="sng" dirty="0"/>
              <a:t>ley no impone sanciones directas contra los estudiantes o adultos que cometan </a:t>
            </a:r>
            <a:r>
              <a:rPr lang="es-CL" b="1" u="sng" dirty="0" smtClean="0"/>
              <a:t>acoso escolar </a:t>
            </a:r>
            <a:r>
              <a:rPr lang="es-CL" dirty="0"/>
              <a:t>en comunidades educativas. </a:t>
            </a:r>
            <a:r>
              <a:rPr lang="es-CL" dirty="0" smtClean="0"/>
              <a:t>Y como ya señalamos, son </a:t>
            </a:r>
            <a:r>
              <a:rPr lang="es-CL" dirty="0"/>
              <a:t>los establecimientos los que deben definir las sanciones para cada caso en sus reglamentos internos</a:t>
            </a:r>
            <a:r>
              <a:rPr lang="es-CL" dirty="0" smtClean="0"/>
              <a:t>.</a:t>
            </a:r>
          </a:p>
          <a:p>
            <a:pPr algn="just"/>
            <a:endParaRPr lang="es-CL" dirty="0" smtClean="0"/>
          </a:p>
          <a:p>
            <a:pPr algn="just"/>
            <a:r>
              <a:rPr lang="es-CL" dirty="0" smtClean="0"/>
              <a:t>Sin perjuicio de lo anterior, los </a:t>
            </a:r>
            <a:r>
              <a:rPr lang="es-CL" dirty="0"/>
              <a:t>padres, madres, apoderados, profesionales y docentes que tengan conocimiento de </a:t>
            </a:r>
            <a:r>
              <a:rPr lang="es-CL" dirty="0" smtClean="0"/>
              <a:t>hechos que sean constitutivos de acoso escolar, </a:t>
            </a:r>
            <a:r>
              <a:rPr lang="es-CL" dirty="0"/>
              <a:t>deben denunciarlo al establecimiento, </a:t>
            </a:r>
            <a:r>
              <a:rPr lang="es-CL" b="1" u="sng" dirty="0"/>
              <a:t>el cual deberá seguir el procedimiento para el caso establecido en su reglamento interno, como se explicó en el punto anterior</a:t>
            </a:r>
            <a:r>
              <a:rPr lang="es-CL" dirty="0"/>
              <a:t>.</a:t>
            </a:r>
          </a:p>
          <a:p>
            <a:pPr algn="just"/>
            <a:endParaRPr lang="es-CL" dirty="0"/>
          </a:p>
          <a:p>
            <a:pPr algn="just"/>
            <a:r>
              <a:rPr lang="es-CL" dirty="0"/>
              <a:t>En caso de que el </a:t>
            </a:r>
            <a:r>
              <a:rPr lang="es-CL" b="1" u="sng" dirty="0"/>
              <a:t>colegio NO aplique </a:t>
            </a:r>
            <a:r>
              <a:rPr lang="es-CL" dirty="0"/>
              <a:t>“las medidas correctivas, pedagógicas o disciplinarias que su propio reglamento interno disponga”, éste podrá ser sancionado por </a:t>
            </a:r>
            <a:r>
              <a:rPr lang="es-CL" dirty="0" smtClean="0"/>
              <a:t>la Superintendencia de Educación Escolar </a:t>
            </a:r>
            <a:r>
              <a:rPr lang="es-CL" dirty="0"/>
              <a:t>con una </a:t>
            </a:r>
            <a:r>
              <a:rPr lang="es-CL" b="1" dirty="0"/>
              <a:t>multa de hasta 50 UTM (unos $</a:t>
            </a:r>
            <a:r>
              <a:rPr lang="es-CL" b="1" dirty="0" smtClean="0"/>
              <a:t>2.286.2009)</a:t>
            </a:r>
            <a:r>
              <a:rPr lang="es-CL" dirty="0" smtClean="0"/>
              <a:t>.</a:t>
            </a:r>
            <a:endParaRPr lang="es-CL" dirty="0"/>
          </a:p>
          <a:p>
            <a:pPr algn="just"/>
            <a:endParaRPr lang="es-CL" dirty="0"/>
          </a:p>
          <a:p>
            <a:pPr algn="just"/>
            <a:r>
              <a:rPr lang="es-CL" dirty="0"/>
              <a:t>Dicha multa puede duplicarse en caso de reincidencia.</a:t>
            </a:r>
            <a:endParaRPr lang="es-CL" dirty="0" smtClean="0"/>
          </a:p>
          <a:p>
            <a:pPr algn="just"/>
            <a:endParaRPr lang="es-CL" dirty="0"/>
          </a:p>
          <a:p>
            <a:r>
              <a:rPr lang="es-CL" dirty="0" smtClean="0"/>
              <a:t>.</a:t>
            </a:r>
            <a:endParaRPr lang="en-GB" dirty="0"/>
          </a:p>
        </p:txBody>
      </p:sp>
    </p:spTree>
    <p:extLst>
      <p:ext uri="{BB962C8B-B14F-4D97-AF65-F5344CB8AC3E}">
        <p14:creationId xmlns:p14="http://schemas.microsoft.com/office/powerpoint/2010/main" val="414408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50.png"/>
          <p:cNvPicPr>
            <a:picLocks noChangeAspect="1"/>
          </p:cNvPicPr>
          <p:nvPr/>
        </p:nvPicPr>
        <p:blipFill>
          <a:blip r:embed="rId3" cstate="print">
            <a:duotone>
              <a:prstClr val="black"/>
              <a:srgbClr val="ABADB0">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4572000"/>
            <a:ext cx="2552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Z:\Imagen Corporativa\Logo Corporativo\LogoBMAJ.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891" y="304800"/>
            <a:ext cx="3429000" cy="57466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6457409" y="5328552"/>
            <a:ext cx="1313478" cy="304800"/>
            <a:chOff x="6226068" y="5143499"/>
            <a:chExt cx="1313478" cy="304800"/>
          </a:xfrm>
        </p:grpSpPr>
        <p:sp>
          <p:nvSpPr>
            <p:cNvPr id="2" name="1 Elipse"/>
            <p:cNvSpPr/>
            <p:nvPr/>
          </p:nvSpPr>
          <p:spPr>
            <a:xfrm>
              <a:off x="6226068" y="51434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11 Elipse"/>
            <p:cNvSpPr/>
            <p:nvPr/>
          </p:nvSpPr>
          <p:spPr>
            <a:xfrm>
              <a:off x="7398282" y="53720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13 CuadroTexto"/>
          <p:cNvSpPr txBox="1"/>
          <p:nvPr/>
        </p:nvSpPr>
        <p:spPr>
          <a:xfrm>
            <a:off x="536624" y="2953074"/>
            <a:ext cx="9109076" cy="1631216"/>
          </a:xfrm>
          <a:prstGeom prst="rect">
            <a:avLst/>
          </a:prstGeom>
          <a:noFill/>
        </p:spPr>
        <p:txBody>
          <a:bodyPr wrap="square" rtlCol="0">
            <a:spAutoFit/>
          </a:bodyPr>
          <a:lstStyle/>
          <a:p>
            <a:pPr algn="ctr"/>
            <a:r>
              <a:rPr lang="es-CL" sz="5000" b="1" dirty="0" smtClean="0">
                <a:solidFill>
                  <a:srgbClr val="5B8BC8"/>
                </a:solidFill>
              </a:rPr>
              <a:t>¿Después de la Superintendencia, Hay Algo más?</a:t>
            </a:r>
            <a:endParaRPr lang="es-CL" sz="5000" dirty="0" smtClean="0">
              <a:solidFill>
                <a:srgbClr val="5B8BC8"/>
              </a:solidFill>
            </a:endParaRPr>
          </a:p>
        </p:txBody>
      </p:sp>
    </p:spTree>
    <p:extLst>
      <p:ext uri="{BB962C8B-B14F-4D97-AF65-F5344CB8AC3E}">
        <p14:creationId xmlns:p14="http://schemas.microsoft.com/office/powerpoint/2010/main" val="4000892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30424" y="2403198"/>
            <a:ext cx="6414494" cy="2862322"/>
          </a:xfrm>
          <a:prstGeom prst="rect">
            <a:avLst/>
          </a:prstGeom>
          <a:noFill/>
        </p:spPr>
        <p:txBody>
          <a:bodyPr wrap="square" rtlCol="0">
            <a:spAutoFit/>
          </a:bodyPr>
          <a:lstStyle/>
          <a:p>
            <a:pPr marL="241116" indent="-241116">
              <a:buFont typeface="Wingdings" panose="05000000000000000000" pitchFamily="2" charset="2"/>
              <a:buChar char="q"/>
            </a:pPr>
            <a:endParaRPr lang="es-CL" dirty="0"/>
          </a:p>
          <a:p>
            <a:pPr marL="241116" indent="-241116">
              <a:buFont typeface="Wingdings" panose="05000000000000000000" pitchFamily="2" charset="2"/>
              <a:buChar char="q"/>
            </a:pPr>
            <a:r>
              <a:rPr lang="es-CL" dirty="0"/>
              <a:t>Recurso de </a:t>
            </a:r>
            <a:r>
              <a:rPr lang="es-CL" dirty="0"/>
              <a:t>Protección (</a:t>
            </a:r>
            <a:r>
              <a:rPr lang="es-CL" dirty="0">
                <a:solidFill>
                  <a:srgbClr val="FF0000"/>
                </a:solidFill>
              </a:rPr>
              <a:t>Justicia </a:t>
            </a:r>
            <a:r>
              <a:rPr lang="es-CL" dirty="0" smtClean="0">
                <a:solidFill>
                  <a:srgbClr val="FF0000"/>
                </a:solidFill>
              </a:rPr>
              <a:t>Ordinaria/Constitucional</a:t>
            </a:r>
            <a:r>
              <a:rPr lang="es-CL" dirty="0"/>
              <a:t>)</a:t>
            </a:r>
          </a:p>
          <a:p>
            <a:endParaRPr lang="es-CL" dirty="0"/>
          </a:p>
          <a:p>
            <a:pPr marL="241116" indent="-241116">
              <a:buFont typeface="Wingdings" panose="05000000000000000000" pitchFamily="2" charset="2"/>
              <a:buChar char="q"/>
            </a:pPr>
            <a:r>
              <a:rPr lang="es-CL" dirty="0"/>
              <a:t>Medidas de protección </a:t>
            </a:r>
            <a:r>
              <a:rPr lang="es-CL" dirty="0"/>
              <a:t> </a:t>
            </a:r>
            <a:r>
              <a:rPr lang="es-CL" dirty="0"/>
              <a:t>(</a:t>
            </a:r>
            <a:r>
              <a:rPr lang="es-CL" dirty="0">
                <a:solidFill>
                  <a:srgbClr val="FF0000"/>
                </a:solidFill>
              </a:rPr>
              <a:t>Justicia de Familia</a:t>
            </a:r>
            <a:r>
              <a:rPr lang="es-CL" dirty="0"/>
              <a:t>)</a:t>
            </a:r>
          </a:p>
          <a:p>
            <a:endParaRPr lang="es-CL" dirty="0"/>
          </a:p>
          <a:p>
            <a:pPr marL="241116" indent="-241116">
              <a:buFont typeface="Wingdings" panose="05000000000000000000" pitchFamily="2" charset="2"/>
              <a:buChar char="q"/>
            </a:pPr>
            <a:r>
              <a:rPr lang="es-CL" dirty="0"/>
              <a:t>Responsabilidad civil – Extracontractual. (</a:t>
            </a:r>
            <a:r>
              <a:rPr lang="es-CL" dirty="0">
                <a:solidFill>
                  <a:srgbClr val="FF0000"/>
                </a:solidFill>
              </a:rPr>
              <a:t>Justicia Civil</a:t>
            </a:r>
            <a:r>
              <a:rPr lang="es-CL" dirty="0"/>
              <a:t>)</a:t>
            </a:r>
          </a:p>
          <a:p>
            <a:endParaRPr lang="es-CL" dirty="0"/>
          </a:p>
          <a:p>
            <a:pPr marL="241116" indent="-241116">
              <a:buFont typeface="Wingdings" panose="05000000000000000000" pitchFamily="2" charset="2"/>
              <a:buChar char="q"/>
            </a:pPr>
            <a:r>
              <a:rPr lang="es-CL" dirty="0"/>
              <a:t>Responsabilidad civil – </a:t>
            </a:r>
            <a:r>
              <a:rPr lang="es-CL" dirty="0"/>
              <a:t>C</a:t>
            </a:r>
            <a:r>
              <a:rPr lang="es-CL" dirty="0"/>
              <a:t>ontractual. (</a:t>
            </a:r>
            <a:r>
              <a:rPr lang="es-CL" dirty="0">
                <a:solidFill>
                  <a:srgbClr val="FF0000"/>
                </a:solidFill>
              </a:rPr>
              <a:t>Justicia Civil</a:t>
            </a:r>
            <a:r>
              <a:rPr lang="es-CL" dirty="0"/>
              <a:t>)</a:t>
            </a:r>
          </a:p>
          <a:p>
            <a:endParaRPr lang="es-CL" dirty="0"/>
          </a:p>
          <a:p>
            <a:pPr marL="241116" indent="-241116">
              <a:buFont typeface="Wingdings" panose="05000000000000000000" pitchFamily="2" charset="2"/>
              <a:buChar char="q"/>
            </a:pPr>
            <a:r>
              <a:rPr lang="es-CL" dirty="0"/>
              <a:t>Delitos (</a:t>
            </a:r>
            <a:r>
              <a:rPr lang="es-CL" dirty="0">
                <a:solidFill>
                  <a:srgbClr val="FF0000"/>
                </a:solidFill>
              </a:rPr>
              <a:t>Justicia Penal</a:t>
            </a:r>
            <a:r>
              <a:rPr lang="es-CL" dirty="0"/>
              <a:t>)</a:t>
            </a:r>
            <a:endParaRPr lang="en-US" dirty="0"/>
          </a:p>
        </p:txBody>
      </p:sp>
      <p:sp>
        <p:nvSpPr>
          <p:cNvPr id="4" name="object 2"/>
          <p:cNvSpPr txBox="1"/>
          <p:nvPr/>
        </p:nvSpPr>
        <p:spPr>
          <a:xfrm>
            <a:off x="1103977" y="381000"/>
            <a:ext cx="5258724" cy="830997"/>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¿A qué más se puede ver enfrentado el Colegio?</a:t>
            </a:r>
          </a:p>
        </p:txBody>
      </p:sp>
    </p:spTree>
    <p:extLst>
      <p:ext uri="{BB962C8B-B14F-4D97-AF65-F5344CB8AC3E}">
        <p14:creationId xmlns:p14="http://schemas.microsoft.com/office/powerpoint/2010/main" val="3511817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4708" y="1515961"/>
            <a:ext cx="2403256" cy="507831"/>
          </a:xfrm>
          <a:prstGeom prst="rect">
            <a:avLst/>
          </a:prstGeom>
          <a:noFill/>
        </p:spPr>
        <p:txBody>
          <a:bodyPr wrap="square" rtlCol="0">
            <a:spAutoFit/>
          </a:bodyPr>
          <a:lstStyle/>
          <a:p>
            <a:r>
              <a:rPr lang="es-CL" sz="2700" dirty="0">
                <a:solidFill>
                  <a:srgbClr val="FF0000"/>
                </a:solidFill>
                <a:latin typeface="Cooper Black" panose="0208090404030B020404" pitchFamily="18" charset="0"/>
              </a:rPr>
              <a:t>¿Qué es?</a:t>
            </a:r>
          </a:p>
        </p:txBody>
      </p:sp>
      <p:sp>
        <p:nvSpPr>
          <p:cNvPr id="14" name="Right Arrow 13"/>
          <p:cNvSpPr/>
          <p:nvPr/>
        </p:nvSpPr>
        <p:spPr>
          <a:xfrm>
            <a:off x="1734491" y="1343484"/>
            <a:ext cx="718371" cy="86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pic>
        <p:nvPicPr>
          <p:cNvPr id="22" name="Picture 21"/>
          <p:cNvPicPr>
            <a:picLocks noChangeAspect="1"/>
          </p:cNvPicPr>
          <p:nvPr/>
        </p:nvPicPr>
        <p:blipFill>
          <a:blip r:embed="rId2"/>
          <a:stretch>
            <a:fillRect/>
          </a:stretch>
        </p:blipFill>
        <p:spPr>
          <a:xfrm>
            <a:off x="2527964" y="1462853"/>
            <a:ext cx="4805958" cy="1896666"/>
          </a:xfrm>
          <a:prstGeom prst="rect">
            <a:avLst/>
          </a:prstGeom>
        </p:spPr>
      </p:pic>
      <p:sp>
        <p:nvSpPr>
          <p:cNvPr id="23" name="TextBox 22"/>
          <p:cNvSpPr txBox="1"/>
          <p:nvPr/>
        </p:nvSpPr>
        <p:spPr>
          <a:xfrm>
            <a:off x="2836217" y="3510976"/>
            <a:ext cx="6759738" cy="1027461"/>
          </a:xfrm>
          <a:prstGeom prst="rect">
            <a:avLst/>
          </a:prstGeom>
          <a:noFill/>
        </p:spPr>
        <p:txBody>
          <a:bodyPr wrap="square" rtlCol="0">
            <a:spAutoFit/>
          </a:bodyPr>
          <a:lstStyle/>
          <a:p>
            <a:pPr algn="just"/>
            <a:r>
              <a:rPr lang="es-CL" sz="1519" b="1" dirty="0">
                <a:latin typeface="Lucida Sans" panose="020B0602030504020204" pitchFamily="34" charset="0"/>
              </a:rPr>
              <a:t>Acción que la Constitución Política de la República concede a </a:t>
            </a:r>
            <a:r>
              <a:rPr lang="es-CL" sz="1519" b="1" dirty="0">
                <a:solidFill>
                  <a:srgbClr val="FF0000"/>
                </a:solidFill>
                <a:latin typeface="Lucida Sans" panose="020B0602030504020204" pitchFamily="34" charset="0"/>
              </a:rPr>
              <a:t>todas las personas</a:t>
            </a:r>
            <a:r>
              <a:rPr lang="es-CL" sz="1519" b="1" dirty="0">
                <a:latin typeface="Lucida Sans" panose="020B0602030504020204" pitchFamily="34" charset="0"/>
              </a:rPr>
              <a:t> que como consecuencia de actos u omisiones arbitrarias, </a:t>
            </a:r>
            <a:r>
              <a:rPr lang="es-CL" sz="1519" b="1" dirty="0">
                <a:solidFill>
                  <a:srgbClr val="FF0000"/>
                </a:solidFill>
                <a:latin typeface="Lucida Sans" panose="020B0602030504020204" pitchFamily="34" charset="0"/>
              </a:rPr>
              <a:t>sufren privación, perturbación o amenaza a sus derechos y garantías constitucionales</a:t>
            </a:r>
          </a:p>
        </p:txBody>
      </p:sp>
      <p:sp>
        <p:nvSpPr>
          <p:cNvPr id="24" name="Curved Right Arrow 23"/>
          <p:cNvSpPr/>
          <p:nvPr/>
        </p:nvSpPr>
        <p:spPr>
          <a:xfrm rot="19418044">
            <a:off x="814865" y="2007373"/>
            <a:ext cx="1206489" cy="3144828"/>
          </a:xfrm>
          <a:prstGeom prst="curvedRightArrow">
            <a:avLst>
              <a:gd name="adj1" fmla="val 9312"/>
              <a:gd name="adj2" fmla="val 50630"/>
              <a:gd name="adj3" fmla="val 2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solidFill>
                <a:schemeClr val="tx1"/>
              </a:solidFill>
            </a:endParaRPr>
          </a:p>
        </p:txBody>
      </p:sp>
      <p:sp>
        <p:nvSpPr>
          <p:cNvPr id="25" name="Curved Right Arrow 24"/>
          <p:cNvSpPr/>
          <p:nvPr/>
        </p:nvSpPr>
        <p:spPr>
          <a:xfrm>
            <a:off x="1902220" y="4592275"/>
            <a:ext cx="1251487" cy="1256850"/>
          </a:xfrm>
          <a:prstGeom prst="curvedRightArrow">
            <a:avLst>
              <a:gd name="adj1" fmla="val 9312"/>
              <a:gd name="adj2" fmla="val 50630"/>
              <a:gd name="adj3" fmla="val 2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solidFill>
                <a:schemeClr val="tx1"/>
              </a:solidFill>
            </a:endParaRPr>
          </a:p>
        </p:txBody>
      </p:sp>
      <p:sp>
        <p:nvSpPr>
          <p:cNvPr id="26" name="TextBox 25"/>
          <p:cNvSpPr txBox="1"/>
          <p:nvPr/>
        </p:nvSpPr>
        <p:spPr>
          <a:xfrm>
            <a:off x="3153707" y="5293429"/>
            <a:ext cx="3218287" cy="559897"/>
          </a:xfrm>
          <a:prstGeom prst="rect">
            <a:avLst/>
          </a:prstGeom>
          <a:noFill/>
        </p:spPr>
        <p:txBody>
          <a:bodyPr wrap="square" rtlCol="0">
            <a:spAutoFit/>
          </a:bodyPr>
          <a:lstStyle/>
          <a:p>
            <a:pPr algn="just"/>
            <a:r>
              <a:rPr lang="es-CL" sz="1519" b="1" dirty="0" smtClean="0">
                <a:solidFill>
                  <a:srgbClr val="FF0000"/>
                </a:solidFill>
                <a:latin typeface="Lucida Sans" panose="020B0602030504020204" pitchFamily="34" charset="0"/>
              </a:rPr>
              <a:t>¿Acoso Escolar</a:t>
            </a:r>
          </a:p>
          <a:p>
            <a:pPr algn="just"/>
            <a:r>
              <a:rPr lang="es-CL" sz="1519" b="1" dirty="0" smtClean="0">
                <a:solidFill>
                  <a:srgbClr val="FF0000"/>
                </a:solidFill>
                <a:latin typeface="Lucida Sans" panose="020B0602030504020204" pitchFamily="34" charset="0"/>
              </a:rPr>
              <a:t> </a:t>
            </a:r>
            <a:r>
              <a:rPr lang="es-CL" sz="1519" b="1" dirty="0">
                <a:solidFill>
                  <a:srgbClr val="FF0000"/>
                </a:solidFill>
                <a:latin typeface="Lucida Sans" panose="020B0602030504020204" pitchFamily="34" charset="0"/>
              </a:rPr>
              <a:t>también?</a:t>
            </a:r>
          </a:p>
        </p:txBody>
      </p:sp>
      <p:sp>
        <p:nvSpPr>
          <p:cNvPr id="28" name="TextBox 27"/>
          <p:cNvSpPr txBox="1"/>
          <p:nvPr/>
        </p:nvSpPr>
        <p:spPr>
          <a:xfrm>
            <a:off x="5192891" y="4787040"/>
            <a:ext cx="4861180" cy="1477328"/>
          </a:xfrm>
          <a:prstGeom prst="rect">
            <a:avLst/>
          </a:prstGeom>
          <a:noFill/>
        </p:spPr>
        <p:txBody>
          <a:bodyPr wrap="square" rtlCol="0">
            <a:spAutoFit/>
          </a:bodyPr>
          <a:lstStyle/>
          <a:p>
            <a:pPr algn="just"/>
            <a:r>
              <a:rPr lang="es-CL" sz="1500" dirty="0"/>
              <a:t>Art 19 CPR:</a:t>
            </a:r>
          </a:p>
          <a:p>
            <a:pPr algn="just"/>
            <a:r>
              <a:rPr lang="es-CL" sz="1500" dirty="0"/>
              <a:t>N° 1: “El derecho a la vida y a la integridad física y psíquica de la persona” </a:t>
            </a:r>
          </a:p>
          <a:p>
            <a:pPr algn="just"/>
            <a:endParaRPr lang="es-CL" sz="1500" dirty="0"/>
          </a:p>
          <a:p>
            <a:pPr algn="just"/>
            <a:r>
              <a:rPr lang="es-CL" sz="1500" dirty="0"/>
              <a:t>N° 4: “El respeto y la protección a la vida privada y a la honra de la persona y su familia”</a:t>
            </a:r>
          </a:p>
        </p:txBody>
      </p:sp>
      <p:sp>
        <p:nvSpPr>
          <p:cNvPr id="11"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Recurso de Protección</a:t>
            </a:r>
          </a:p>
        </p:txBody>
      </p:sp>
    </p:spTree>
    <p:extLst>
      <p:ext uri="{BB962C8B-B14F-4D97-AF65-F5344CB8AC3E}">
        <p14:creationId xmlns:p14="http://schemas.microsoft.com/office/powerpoint/2010/main" val="1640702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4708" y="1515961"/>
            <a:ext cx="8107918" cy="326115"/>
          </a:xfrm>
          <a:prstGeom prst="rect">
            <a:avLst/>
          </a:prstGeom>
          <a:noFill/>
        </p:spPr>
        <p:txBody>
          <a:bodyPr wrap="square" rtlCol="0">
            <a:spAutoFit/>
          </a:bodyPr>
          <a:lstStyle/>
          <a:p>
            <a:r>
              <a:rPr lang="es-CL" sz="1519" dirty="0">
                <a:solidFill>
                  <a:srgbClr val="FF0000"/>
                </a:solidFill>
                <a:latin typeface="Lucida Sans" panose="020B0602030504020204" pitchFamily="34" charset="0"/>
              </a:rPr>
              <a:t>Corte de Apelaciones de Santiago – 13 de julio de 2018</a:t>
            </a:r>
          </a:p>
        </p:txBody>
      </p:sp>
      <p:pic>
        <p:nvPicPr>
          <p:cNvPr id="2" name="Picture 1"/>
          <p:cNvPicPr>
            <a:picLocks noChangeAspect="1"/>
          </p:cNvPicPr>
          <p:nvPr/>
        </p:nvPicPr>
        <p:blipFill>
          <a:blip r:embed="rId2"/>
          <a:stretch>
            <a:fillRect/>
          </a:stretch>
        </p:blipFill>
        <p:spPr>
          <a:xfrm>
            <a:off x="5047354" y="1968040"/>
            <a:ext cx="4845093" cy="2407213"/>
          </a:xfrm>
          <a:prstGeom prst="rect">
            <a:avLst/>
          </a:prstGeom>
        </p:spPr>
      </p:pic>
      <p:sp>
        <p:nvSpPr>
          <p:cNvPr id="16" name="Right Arrow 15"/>
          <p:cNvSpPr/>
          <p:nvPr/>
        </p:nvSpPr>
        <p:spPr>
          <a:xfrm>
            <a:off x="4266908" y="2372926"/>
            <a:ext cx="718371" cy="86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cxnSp>
        <p:nvCxnSpPr>
          <p:cNvPr id="17" name="Straight Connector 16"/>
          <p:cNvCxnSpPr/>
          <p:nvPr/>
        </p:nvCxnSpPr>
        <p:spPr>
          <a:xfrm>
            <a:off x="5682054" y="2805850"/>
            <a:ext cx="4084544" cy="18153"/>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a:off x="5291649" y="3058831"/>
            <a:ext cx="4084544" cy="18153"/>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flipV="1">
            <a:off x="5291649" y="3311811"/>
            <a:ext cx="4356952" cy="292"/>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20" name="TextBox 19"/>
          <p:cNvSpPr txBox="1"/>
          <p:nvPr/>
        </p:nvSpPr>
        <p:spPr>
          <a:xfrm>
            <a:off x="253295" y="2661603"/>
            <a:ext cx="4040015" cy="507831"/>
          </a:xfrm>
          <a:prstGeom prst="rect">
            <a:avLst/>
          </a:prstGeom>
          <a:noFill/>
        </p:spPr>
        <p:txBody>
          <a:bodyPr wrap="square" rtlCol="0">
            <a:spAutoFit/>
          </a:bodyPr>
          <a:lstStyle/>
          <a:p>
            <a:r>
              <a:rPr lang="es-CL" sz="2700" dirty="0">
                <a:solidFill>
                  <a:srgbClr val="FF0000"/>
                </a:solidFill>
                <a:latin typeface="Lucida Sans" panose="020B0602030504020204" pitchFamily="34" charset="0"/>
              </a:rPr>
              <a:t>Acción de Protección</a:t>
            </a:r>
          </a:p>
        </p:txBody>
      </p:sp>
      <p:sp>
        <p:nvSpPr>
          <p:cNvPr id="27" name="Curved Right Arrow 26"/>
          <p:cNvSpPr/>
          <p:nvPr/>
        </p:nvSpPr>
        <p:spPr>
          <a:xfrm rot="21377408">
            <a:off x="1026345" y="3112697"/>
            <a:ext cx="1206489" cy="2417184"/>
          </a:xfrm>
          <a:prstGeom prst="curvedRightArrow">
            <a:avLst>
              <a:gd name="adj1" fmla="val 9312"/>
              <a:gd name="adj2" fmla="val 50630"/>
              <a:gd name="adj3" fmla="val 2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solidFill>
                <a:schemeClr val="tx1"/>
              </a:solidFill>
            </a:endParaRPr>
          </a:p>
        </p:txBody>
      </p:sp>
      <p:sp>
        <p:nvSpPr>
          <p:cNvPr id="29" name="TextBox 28"/>
          <p:cNvSpPr txBox="1"/>
          <p:nvPr/>
        </p:nvSpPr>
        <p:spPr>
          <a:xfrm>
            <a:off x="2414644" y="4610080"/>
            <a:ext cx="5754011" cy="1391086"/>
          </a:xfrm>
          <a:prstGeom prst="rect">
            <a:avLst/>
          </a:prstGeom>
          <a:noFill/>
        </p:spPr>
        <p:txBody>
          <a:bodyPr wrap="square" rtlCol="0">
            <a:spAutoFit/>
          </a:bodyPr>
          <a:lstStyle/>
          <a:p>
            <a:r>
              <a:rPr lang="es-CL" sz="1688" dirty="0">
                <a:solidFill>
                  <a:srgbClr val="FF0000"/>
                </a:solidFill>
                <a:latin typeface="Lucida Sans" panose="020B0602030504020204" pitchFamily="34" charset="0"/>
              </a:rPr>
              <a:t>Plazo: </a:t>
            </a:r>
            <a:r>
              <a:rPr lang="es-CL" sz="1688" dirty="0">
                <a:latin typeface="Lucida Sans" panose="020B0602030504020204" pitchFamily="34" charset="0"/>
              </a:rPr>
              <a:t>30 días desde el hecho</a:t>
            </a:r>
          </a:p>
          <a:p>
            <a:endParaRPr lang="es-CL" sz="1688" dirty="0">
              <a:latin typeface="Lucida Sans" panose="020B0602030504020204" pitchFamily="34" charset="0"/>
            </a:endParaRPr>
          </a:p>
          <a:p>
            <a:r>
              <a:rPr lang="es-CL" sz="1688" dirty="0">
                <a:solidFill>
                  <a:srgbClr val="FF0000"/>
                </a:solidFill>
                <a:latin typeface="Lucida Sans" panose="020B0602030504020204" pitchFamily="34" charset="0"/>
              </a:rPr>
              <a:t>Formalidad: </a:t>
            </a:r>
            <a:r>
              <a:rPr lang="es-CL" sz="1688" dirty="0">
                <a:latin typeface="Lucida Sans" panose="020B0602030504020204" pitchFamily="34" charset="0"/>
              </a:rPr>
              <a:t>Por escrito</a:t>
            </a:r>
          </a:p>
          <a:p>
            <a:endParaRPr lang="es-CL" sz="1688" dirty="0">
              <a:solidFill>
                <a:srgbClr val="FF0000"/>
              </a:solidFill>
              <a:latin typeface="Lucida Sans" panose="020B0602030504020204" pitchFamily="34" charset="0"/>
            </a:endParaRPr>
          </a:p>
          <a:p>
            <a:r>
              <a:rPr lang="es-CL" sz="1688" dirty="0">
                <a:solidFill>
                  <a:srgbClr val="FF0000"/>
                </a:solidFill>
                <a:latin typeface="Lucida Sans" panose="020B0602030504020204" pitchFamily="34" charset="0"/>
              </a:rPr>
              <a:t>¿Dónde?: </a:t>
            </a:r>
            <a:r>
              <a:rPr lang="es-CL" sz="1688" dirty="0">
                <a:latin typeface="Lucida Sans" panose="020B0602030504020204" pitchFamily="34" charset="0"/>
              </a:rPr>
              <a:t>Corte de Apelaciones</a:t>
            </a:r>
          </a:p>
        </p:txBody>
      </p:sp>
      <p:sp>
        <p:nvSpPr>
          <p:cNvPr id="14"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Recurso de Protección</a:t>
            </a:r>
          </a:p>
        </p:txBody>
      </p:sp>
    </p:spTree>
    <p:extLst>
      <p:ext uri="{BB962C8B-B14F-4D97-AF65-F5344CB8AC3E}">
        <p14:creationId xmlns:p14="http://schemas.microsoft.com/office/powerpoint/2010/main" val="1331883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4708" y="1515961"/>
            <a:ext cx="8107918" cy="326115"/>
          </a:xfrm>
          <a:prstGeom prst="rect">
            <a:avLst/>
          </a:prstGeom>
          <a:noFill/>
        </p:spPr>
        <p:txBody>
          <a:bodyPr wrap="square" rtlCol="0">
            <a:spAutoFit/>
          </a:bodyPr>
          <a:lstStyle/>
          <a:p>
            <a:r>
              <a:rPr lang="es-CL" sz="1519" dirty="0">
                <a:solidFill>
                  <a:srgbClr val="FF0000"/>
                </a:solidFill>
                <a:latin typeface="Lucida Sans" panose="020B0602030504020204" pitchFamily="34" charset="0"/>
              </a:rPr>
              <a:t>Corte de Apelaciones de Santiago – 13 de julio de 2018</a:t>
            </a:r>
          </a:p>
        </p:txBody>
      </p:sp>
      <p:sp>
        <p:nvSpPr>
          <p:cNvPr id="16" name="Right Arrow 15"/>
          <p:cNvSpPr/>
          <p:nvPr/>
        </p:nvSpPr>
        <p:spPr>
          <a:xfrm>
            <a:off x="2678168" y="2475381"/>
            <a:ext cx="718371" cy="86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0" name="TextBox 19"/>
          <p:cNvSpPr txBox="1"/>
          <p:nvPr/>
        </p:nvSpPr>
        <p:spPr>
          <a:xfrm>
            <a:off x="253295" y="2661603"/>
            <a:ext cx="4040015" cy="507831"/>
          </a:xfrm>
          <a:prstGeom prst="rect">
            <a:avLst/>
          </a:prstGeom>
          <a:noFill/>
        </p:spPr>
        <p:txBody>
          <a:bodyPr wrap="square" rtlCol="0">
            <a:spAutoFit/>
          </a:bodyPr>
          <a:lstStyle/>
          <a:p>
            <a:r>
              <a:rPr lang="es-CL" sz="2700" dirty="0">
                <a:solidFill>
                  <a:srgbClr val="FF0000"/>
                </a:solidFill>
                <a:latin typeface="Lucida Sans" panose="020B0602030504020204" pitchFamily="34" charset="0"/>
              </a:rPr>
              <a:t>La Conducta</a:t>
            </a:r>
          </a:p>
        </p:txBody>
      </p:sp>
      <p:pic>
        <p:nvPicPr>
          <p:cNvPr id="6" name="Picture 5"/>
          <p:cNvPicPr>
            <a:picLocks noChangeAspect="1"/>
          </p:cNvPicPr>
          <p:nvPr/>
        </p:nvPicPr>
        <p:blipFill>
          <a:blip r:embed="rId2"/>
          <a:stretch>
            <a:fillRect/>
          </a:stretch>
        </p:blipFill>
        <p:spPr>
          <a:xfrm>
            <a:off x="3548988" y="1929089"/>
            <a:ext cx="5450441" cy="3222968"/>
          </a:xfrm>
          <a:prstGeom prst="rect">
            <a:avLst/>
          </a:prstGeom>
        </p:spPr>
      </p:pic>
      <p:sp>
        <p:nvSpPr>
          <p:cNvPr id="7"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Recurso de Protección</a:t>
            </a:r>
          </a:p>
        </p:txBody>
      </p:sp>
    </p:spTree>
    <p:extLst>
      <p:ext uri="{BB962C8B-B14F-4D97-AF65-F5344CB8AC3E}">
        <p14:creationId xmlns:p14="http://schemas.microsoft.com/office/powerpoint/2010/main" val="930719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4708" y="1515961"/>
            <a:ext cx="8107918" cy="326115"/>
          </a:xfrm>
          <a:prstGeom prst="rect">
            <a:avLst/>
          </a:prstGeom>
          <a:noFill/>
        </p:spPr>
        <p:txBody>
          <a:bodyPr wrap="square" rtlCol="0">
            <a:spAutoFit/>
          </a:bodyPr>
          <a:lstStyle/>
          <a:p>
            <a:r>
              <a:rPr lang="es-CL" sz="1519" dirty="0">
                <a:solidFill>
                  <a:srgbClr val="FF0000"/>
                </a:solidFill>
                <a:latin typeface="Lucida Sans" panose="020B0602030504020204" pitchFamily="34" charset="0"/>
              </a:rPr>
              <a:t>Corte de Apelaciones de Santiago – 13 de julio de 2018</a:t>
            </a:r>
          </a:p>
        </p:txBody>
      </p:sp>
      <p:sp>
        <p:nvSpPr>
          <p:cNvPr id="16" name="Right Arrow 15"/>
          <p:cNvSpPr/>
          <p:nvPr/>
        </p:nvSpPr>
        <p:spPr>
          <a:xfrm>
            <a:off x="2678168" y="2475381"/>
            <a:ext cx="718371" cy="86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0" name="TextBox 19"/>
          <p:cNvSpPr txBox="1"/>
          <p:nvPr/>
        </p:nvSpPr>
        <p:spPr>
          <a:xfrm>
            <a:off x="253295" y="2661603"/>
            <a:ext cx="4040015" cy="507831"/>
          </a:xfrm>
          <a:prstGeom prst="rect">
            <a:avLst/>
          </a:prstGeom>
          <a:noFill/>
        </p:spPr>
        <p:txBody>
          <a:bodyPr wrap="square" rtlCol="0">
            <a:spAutoFit/>
          </a:bodyPr>
          <a:lstStyle/>
          <a:p>
            <a:r>
              <a:rPr lang="es-CL" sz="2700" dirty="0">
                <a:solidFill>
                  <a:srgbClr val="FF0000"/>
                </a:solidFill>
                <a:latin typeface="Lucida Sans" panose="020B0602030504020204" pitchFamily="34" charset="0"/>
              </a:rPr>
              <a:t>La Respuesta</a:t>
            </a:r>
          </a:p>
        </p:txBody>
      </p:sp>
      <p:pic>
        <p:nvPicPr>
          <p:cNvPr id="2" name="Picture 1"/>
          <p:cNvPicPr>
            <a:picLocks noChangeAspect="1"/>
          </p:cNvPicPr>
          <p:nvPr/>
        </p:nvPicPr>
        <p:blipFill>
          <a:blip r:embed="rId2"/>
          <a:stretch>
            <a:fillRect/>
          </a:stretch>
        </p:blipFill>
        <p:spPr>
          <a:xfrm>
            <a:off x="3496845" y="1961458"/>
            <a:ext cx="6442674" cy="3375932"/>
          </a:xfrm>
          <a:prstGeom prst="rect">
            <a:avLst/>
          </a:prstGeom>
        </p:spPr>
      </p:pic>
      <p:sp>
        <p:nvSpPr>
          <p:cNvPr id="8" name="Curved Right Arrow 7"/>
          <p:cNvSpPr/>
          <p:nvPr/>
        </p:nvSpPr>
        <p:spPr>
          <a:xfrm rot="21377408">
            <a:off x="2381033" y="3932215"/>
            <a:ext cx="1048097" cy="2126988"/>
          </a:xfrm>
          <a:prstGeom prst="curvedRightArrow">
            <a:avLst>
              <a:gd name="adj1" fmla="val 9312"/>
              <a:gd name="adj2" fmla="val 50630"/>
              <a:gd name="adj3" fmla="val 2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solidFill>
                <a:schemeClr val="tx1"/>
              </a:solidFill>
            </a:endParaRPr>
          </a:p>
        </p:txBody>
      </p:sp>
      <p:sp>
        <p:nvSpPr>
          <p:cNvPr id="9" name="TextBox 8"/>
          <p:cNvSpPr txBox="1"/>
          <p:nvPr/>
        </p:nvSpPr>
        <p:spPr>
          <a:xfrm>
            <a:off x="3676748" y="5492672"/>
            <a:ext cx="5980929" cy="507831"/>
          </a:xfrm>
          <a:prstGeom prst="rect">
            <a:avLst/>
          </a:prstGeom>
          <a:noFill/>
        </p:spPr>
        <p:txBody>
          <a:bodyPr wrap="square" rtlCol="0">
            <a:spAutoFit/>
          </a:bodyPr>
          <a:lstStyle/>
          <a:p>
            <a:r>
              <a:rPr lang="es-CL" sz="2700" dirty="0">
                <a:solidFill>
                  <a:srgbClr val="FF0000"/>
                </a:solidFill>
                <a:latin typeface="Lucida Sans" panose="020B0602030504020204" pitchFamily="34" charset="0"/>
              </a:rPr>
              <a:t>Bajar el perfil…es sólo </a:t>
            </a:r>
            <a:r>
              <a:rPr lang="es-CL" sz="2700" dirty="0" err="1">
                <a:solidFill>
                  <a:srgbClr val="FF0000"/>
                </a:solidFill>
                <a:latin typeface="Lucida Sans" panose="020B0602030504020204" pitchFamily="34" charset="0"/>
              </a:rPr>
              <a:t>bullying</a:t>
            </a:r>
            <a:r>
              <a:rPr lang="es-CL" sz="2700" dirty="0">
                <a:solidFill>
                  <a:srgbClr val="FF0000"/>
                </a:solidFill>
                <a:latin typeface="Lucida Sans" panose="020B0602030504020204" pitchFamily="34" charset="0"/>
              </a:rPr>
              <a:t>…</a:t>
            </a:r>
          </a:p>
        </p:txBody>
      </p:sp>
      <p:cxnSp>
        <p:nvCxnSpPr>
          <p:cNvPr id="10" name="Straight Connector 9"/>
          <p:cNvCxnSpPr/>
          <p:nvPr/>
        </p:nvCxnSpPr>
        <p:spPr>
          <a:xfrm flipV="1">
            <a:off x="7246232" y="3155006"/>
            <a:ext cx="2411445" cy="32348"/>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4" name="Straight Connector 13"/>
          <p:cNvCxnSpPr/>
          <p:nvPr/>
        </p:nvCxnSpPr>
        <p:spPr>
          <a:xfrm flipV="1">
            <a:off x="3589808" y="3440346"/>
            <a:ext cx="2491625" cy="43108"/>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11"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Recurso de Protección</a:t>
            </a:r>
          </a:p>
        </p:txBody>
      </p:sp>
    </p:spTree>
    <p:extLst>
      <p:ext uri="{BB962C8B-B14F-4D97-AF65-F5344CB8AC3E}">
        <p14:creationId xmlns:p14="http://schemas.microsoft.com/office/powerpoint/2010/main" val="888061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4708" y="1515961"/>
            <a:ext cx="8107918" cy="326115"/>
          </a:xfrm>
          <a:prstGeom prst="rect">
            <a:avLst/>
          </a:prstGeom>
          <a:noFill/>
        </p:spPr>
        <p:txBody>
          <a:bodyPr wrap="square" rtlCol="0">
            <a:spAutoFit/>
          </a:bodyPr>
          <a:lstStyle/>
          <a:p>
            <a:r>
              <a:rPr lang="es-CL" sz="1519" dirty="0">
                <a:solidFill>
                  <a:srgbClr val="FF0000"/>
                </a:solidFill>
                <a:latin typeface="Lucida Sans" panose="020B0602030504020204" pitchFamily="34" charset="0"/>
              </a:rPr>
              <a:t>Corte de Apelaciones de Santiago – 13 de julio de 2018</a:t>
            </a:r>
          </a:p>
        </p:txBody>
      </p:sp>
      <p:sp>
        <p:nvSpPr>
          <p:cNvPr id="16" name="Right Arrow 15"/>
          <p:cNvSpPr/>
          <p:nvPr/>
        </p:nvSpPr>
        <p:spPr>
          <a:xfrm>
            <a:off x="2958376" y="2293203"/>
            <a:ext cx="718371" cy="86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0" name="TextBox 19"/>
          <p:cNvSpPr txBox="1"/>
          <p:nvPr/>
        </p:nvSpPr>
        <p:spPr>
          <a:xfrm>
            <a:off x="194833" y="2267451"/>
            <a:ext cx="4040015" cy="923330"/>
          </a:xfrm>
          <a:prstGeom prst="rect">
            <a:avLst/>
          </a:prstGeom>
          <a:noFill/>
        </p:spPr>
        <p:txBody>
          <a:bodyPr wrap="square" rtlCol="0">
            <a:spAutoFit/>
          </a:bodyPr>
          <a:lstStyle/>
          <a:p>
            <a:r>
              <a:rPr lang="es-CL" sz="2700" dirty="0">
                <a:solidFill>
                  <a:srgbClr val="FF0000"/>
                </a:solidFill>
                <a:latin typeface="Lucida Sans" panose="020B0602030504020204" pitchFamily="34" charset="0"/>
              </a:rPr>
              <a:t>El Informe del</a:t>
            </a:r>
          </a:p>
          <a:p>
            <a:r>
              <a:rPr lang="es-CL" sz="2700" dirty="0">
                <a:solidFill>
                  <a:srgbClr val="FF0000"/>
                </a:solidFill>
                <a:latin typeface="Lucida Sans" panose="020B0602030504020204" pitchFamily="34" charset="0"/>
              </a:rPr>
              <a:t>Colegio</a:t>
            </a:r>
          </a:p>
        </p:txBody>
      </p:sp>
      <p:pic>
        <p:nvPicPr>
          <p:cNvPr id="3" name="Picture 2"/>
          <p:cNvPicPr>
            <a:picLocks noChangeAspect="1"/>
          </p:cNvPicPr>
          <p:nvPr/>
        </p:nvPicPr>
        <p:blipFill>
          <a:blip r:embed="rId2"/>
          <a:stretch>
            <a:fillRect/>
          </a:stretch>
        </p:blipFill>
        <p:spPr>
          <a:xfrm>
            <a:off x="3859013" y="1923760"/>
            <a:ext cx="5653438" cy="4167001"/>
          </a:xfrm>
          <a:prstGeom prst="rect">
            <a:avLst/>
          </a:prstGeom>
        </p:spPr>
      </p:pic>
      <p:cxnSp>
        <p:nvCxnSpPr>
          <p:cNvPr id="15" name="Straight Connector 14"/>
          <p:cNvCxnSpPr/>
          <p:nvPr/>
        </p:nvCxnSpPr>
        <p:spPr>
          <a:xfrm>
            <a:off x="6557910" y="4236826"/>
            <a:ext cx="2800234" cy="11352"/>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flipV="1">
            <a:off x="3892278" y="4502328"/>
            <a:ext cx="5465867" cy="56073"/>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flipV="1">
            <a:off x="3952798" y="4747400"/>
            <a:ext cx="4633822" cy="65151"/>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10"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Recurso de Protección</a:t>
            </a:r>
          </a:p>
        </p:txBody>
      </p:sp>
    </p:spTree>
    <p:extLst>
      <p:ext uri="{BB962C8B-B14F-4D97-AF65-F5344CB8AC3E}">
        <p14:creationId xmlns:p14="http://schemas.microsoft.com/office/powerpoint/2010/main" val="587729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4708" y="1515961"/>
            <a:ext cx="8107918" cy="326115"/>
          </a:xfrm>
          <a:prstGeom prst="rect">
            <a:avLst/>
          </a:prstGeom>
          <a:noFill/>
        </p:spPr>
        <p:txBody>
          <a:bodyPr wrap="square" rtlCol="0">
            <a:spAutoFit/>
          </a:bodyPr>
          <a:lstStyle/>
          <a:p>
            <a:r>
              <a:rPr lang="es-CL" sz="1519" dirty="0">
                <a:solidFill>
                  <a:srgbClr val="FF0000"/>
                </a:solidFill>
                <a:latin typeface="Lucida Sans" panose="020B0602030504020204" pitchFamily="34" charset="0"/>
              </a:rPr>
              <a:t>Corte de Apelaciones de Santiago – 13 de julio de 2018</a:t>
            </a:r>
          </a:p>
        </p:txBody>
      </p:sp>
      <p:sp>
        <p:nvSpPr>
          <p:cNvPr id="16" name="Right Arrow 15"/>
          <p:cNvSpPr/>
          <p:nvPr/>
        </p:nvSpPr>
        <p:spPr>
          <a:xfrm>
            <a:off x="2958376" y="2293203"/>
            <a:ext cx="718371" cy="86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0" name="TextBox 19"/>
          <p:cNvSpPr txBox="1"/>
          <p:nvPr/>
        </p:nvSpPr>
        <p:spPr>
          <a:xfrm>
            <a:off x="194833" y="2267451"/>
            <a:ext cx="4040015" cy="923330"/>
          </a:xfrm>
          <a:prstGeom prst="rect">
            <a:avLst/>
          </a:prstGeom>
          <a:noFill/>
        </p:spPr>
        <p:txBody>
          <a:bodyPr wrap="square" rtlCol="0">
            <a:spAutoFit/>
          </a:bodyPr>
          <a:lstStyle/>
          <a:p>
            <a:r>
              <a:rPr lang="es-CL" sz="2700" dirty="0">
                <a:solidFill>
                  <a:srgbClr val="FF0000"/>
                </a:solidFill>
                <a:latin typeface="Lucida Sans" panose="020B0602030504020204" pitchFamily="34" charset="0"/>
              </a:rPr>
              <a:t>La respuesta</a:t>
            </a:r>
          </a:p>
          <a:p>
            <a:r>
              <a:rPr lang="es-CL" sz="2700" dirty="0">
                <a:solidFill>
                  <a:srgbClr val="FF0000"/>
                </a:solidFill>
                <a:latin typeface="Lucida Sans" panose="020B0602030504020204" pitchFamily="34" charset="0"/>
              </a:rPr>
              <a:t>d</a:t>
            </a:r>
            <a:r>
              <a:rPr lang="es-CL" sz="2700" dirty="0">
                <a:solidFill>
                  <a:srgbClr val="FF0000"/>
                </a:solidFill>
                <a:latin typeface="Lucida Sans" panose="020B0602030504020204" pitchFamily="34" charset="0"/>
              </a:rPr>
              <a:t>e la Corte</a:t>
            </a:r>
          </a:p>
        </p:txBody>
      </p:sp>
      <p:pic>
        <p:nvPicPr>
          <p:cNvPr id="2" name="Picture 1"/>
          <p:cNvPicPr>
            <a:picLocks noChangeAspect="1"/>
          </p:cNvPicPr>
          <p:nvPr/>
        </p:nvPicPr>
        <p:blipFill>
          <a:blip r:embed="rId2"/>
          <a:stretch>
            <a:fillRect/>
          </a:stretch>
        </p:blipFill>
        <p:spPr>
          <a:xfrm>
            <a:off x="3743310" y="1922037"/>
            <a:ext cx="6543690" cy="2327141"/>
          </a:xfrm>
          <a:prstGeom prst="rect">
            <a:avLst/>
          </a:prstGeom>
        </p:spPr>
      </p:pic>
      <p:sp>
        <p:nvSpPr>
          <p:cNvPr id="11" name="Curved Right Arrow 10"/>
          <p:cNvSpPr/>
          <p:nvPr/>
        </p:nvSpPr>
        <p:spPr>
          <a:xfrm rot="21377408">
            <a:off x="2733852" y="3234174"/>
            <a:ext cx="1048097" cy="1755136"/>
          </a:xfrm>
          <a:prstGeom prst="curvedRightArrow">
            <a:avLst>
              <a:gd name="adj1" fmla="val 9312"/>
              <a:gd name="adj2" fmla="val 50630"/>
              <a:gd name="adj3" fmla="val 2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solidFill>
                <a:schemeClr val="tx1"/>
              </a:solidFill>
            </a:endParaRPr>
          </a:p>
        </p:txBody>
      </p:sp>
      <p:sp>
        <p:nvSpPr>
          <p:cNvPr id="14" name="TextBox 13"/>
          <p:cNvSpPr txBox="1"/>
          <p:nvPr/>
        </p:nvSpPr>
        <p:spPr>
          <a:xfrm>
            <a:off x="3837633" y="4442343"/>
            <a:ext cx="6620305" cy="507831"/>
          </a:xfrm>
          <a:prstGeom prst="rect">
            <a:avLst/>
          </a:prstGeom>
          <a:noFill/>
        </p:spPr>
        <p:txBody>
          <a:bodyPr wrap="square" rtlCol="0">
            <a:spAutoFit/>
          </a:bodyPr>
          <a:lstStyle/>
          <a:p>
            <a:r>
              <a:rPr lang="es-CL" sz="2700" dirty="0">
                <a:solidFill>
                  <a:srgbClr val="00B050"/>
                </a:solidFill>
                <a:latin typeface="Cooper Black" panose="0208090404030B020404" pitchFamily="18" charset="0"/>
              </a:rPr>
              <a:t>Importancia del informe del Colegio.</a:t>
            </a:r>
          </a:p>
        </p:txBody>
      </p:sp>
      <p:cxnSp>
        <p:nvCxnSpPr>
          <p:cNvPr id="19" name="Straight Connector 18"/>
          <p:cNvCxnSpPr/>
          <p:nvPr/>
        </p:nvCxnSpPr>
        <p:spPr>
          <a:xfrm flipV="1">
            <a:off x="6290198" y="2523594"/>
            <a:ext cx="3996802" cy="45383"/>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flipV="1">
            <a:off x="3813649" y="2914392"/>
            <a:ext cx="6016488" cy="3525"/>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15"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Recurso de Protección</a:t>
            </a:r>
          </a:p>
        </p:txBody>
      </p:sp>
    </p:spTree>
    <p:extLst>
      <p:ext uri="{BB962C8B-B14F-4D97-AF65-F5344CB8AC3E}">
        <p14:creationId xmlns:p14="http://schemas.microsoft.com/office/powerpoint/2010/main" val="3557035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50.png"/>
          <p:cNvPicPr>
            <a:picLocks noChangeAspect="1"/>
          </p:cNvPicPr>
          <p:nvPr/>
        </p:nvPicPr>
        <p:blipFill>
          <a:blip r:embed="rId3" cstate="print">
            <a:duotone>
              <a:prstClr val="black"/>
              <a:srgbClr val="ABADB0">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4572000"/>
            <a:ext cx="2552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Z:\Imagen Corporativa\Logo Corporativo\LogoBMAJ.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891" y="304800"/>
            <a:ext cx="3429000" cy="57466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30224" y="468868"/>
            <a:ext cx="5603876" cy="369332"/>
          </a:xfrm>
          <a:prstGeom prst="rect">
            <a:avLst/>
          </a:prstGeom>
          <a:noFill/>
        </p:spPr>
        <p:txBody>
          <a:bodyPr wrap="square" rtlCol="0">
            <a:spAutoFit/>
          </a:bodyPr>
          <a:lstStyle/>
          <a:p>
            <a:r>
              <a:rPr lang="es-CL" b="1" dirty="0" smtClean="0">
                <a:solidFill>
                  <a:srgbClr val="5B8BC8"/>
                </a:solidFill>
                <a:latin typeface="Lucida Sans" panose="020B0602030504020204" pitchFamily="34" charset="0"/>
                <a:cs typeface="Lucida Sans Unicode" panose="020B0602030504020204" pitchFamily="34" charset="0"/>
              </a:rPr>
              <a:t>Concepto Legal: </a:t>
            </a:r>
            <a:r>
              <a:rPr lang="es-CL" b="1" dirty="0" err="1" smtClean="0">
                <a:solidFill>
                  <a:srgbClr val="909090"/>
                </a:solidFill>
                <a:latin typeface="Lucida Sans" panose="020B0602030504020204" pitchFamily="34" charset="0"/>
                <a:cs typeface="Lucida Sans Unicode" panose="020B0602030504020204" pitchFamily="34" charset="0"/>
              </a:rPr>
              <a:t>Bullying</a:t>
            </a:r>
            <a:r>
              <a:rPr lang="es-CL" b="1" dirty="0" smtClean="0">
                <a:solidFill>
                  <a:srgbClr val="909090"/>
                </a:solidFill>
                <a:latin typeface="Lucida Sans" panose="020B0602030504020204" pitchFamily="34" charset="0"/>
                <a:cs typeface="Lucida Sans Unicode" panose="020B0602030504020204" pitchFamily="34" charset="0"/>
              </a:rPr>
              <a:t> y </a:t>
            </a:r>
            <a:r>
              <a:rPr lang="es-CL" b="1" dirty="0" err="1" smtClean="0">
                <a:solidFill>
                  <a:srgbClr val="909090"/>
                </a:solidFill>
                <a:latin typeface="Lucida Sans" panose="020B0602030504020204" pitchFamily="34" charset="0"/>
                <a:cs typeface="Lucida Sans Unicode" panose="020B0602030504020204" pitchFamily="34" charset="0"/>
              </a:rPr>
              <a:t>CiberBullying</a:t>
            </a:r>
            <a:endParaRPr lang="en-US" b="1" dirty="0">
              <a:solidFill>
                <a:srgbClr val="909090"/>
              </a:solidFill>
              <a:latin typeface="Lucida Sans" panose="020B0602030504020204" pitchFamily="34" charset="0"/>
              <a:cs typeface="Lucida Sans Unicode" panose="020B0602030504020204" pitchFamily="34" charset="0"/>
            </a:endParaRPr>
          </a:p>
        </p:txBody>
      </p:sp>
      <p:grpSp>
        <p:nvGrpSpPr>
          <p:cNvPr id="7" name="6 Grupo"/>
          <p:cNvGrpSpPr/>
          <p:nvPr/>
        </p:nvGrpSpPr>
        <p:grpSpPr>
          <a:xfrm>
            <a:off x="6457409" y="5328552"/>
            <a:ext cx="1313478" cy="304800"/>
            <a:chOff x="6226068" y="5143499"/>
            <a:chExt cx="1313478" cy="304800"/>
          </a:xfrm>
        </p:grpSpPr>
        <p:sp>
          <p:nvSpPr>
            <p:cNvPr id="2" name="1 Elipse"/>
            <p:cNvSpPr/>
            <p:nvPr/>
          </p:nvSpPr>
          <p:spPr>
            <a:xfrm>
              <a:off x="6226068" y="51434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11 Elipse"/>
            <p:cNvSpPr/>
            <p:nvPr/>
          </p:nvSpPr>
          <p:spPr>
            <a:xfrm>
              <a:off x="7398282" y="53720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13 CuadroTexto"/>
          <p:cNvSpPr txBox="1"/>
          <p:nvPr/>
        </p:nvSpPr>
        <p:spPr>
          <a:xfrm>
            <a:off x="530224" y="1295400"/>
            <a:ext cx="9109076" cy="5355312"/>
          </a:xfrm>
          <a:prstGeom prst="rect">
            <a:avLst/>
          </a:prstGeom>
          <a:noFill/>
        </p:spPr>
        <p:txBody>
          <a:bodyPr wrap="square" rtlCol="0">
            <a:spAutoFit/>
          </a:bodyPr>
          <a:lstStyle/>
          <a:p>
            <a:pPr algn="just"/>
            <a:r>
              <a:rPr lang="es-CL" dirty="0" smtClean="0"/>
              <a:t>la </a:t>
            </a:r>
            <a:r>
              <a:rPr lang="es-CL" dirty="0"/>
              <a:t>Ley 20.536 sobre Violencia Escolar, </a:t>
            </a:r>
            <a:r>
              <a:rPr lang="es-CL" dirty="0" smtClean="0"/>
              <a:t>se encuentra en vigencia desde </a:t>
            </a:r>
            <a:r>
              <a:rPr lang="es-CL" dirty="0"/>
              <a:t>2011.</a:t>
            </a:r>
          </a:p>
          <a:p>
            <a:pPr algn="just"/>
            <a:endParaRPr lang="es-CL" dirty="0"/>
          </a:p>
          <a:p>
            <a:pPr algn="just"/>
            <a:r>
              <a:rPr lang="es-CL" b="1" dirty="0">
                <a:solidFill>
                  <a:srgbClr val="5B8BC8"/>
                </a:solidFill>
                <a:latin typeface="Lucida Sans" panose="020B0602030504020204" pitchFamily="34" charset="0"/>
                <a:cs typeface="Lucida Sans Unicode" panose="020B0602030504020204" pitchFamily="34" charset="0"/>
              </a:rPr>
              <a:t>Acoso Escolar en General</a:t>
            </a:r>
          </a:p>
          <a:p>
            <a:pPr algn="just"/>
            <a:r>
              <a:rPr lang="es-CL" dirty="0" smtClean="0"/>
              <a:t>Esta </a:t>
            </a:r>
            <a:r>
              <a:rPr lang="es-CL" dirty="0"/>
              <a:t>ley </a:t>
            </a:r>
            <a:r>
              <a:rPr lang="es-CL" dirty="0" smtClean="0"/>
              <a:t>habla de </a:t>
            </a:r>
            <a:r>
              <a:rPr lang="es-CL" b="1" dirty="0" smtClean="0"/>
              <a:t>“acoso </a:t>
            </a:r>
            <a:r>
              <a:rPr lang="es-CL" b="1" dirty="0"/>
              <a:t>escolar”, </a:t>
            </a:r>
            <a:r>
              <a:rPr lang="es-CL" dirty="0"/>
              <a:t>el cual es descrito como “toda acción u omisión constitutiva de agresión u hostigamiento reiterado, realizada </a:t>
            </a:r>
            <a:r>
              <a:rPr lang="es-CL" b="1" dirty="0"/>
              <a:t>fuera o dentro del establecimiento educacional </a:t>
            </a:r>
            <a:r>
              <a:rPr lang="es-CL" b="1" u="sng" dirty="0"/>
              <a:t>por estudiantes </a:t>
            </a:r>
            <a:r>
              <a:rPr lang="es-CL" dirty="0"/>
              <a:t>que, en forma individual o colectiva, </a:t>
            </a:r>
            <a:r>
              <a:rPr lang="es-CL" b="1" u="sng" dirty="0"/>
              <a:t>atenten en contra de otro estudiante</a:t>
            </a:r>
            <a:r>
              <a:rPr lang="es-CL" dirty="0"/>
              <a:t>”.</a:t>
            </a:r>
          </a:p>
          <a:p>
            <a:pPr algn="just"/>
            <a:r>
              <a:rPr lang="es-CL" dirty="0"/>
              <a:t>No obstante, no sólo los estudiantes pueden cometer acoso: también puede venir de adultos pertenecientes a la comunidad educativa, siendo aún más grave en el caso </a:t>
            </a:r>
            <a:r>
              <a:rPr lang="es-CL" dirty="0" smtClean="0"/>
              <a:t>de </a:t>
            </a:r>
            <a:r>
              <a:rPr lang="es-CL" b="1" dirty="0" smtClean="0"/>
              <a:t>personas que </a:t>
            </a:r>
            <a:r>
              <a:rPr lang="es-CL" b="1" dirty="0"/>
              <a:t>tienen una posición de </a:t>
            </a:r>
            <a:r>
              <a:rPr lang="es-CL" b="1" dirty="0" smtClean="0"/>
              <a:t>autoridad</a:t>
            </a:r>
            <a:r>
              <a:rPr lang="es-CL" dirty="0" smtClean="0"/>
              <a:t>, como profesores, directores, asistentes de la educación, o adultos miembros de la comunidad educativa</a:t>
            </a:r>
          </a:p>
          <a:p>
            <a:pPr algn="just"/>
            <a:endParaRPr lang="es-CL" dirty="0" smtClean="0"/>
          </a:p>
          <a:p>
            <a:pPr algn="just"/>
            <a:r>
              <a:rPr lang="es-CL" b="1" dirty="0" smtClean="0">
                <a:solidFill>
                  <a:srgbClr val="5B8BC8"/>
                </a:solidFill>
                <a:latin typeface="Lucida Sans" panose="020B0602030504020204" pitchFamily="34" charset="0"/>
                <a:cs typeface="Lucida Sans Unicode" panose="020B0602030504020204" pitchFamily="34" charset="0"/>
              </a:rPr>
              <a:t>Acoso Escolar por Medios Digitales, más que </a:t>
            </a:r>
            <a:r>
              <a:rPr lang="es-CL" b="1" dirty="0" err="1" smtClean="0">
                <a:solidFill>
                  <a:srgbClr val="5B8BC8"/>
                </a:solidFill>
                <a:latin typeface="Lucida Sans" panose="020B0602030504020204" pitchFamily="34" charset="0"/>
                <a:cs typeface="Lucida Sans Unicode" panose="020B0602030504020204" pitchFamily="34" charset="0"/>
              </a:rPr>
              <a:t>Ciberbullying</a:t>
            </a:r>
            <a:endParaRPr lang="es-CL" b="1" dirty="0">
              <a:solidFill>
                <a:srgbClr val="5B8BC8"/>
              </a:solidFill>
              <a:latin typeface="Lucida Sans" panose="020B0602030504020204" pitchFamily="34" charset="0"/>
              <a:cs typeface="Lucida Sans Unicode" panose="020B0602030504020204" pitchFamily="34" charset="0"/>
            </a:endParaRPr>
          </a:p>
          <a:p>
            <a:pPr algn="just"/>
            <a:r>
              <a:rPr lang="es-CL" dirty="0"/>
              <a:t>Para que los alumnos cometan acoso o </a:t>
            </a:r>
            <a:r>
              <a:rPr lang="es-CL" dirty="0" err="1"/>
              <a:t>bullying</a:t>
            </a:r>
            <a:r>
              <a:rPr lang="es-CL" dirty="0"/>
              <a:t>, deben haberse valido “de una situación de superioridad o de indefensión del estudiante afectado, que provoque en este último, maltrato, humillación o fundado temor de verse expuesto a un mal de carácter grave, </a:t>
            </a:r>
            <a:r>
              <a:rPr lang="es-CL" b="1" u="sng" dirty="0"/>
              <a:t>ya sea por medios tecnológicos o cualquier otro medio</a:t>
            </a:r>
            <a:r>
              <a:rPr lang="es-CL" dirty="0"/>
              <a:t>, tomando en cuenta su edad y condición”.</a:t>
            </a:r>
          </a:p>
          <a:p>
            <a:endParaRPr lang="es-CL" dirty="0"/>
          </a:p>
          <a:p>
            <a:r>
              <a:rPr lang="es-CL" dirty="0" smtClean="0"/>
              <a:t>.</a:t>
            </a:r>
            <a:endParaRPr lang="en-GB" dirty="0"/>
          </a:p>
        </p:txBody>
      </p:sp>
    </p:spTree>
    <p:extLst>
      <p:ext uri="{BB962C8B-B14F-4D97-AF65-F5344CB8AC3E}">
        <p14:creationId xmlns:p14="http://schemas.microsoft.com/office/powerpoint/2010/main" val="2694709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4708" y="1515961"/>
            <a:ext cx="8107918" cy="326115"/>
          </a:xfrm>
          <a:prstGeom prst="rect">
            <a:avLst/>
          </a:prstGeom>
          <a:noFill/>
        </p:spPr>
        <p:txBody>
          <a:bodyPr wrap="square" rtlCol="0">
            <a:spAutoFit/>
          </a:bodyPr>
          <a:lstStyle/>
          <a:p>
            <a:r>
              <a:rPr lang="es-CL" sz="1519" dirty="0">
                <a:solidFill>
                  <a:srgbClr val="FF0000"/>
                </a:solidFill>
                <a:latin typeface="Lucida Sans" panose="020B0602030504020204" pitchFamily="34" charset="0"/>
              </a:rPr>
              <a:t>Corte de Apelaciones de Santiago – 13 de julio de 2018</a:t>
            </a:r>
          </a:p>
        </p:txBody>
      </p:sp>
      <p:sp>
        <p:nvSpPr>
          <p:cNvPr id="16" name="Right Arrow 15"/>
          <p:cNvSpPr/>
          <p:nvPr/>
        </p:nvSpPr>
        <p:spPr>
          <a:xfrm>
            <a:off x="2678167" y="2159017"/>
            <a:ext cx="718371" cy="86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0" name="TextBox 19"/>
          <p:cNvSpPr txBox="1"/>
          <p:nvPr/>
        </p:nvSpPr>
        <p:spPr>
          <a:xfrm>
            <a:off x="124708" y="2115960"/>
            <a:ext cx="4040015" cy="923330"/>
          </a:xfrm>
          <a:prstGeom prst="rect">
            <a:avLst/>
          </a:prstGeom>
          <a:noFill/>
        </p:spPr>
        <p:txBody>
          <a:bodyPr wrap="square" rtlCol="0">
            <a:spAutoFit/>
          </a:bodyPr>
          <a:lstStyle/>
          <a:p>
            <a:r>
              <a:rPr lang="es-CL" sz="2700" dirty="0">
                <a:solidFill>
                  <a:srgbClr val="FF0000"/>
                </a:solidFill>
                <a:latin typeface="Lucida Sans" panose="020B0602030504020204" pitchFamily="34" charset="0"/>
              </a:rPr>
              <a:t>La respuesta</a:t>
            </a:r>
          </a:p>
          <a:p>
            <a:r>
              <a:rPr lang="es-CL" sz="2700" dirty="0">
                <a:solidFill>
                  <a:srgbClr val="FF0000"/>
                </a:solidFill>
                <a:latin typeface="Lucida Sans" panose="020B0602030504020204" pitchFamily="34" charset="0"/>
              </a:rPr>
              <a:t>d</a:t>
            </a:r>
            <a:r>
              <a:rPr lang="es-CL" sz="2700" dirty="0">
                <a:solidFill>
                  <a:srgbClr val="FF0000"/>
                </a:solidFill>
                <a:latin typeface="Lucida Sans" panose="020B0602030504020204" pitchFamily="34" charset="0"/>
              </a:rPr>
              <a:t>e la Corte</a:t>
            </a:r>
          </a:p>
        </p:txBody>
      </p:sp>
      <p:sp>
        <p:nvSpPr>
          <p:cNvPr id="11" name="Curved Right Arrow 10"/>
          <p:cNvSpPr/>
          <p:nvPr/>
        </p:nvSpPr>
        <p:spPr>
          <a:xfrm rot="21377408">
            <a:off x="1208954" y="3541873"/>
            <a:ext cx="1048097" cy="1755136"/>
          </a:xfrm>
          <a:prstGeom prst="curvedRightArrow">
            <a:avLst>
              <a:gd name="adj1" fmla="val 9312"/>
              <a:gd name="adj2" fmla="val 50630"/>
              <a:gd name="adj3" fmla="val 2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solidFill>
                <a:schemeClr val="tx1"/>
              </a:solidFill>
            </a:endParaRPr>
          </a:p>
        </p:txBody>
      </p:sp>
      <p:pic>
        <p:nvPicPr>
          <p:cNvPr id="3" name="Picture 2"/>
          <p:cNvPicPr>
            <a:picLocks noChangeAspect="1"/>
          </p:cNvPicPr>
          <p:nvPr/>
        </p:nvPicPr>
        <p:blipFill>
          <a:blip r:embed="rId2"/>
          <a:stretch>
            <a:fillRect/>
          </a:stretch>
        </p:blipFill>
        <p:spPr>
          <a:xfrm>
            <a:off x="3513782" y="1806105"/>
            <a:ext cx="6098512" cy="2614758"/>
          </a:xfrm>
          <a:prstGeom prst="rect">
            <a:avLst/>
          </a:prstGeom>
        </p:spPr>
      </p:pic>
      <p:cxnSp>
        <p:nvCxnSpPr>
          <p:cNvPr id="15" name="Straight Connector 14"/>
          <p:cNvCxnSpPr/>
          <p:nvPr/>
        </p:nvCxnSpPr>
        <p:spPr>
          <a:xfrm flipV="1">
            <a:off x="3830104" y="2441475"/>
            <a:ext cx="5465867" cy="56073"/>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flipV="1">
            <a:off x="3513782" y="2823061"/>
            <a:ext cx="5907900" cy="56074"/>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flipV="1">
            <a:off x="3513781" y="3180626"/>
            <a:ext cx="5989591" cy="87786"/>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2" name="Straight Connector 21"/>
          <p:cNvCxnSpPr/>
          <p:nvPr/>
        </p:nvCxnSpPr>
        <p:spPr>
          <a:xfrm flipV="1">
            <a:off x="3513782" y="3540634"/>
            <a:ext cx="5907900" cy="45960"/>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3" name="Straight Connector 22"/>
          <p:cNvCxnSpPr/>
          <p:nvPr/>
        </p:nvCxnSpPr>
        <p:spPr>
          <a:xfrm flipV="1">
            <a:off x="3554627" y="3980748"/>
            <a:ext cx="639208" cy="22980"/>
          </a:xfrm>
          <a:prstGeom prst="line">
            <a:avLst/>
          </a:prstGeom>
          <a:ln w="57150"/>
        </p:spPr>
        <p:style>
          <a:lnRef idx="3">
            <a:schemeClr val="accent5"/>
          </a:lnRef>
          <a:fillRef idx="0">
            <a:schemeClr val="accent5"/>
          </a:fillRef>
          <a:effectRef idx="2">
            <a:schemeClr val="accent5"/>
          </a:effectRef>
          <a:fontRef idx="minor">
            <a:schemeClr val="tx1"/>
          </a:fontRef>
        </p:style>
      </p:cxnSp>
      <p:pic>
        <p:nvPicPr>
          <p:cNvPr id="8" name="Picture 7"/>
          <p:cNvPicPr>
            <a:picLocks noChangeAspect="1"/>
          </p:cNvPicPr>
          <p:nvPr/>
        </p:nvPicPr>
        <p:blipFill>
          <a:blip r:embed="rId3"/>
          <a:stretch>
            <a:fillRect/>
          </a:stretch>
        </p:blipFill>
        <p:spPr>
          <a:xfrm>
            <a:off x="3513782" y="4283168"/>
            <a:ext cx="6098512" cy="1862055"/>
          </a:xfrm>
          <a:prstGeom prst="rect">
            <a:avLst/>
          </a:prstGeom>
        </p:spPr>
      </p:pic>
      <p:sp>
        <p:nvSpPr>
          <p:cNvPr id="14"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Recurso de Protección</a:t>
            </a:r>
          </a:p>
        </p:txBody>
      </p:sp>
    </p:spTree>
    <p:extLst>
      <p:ext uri="{BB962C8B-B14F-4D97-AF65-F5344CB8AC3E}">
        <p14:creationId xmlns:p14="http://schemas.microsoft.com/office/powerpoint/2010/main" val="2342958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4708" y="1515961"/>
            <a:ext cx="8107918"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Corte de Apelaciones de Santiago – 13 de julio de 2018</a:t>
            </a:r>
          </a:p>
        </p:txBody>
      </p:sp>
      <p:sp>
        <p:nvSpPr>
          <p:cNvPr id="16" name="Right Arrow 15"/>
          <p:cNvSpPr/>
          <p:nvPr/>
        </p:nvSpPr>
        <p:spPr>
          <a:xfrm>
            <a:off x="2678167" y="2159017"/>
            <a:ext cx="718371" cy="86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0" name="TextBox 19"/>
          <p:cNvSpPr txBox="1"/>
          <p:nvPr/>
        </p:nvSpPr>
        <p:spPr>
          <a:xfrm>
            <a:off x="3492187" y="4833761"/>
            <a:ext cx="6020262" cy="507831"/>
          </a:xfrm>
          <a:prstGeom prst="rect">
            <a:avLst/>
          </a:prstGeom>
          <a:noFill/>
        </p:spPr>
        <p:txBody>
          <a:bodyPr wrap="square" rtlCol="0">
            <a:spAutoFit/>
          </a:bodyPr>
          <a:lstStyle/>
          <a:p>
            <a:r>
              <a:rPr lang="es-CL" sz="2700" b="1" dirty="0">
                <a:solidFill>
                  <a:srgbClr val="00B050"/>
                </a:solidFill>
                <a:latin typeface="Lucida Sans" panose="020B0602030504020204" pitchFamily="34" charset="0"/>
              </a:rPr>
              <a:t>Involucramiento de la familia</a:t>
            </a:r>
          </a:p>
        </p:txBody>
      </p:sp>
      <p:sp>
        <p:nvSpPr>
          <p:cNvPr id="11" name="Curved Right Arrow 10"/>
          <p:cNvSpPr/>
          <p:nvPr/>
        </p:nvSpPr>
        <p:spPr>
          <a:xfrm rot="21377408">
            <a:off x="2460433" y="3704104"/>
            <a:ext cx="1048097" cy="1755136"/>
          </a:xfrm>
          <a:prstGeom prst="curvedRightArrow">
            <a:avLst>
              <a:gd name="adj1" fmla="val 9312"/>
              <a:gd name="adj2" fmla="val 50630"/>
              <a:gd name="adj3" fmla="val 2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solidFill>
                <a:schemeClr val="tx1"/>
              </a:solidFill>
            </a:endParaRPr>
          </a:p>
        </p:txBody>
      </p:sp>
      <p:pic>
        <p:nvPicPr>
          <p:cNvPr id="2" name="Picture 1"/>
          <p:cNvPicPr>
            <a:picLocks noChangeAspect="1"/>
          </p:cNvPicPr>
          <p:nvPr/>
        </p:nvPicPr>
        <p:blipFill>
          <a:blip r:embed="rId2"/>
          <a:stretch>
            <a:fillRect/>
          </a:stretch>
        </p:blipFill>
        <p:spPr>
          <a:xfrm>
            <a:off x="3564214" y="1906929"/>
            <a:ext cx="6039003" cy="2595399"/>
          </a:xfrm>
          <a:prstGeom prst="rect">
            <a:avLst/>
          </a:prstGeom>
        </p:spPr>
      </p:pic>
      <p:sp>
        <p:nvSpPr>
          <p:cNvPr id="19" name="TextBox 18"/>
          <p:cNvSpPr txBox="1"/>
          <p:nvPr/>
        </p:nvSpPr>
        <p:spPr>
          <a:xfrm>
            <a:off x="253295" y="2244548"/>
            <a:ext cx="4040015" cy="923330"/>
          </a:xfrm>
          <a:prstGeom prst="rect">
            <a:avLst/>
          </a:prstGeom>
          <a:noFill/>
        </p:spPr>
        <p:txBody>
          <a:bodyPr wrap="square" rtlCol="0">
            <a:spAutoFit/>
          </a:bodyPr>
          <a:lstStyle/>
          <a:p>
            <a:r>
              <a:rPr lang="es-CL" sz="2700" b="1" dirty="0">
                <a:solidFill>
                  <a:srgbClr val="FF0000"/>
                </a:solidFill>
                <a:latin typeface="Lucida Sans" panose="020B0602030504020204" pitchFamily="34" charset="0"/>
              </a:rPr>
              <a:t>La respuesta</a:t>
            </a:r>
          </a:p>
          <a:p>
            <a:r>
              <a:rPr lang="es-CL" sz="2700" b="1" dirty="0">
                <a:solidFill>
                  <a:srgbClr val="FF0000"/>
                </a:solidFill>
                <a:latin typeface="Lucida Sans" panose="020B0602030504020204" pitchFamily="34" charset="0"/>
              </a:rPr>
              <a:t>d</a:t>
            </a:r>
            <a:r>
              <a:rPr lang="es-CL" sz="2700" b="1" dirty="0">
                <a:solidFill>
                  <a:srgbClr val="FF0000"/>
                </a:solidFill>
                <a:latin typeface="Lucida Sans" panose="020B0602030504020204" pitchFamily="34" charset="0"/>
              </a:rPr>
              <a:t>e la Corte</a:t>
            </a:r>
          </a:p>
        </p:txBody>
      </p:sp>
      <p:cxnSp>
        <p:nvCxnSpPr>
          <p:cNvPr id="21" name="Straight Connector 20"/>
          <p:cNvCxnSpPr/>
          <p:nvPr/>
        </p:nvCxnSpPr>
        <p:spPr>
          <a:xfrm flipV="1">
            <a:off x="5410826" y="2372926"/>
            <a:ext cx="4101623" cy="56074"/>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flipV="1">
            <a:off x="3564213" y="2760433"/>
            <a:ext cx="5857469" cy="6187"/>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14"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Recurso de Protección</a:t>
            </a:r>
          </a:p>
        </p:txBody>
      </p:sp>
    </p:spTree>
    <p:extLst>
      <p:ext uri="{BB962C8B-B14F-4D97-AF65-F5344CB8AC3E}">
        <p14:creationId xmlns:p14="http://schemas.microsoft.com/office/powerpoint/2010/main" val="3330225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4708" y="1515961"/>
            <a:ext cx="8107918"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Corte de Apelaciones de Santiago – 13 de julio de 2018</a:t>
            </a:r>
          </a:p>
        </p:txBody>
      </p:sp>
      <p:sp>
        <p:nvSpPr>
          <p:cNvPr id="16" name="Right Arrow 15"/>
          <p:cNvSpPr/>
          <p:nvPr/>
        </p:nvSpPr>
        <p:spPr>
          <a:xfrm>
            <a:off x="2678167" y="2159017"/>
            <a:ext cx="718371" cy="86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0" name="TextBox 19"/>
          <p:cNvSpPr txBox="1"/>
          <p:nvPr/>
        </p:nvSpPr>
        <p:spPr>
          <a:xfrm>
            <a:off x="4266739" y="4740883"/>
            <a:ext cx="6020262" cy="1338828"/>
          </a:xfrm>
          <a:prstGeom prst="rect">
            <a:avLst/>
          </a:prstGeom>
          <a:noFill/>
        </p:spPr>
        <p:txBody>
          <a:bodyPr wrap="square" rtlCol="0">
            <a:spAutoFit/>
          </a:bodyPr>
          <a:lstStyle/>
          <a:p>
            <a:r>
              <a:rPr lang="es-CL" sz="2025" b="1" dirty="0">
                <a:solidFill>
                  <a:srgbClr val="00B050"/>
                </a:solidFill>
                <a:latin typeface="Lucida Sans" panose="020B0602030504020204" pitchFamily="34" charset="0"/>
              </a:rPr>
              <a:t>Otras medidas adoptadas en casos similares:</a:t>
            </a:r>
          </a:p>
          <a:p>
            <a:pPr marL="385785" indent="-385785">
              <a:buFont typeface="Arial" panose="020B0604020202020204" pitchFamily="34" charset="0"/>
              <a:buChar char="•"/>
            </a:pPr>
            <a:r>
              <a:rPr lang="es-CL" sz="2025" b="1" dirty="0">
                <a:solidFill>
                  <a:srgbClr val="00B050"/>
                </a:solidFill>
                <a:latin typeface="Lucida Sans" panose="020B0602030504020204" pitchFamily="34" charset="0"/>
              </a:rPr>
              <a:t>Prohibición de acercamiento</a:t>
            </a:r>
          </a:p>
          <a:p>
            <a:pPr marL="385785" indent="-385785">
              <a:buFont typeface="Arial" panose="020B0604020202020204" pitchFamily="34" charset="0"/>
              <a:buChar char="•"/>
            </a:pPr>
            <a:r>
              <a:rPr lang="es-CL" sz="2025" b="1" dirty="0">
                <a:solidFill>
                  <a:srgbClr val="00B050"/>
                </a:solidFill>
                <a:latin typeface="Lucida Sans" panose="020B0602030504020204" pitchFamily="34" charset="0"/>
              </a:rPr>
              <a:t>Destrucción de anuarios escolares</a:t>
            </a:r>
          </a:p>
        </p:txBody>
      </p:sp>
      <p:sp>
        <p:nvSpPr>
          <p:cNvPr id="11" name="Curved Right Arrow 10"/>
          <p:cNvSpPr/>
          <p:nvPr/>
        </p:nvSpPr>
        <p:spPr>
          <a:xfrm rot="21377408">
            <a:off x="2563375" y="3354615"/>
            <a:ext cx="1541110" cy="2342889"/>
          </a:xfrm>
          <a:prstGeom prst="curvedRightArrow">
            <a:avLst>
              <a:gd name="adj1" fmla="val 9312"/>
              <a:gd name="adj2" fmla="val 50630"/>
              <a:gd name="adj3" fmla="val 2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solidFill>
                <a:schemeClr val="tx1"/>
              </a:solidFill>
            </a:endParaRPr>
          </a:p>
        </p:txBody>
      </p:sp>
      <p:sp>
        <p:nvSpPr>
          <p:cNvPr id="19" name="TextBox 18"/>
          <p:cNvSpPr txBox="1"/>
          <p:nvPr/>
        </p:nvSpPr>
        <p:spPr>
          <a:xfrm>
            <a:off x="253295" y="2244549"/>
            <a:ext cx="4040015" cy="507831"/>
          </a:xfrm>
          <a:prstGeom prst="rect">
            <a:avLst/>
          </a:prstGeom>
          <a:noFill/>
        </p:spPr>
        <p:txBody>
          <a:bodyPr wrap="square" rtlCol="0">
            <a:spAutoFit/>
          </a:bodyPr>
          <a:lstStyle/>
          <a:p>
            <a:r>
              <a:rPr lang="es-CL" sz="2700" b="1" dirty="0">
                <a:solidFill>
                  <a:srgbClr val="FF0000"/>
                </a:solidFill>
                <a:latin typeface="Lucida Sans" panose="020B0602030504020204" pitchFamily="34" charset="0"/>
              </a:rPr>
              <a:t>Decisión</a:t>
            </a:r>
          </a:p>
        </p:txBody>
      </p:sp>
      <p:pic>
        <p:nvPicPr>
          <p:cNvPr id="3" name="Picture 2"/>
          <p:cNvPicPr>
            <a:picLocks noChangeAspect="1"/>
          </p:cNvPicPr>
          <p:nvPr/>
        </p:nvPicPr>
        <p:blipFill>
          <a:blip r:embed="rId2"/>
          <a:stretch>
            <a:fillRect/>
          </a:stretch>
        </p:blipFill>
        <p:spPr>
          <a:xfrm>
            <a:off x="3492741" y="1933604"/>
            <a:ext cx="6163452" cy="2449000"/>
          </a:xfrm>
          <a:prstGeom prst="rect">
            <a:avLst/>
          </a:prstGeom>
        </p:spPr>
      </p:pic>
      <p:sp>
        <p:nvSpPr>
          <p:cNvPr id="9"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Recurso de Protección</a:t>
            </a:r>
          </a:p>
        </p:txBody>
      </p:sp>
    </p:spTree>
    <p:extLst>
      <p:ext uri="{BB962C8B-B14F-4D97-AF65-F5344CB8AC3E}">
        <p14:creationId xmlns:p14="http://schemas.microsoft.com/office/powerpoint/2010/main" val="559337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5857" y="1644294"/>
            <a:ext cx="2403256" cy="793679"/>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Ámbito de Aplicación </a:t>
            </a:r>
          </a:p>
          <a:p>
            <a:endParaRPr lang="es-CL" sz="1519" b="1" dirty="0">
              <a:solidFill>
                <a:srgbClr val="FF0000"/>
              </a:solidFill>
              <a:latin typeface="Lucida Sans" panose="020B0602030504020204" pitchFamily="34" charset="0"/>
            </a:endParaRPr>
          </a:p>
          <a:p>
            <a:r>
              <a:rPr lang="es-CL" sz="1519" b="1" dirty="0">
                <a:solidFill>
                  <a:srgbClr val="FF0000"/>
                </a:solidFill>
                <a:latin typeface="Lucida Sans" panose="020B0602030504020204" pitchFamily="34" charset="0"/>
              </a:rPr>
              <a:t>Art 8 N° 7 Ley 19</a:t>
            </a:r>
            <a:r>
              <a:rPr lang="en-US" sz="1519" b="1" dirty="0">
                <a:solidFill>
                  <a:srgbClr val="FF0000"/>
                </a:solidFill>
                <a:latin typeface="Lucida Sans" panose="020B0602030504020204" pitchFamily="34" charset="0"/>
              </a:rPr>
              <a:t>,968</a:t>
            </a:r>
            <a:endParaRPr lang="es-CL" sz="1519" b="1" dirty="0">
              <a:solidFill>
                <a:srgbClr val="FF0000"/>
              </a:solidFill>
              <a:latin typeface="Lucida Sans" panose="020B0602030504020204" pitchFamily="34" charset="0"/>
            </a:endParaRPr>
          </a:p>
        </p:txBody>
      </p:sp>
      <p:sp>
        <p:nvSpPr>
          <p:cNvPr id="14" name="Right Arrow 13"/>
          <p:cNvSpPr/>
          <p:nvPr/>
        </p:nvSpPr>
        <p:spPr>
          <a:xfrm>
            <a:off x="2749113" y="1497925"/>
            <a:ext cx="54095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15" name="TextBox 14"/>
          <p:cNvSpPr txBox="1"/>
          <p:nvPr/>
        </p:nvSpPr>
        <p:spPr>
          <a:xfrm>
            <a:off x="3290066" y="1656931"/>
            <a:ext cx="6172200" cy="1261243"/>
          </a:xfrm>
          <a:prstGeom prst="rect">
            <a:avLst/>
          </a:prstGeom>
          <a:noFill/>
        </p:spPr>
        <p:txBody>
          <a:bodyPr wrap="square" rtlCol="0">
            <a:spAutoFit/>
          </a:bodyPr>
          <a:lstStyle/>
          <a:p>
            <a:pPr algn="just"/>
            <a:r>
              <a:rPr lang="es-CL" sz="1519" b="1" dirty="0">
                <a:latin typeface="Lucida Sans" panose="020B0602030504020204" pitchFamily="34" charset="0"/>
              </a:rPr>
              <a:t>Todos los asuntos en que aparezcan </a:t>
            </a:r>
            <a:r>
              <a:rPr lang="es-CL" sz="1519" b="1" dirty="0">
                <a:solidFill>
                  <a:srgbClr val="00B050"/>
                </a:solidFill>
                <a:latin typeface="Lucida Sans" panose="020B0602030504020204" pitchFamily="34" charset="0"/>
              </a:rPr>
              <a:t>niños, niñas o adolescentes</a:t>
            </a:r>
            <a:r>
              <a:rPr lang="es-CL" sz="1519" b="1" dirty="0">
                <a:solidFill>
                  <a:srgbClr val="FF0000"/>
                </a:solidFill>
                <a:latin typeface="Lucida Sans" panose="020B0602030504020204" pitchFamily="34" charset="0"/>
              </a:rPr>
              <a:t> </a:t>
            </a:r>
            <a:r>
              <a:rPr lang="es-CL" sz="1519" b="1" dirty="0">
                <a:latin typeface="Lucida Sans" panose="020B0602030504020204" pitchFamily="34" charset="0"/>
              </a:rPr>
              <a:t>gravemente </a:t>
            </a:r>
            <a:r>
              <a:rPr lang="es-CL" sz="1519" b="1" dirty="0">
                <a:solidFill>
                  <a:srgbClr val="00B050"/>
                </a:solidFill>
                <a:latin typeface="Lucida Sans" panose="020B0602030504020204" pitchFamily="34" charset="0"/>
              </a:rPr>
              <a:t>vulnerados</a:t>
            </a:r>
            <a:r>
              <a:rPr lang="es-CL" sz="1519" b="1" dirty="0">
                <a:latin typeface="Lucida Sans" panose="020B0602030504020204" pitchFamily="34" charset="0"/>
              </a:rPr>
              <a:t> o </a:t>
            </a:r>
            <a:r>
              <a:rPr lang="es-CL" sz="1519" b="1" dirty="0">
                <a:solidFill>
                  <a:srgbClr val="00B050"/>
                </a:solidFill>
                <a:latin typeface="Lucida Sans" panose="020B0602030504020204" pitchFamily="34" charset="0"/>
              </a:rPr>
              <a:t>amenazados</a:t>
            </a:r>
            <a:r>
              <a:rPr lang="es-CL" sz="1519" b="1" dirty="0">
                <a:latin typeface="Lucida Sans" panose="020B0602030504020204" pitchFamily="34" charset="0"/>
              </a:rPr>
              <a:t> en </a:t>
            </a:r>
            <a:r>
              <a:rPr lang="es-CL" sz="1519" b="1" dirty="0">
                <a:solidFill>
                  <a:srgbClr val="00B050"/>
                </a:solidFill>
                <a:latin typeface="Lucida Sans" panose="020B0602030504020204" pitchFamily="34" charset="0"/>
              </a:rPr>
              <a:t>sus</a:t>
            </a:r>
            <a:r>
              <a:rPr lang="es-CL" sz="1519" b="1" dirty="0">
                <a:solidFill>
                  <a:srgbClr val="FF0000"/>
                </a:solidFill>
                <a:latin typeface="Lucida Sans" panose="020B0602030504020204" pitchFamily="34" charset="0"/>
              </a:rPr>
              <a:t> </a:t>
            </a:r>
            <a:r>
              <a:rPr lang="es-CL" sz="1519" b="1" dirty="0">
                <a:solidFill>
                  <a:srgbClr val="00B050"/>
                </a:solidFill>
                <a:latin typeface="Lucida Sans" panose="020B0602030504020204" pitchFamily="34" charset="0"/>
              </a:rPr>
              <a:t>derechos</a:t>
            </a:r>
            <a:r>
              <a:rPr lang="es-CL" sz="1519" b="1" dirty="0">
                <a:latin typeface="Lucida Sans" panose="020B0602030504020204" pitchFamily="34" charset="0"/>
              </a:rPr>
              <a:t>, respecto de los cuales se requiera adoptar una medida de protección conforme a la artículo 30 de la Ley de Menores</a:t>
            </a:r>
            <a:endParaRPr lang="en-US" sz="1519" b="1" dirty="0">
              <a:latin typeface="Lucida Sans" panose="020B0602030504020204" pitchFamily="34" charset="0"/>
            </a:endParaRPr>
          </a:p>
        </p:txBody>
      </p:sp>
      <p:sp>
        <p:nvSpPr>
          <p:cNvPr id="17" name="TextBox 16"/>
          <p:cNvSpPr txBox="1"/>
          <p:nvPr/>
        </p:nvSpPr>
        <p:spPr>
          <a:xfrm>
            <a:off x="1676069" y="3412696"/>
            <a:ext cx="2403256" cy="326115"/>
          </a:xfrm>
          <a:prstGeom prst="rect">
            <a:avLst/>
          </a:prstGeom>
          <a:noFill/>
        </p:spPr>
        <p:txBody>
          <a:bodyPr wrap="square" rtlCol="0">
            <a:spAutoFit/>
          </a:bodyPr>
          <a:lstStyle/>
          <a:p>
            <a:r>
              <a:rPr lang="es-CL" sz="1519" b="1" dirty="0">
                <a:solidFill>
                  <a:srgbClr val="00B050"/>
                </a:solidFill>
                <a:latin typeface="Lucida Sans" panose="020B0602030504020204" pitchFamily="34" charset="0"/>
              </a:rPr>
              <a:t>Vulnerados</a:t>
            </a:r>
            <a:endParaRPr lang="en-US" sz="1519" b="1" dirty="0">
              <a:solidFill>
                <a:srgbClr val="00B050"/>
              </a:solidFill>
              <a:latin typeface="Lucida Sans" panose="020B0602030504020204" pitchFamily="34" charset="0"/>
            </a:endParaRPr>
          </a:p>
        </p:txBody>
      </p:sp>
      <p:sp>
        <p:nvSpPr>
          <p:cNvPr id="18" name="Right Arrow 17"/>
          <p:cNvSpPr/>
          <p:nvPr/>
        </p:nvSpPr>
        <p:spPr>
          <a:xfrm>
            <a:off x="3019589" y="3458727"/>
            <a:ext cx="54095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19" name="TextBox 18"/>
          <p:cNvSpPr txBox="1"/>
          <p:nvPr/>
        </p:nvSpPr>
        <p:spPr>
          <a:xfrm>
            <a:off x="3649225" y="3369761"/>
            <a:ext cx="6172200" cy="326115"/>
          </a:xfrm>
          <a:prstGeom prst="rect">
            <a:avLst/>
          </a:prstGeom>
          <a:noFill/>
        </p:spPr>
        <p:txBody>
          <a:bodyPr wrap="square" rtlCol="0">
            <a:spAutoFit/>
          </a:bodyPr>
          <a:lstStyle/>
          <a:p>
            <a:pPr algn="just"/>
            <a:r>
              <a:rPr lang="es-CL" sz="1519" b="1" dirty="0">
                <a:latin typeface="Lucida Sans" panose="020B0602030504020204" pitchFamily="34" charset="0"/>
              </a:rPr>
              <a:t>Daño manifiesto, perpetrado (ex post) </a:t>
            </a:r>
            <a:endParaRPr lang="en-US" sz="1519" b="1" dirty="0">
              <a:latin typeface="Lucida Sans" panose="020B0602030504020204" pitchFamily="34" charset="0"/>
            </a:endParaRPr>
          </a:p>
        </p:txBody>
      </p:sp>
      <p:sp>
        <p:nvSpPr>
          <p:cNvPr id="20" name="TextBox 19"/>
          <p:cNvSpPr txBox="1"/>
          <p:nvPr/>
        </p:nvSpPr>
        <p:spPr>
          <a:xfrm>
            <a:off x="1676070" y="3843584"/>
            <a:ext cx="2403256" cy="326115"/>
          </a:xfrm>
          <a:prstGeom prst="rect">
            <a:avLst/>
          </a:prstGeom>
          <a:noFill/>
        </p:spPr>
        <p:txBody>
          <a:bodyPr wrap="square" rtlCol="0">
            <a:spAutoFit/>
          </a:bodyPr>
          <a:lstStyle/>
          <a:p>
            <a:r>
              <a:rPr lang="es-CL" sz="1519" b="1" dirty="0">
                <a:solidFill>
                  <a:srgbClr val="00B050"/>
                </a:solidFill>
                <a:latin typeface="Lucida Sans" panose="020B0602030504020204" pitchFamily="34" charset="0"/>
              </a:rPr>
              <a:t>Amenazados</a:t>
            </a:r>
            <a:endParaRPr lang="en-US" sz="1519" b="1" dirty="0">
              <a:solidFill>
                <a:srgbClr val="00B050"/>
              </a:solidFill>
              <a:latin typeface="Lucida Sans" panose="020B0602030504020204" pitchFamily="34" charset="0"/>
            </a:endParaRPr>
          </a:p>
        </p:txBody>
      </p:sp>
      <p:sp>
        <p:nvSpPr>
          <p:cNvPr id="21" name="TextBox 20"/>
          <p:cNvSpPr txBox="1"/>
          <p:nvPr/>
        </p:nvSpPr>
        <p:spPr>
          <a:xfrm>
            <a:off x="3649225" y="3827754"/>
            <a:ext cx="6172200" cy="559897"/>
          </a:xfrm>
          <a:prstGeom prst="rect">
            <a:avLst/>
          </a:prstGeom>
          <a:noFill/>
        </p:spPr>
        <p:txBody>
          <a:bodyPr wrap="square" rtlCol="0">
            <a:spAutoFit/>
          </a:bodyPr>
          <a:lstStyle/>
          <a:p>
            <a:pPr algn="just"/>
            <a:r>
              <a:rPr lang="es-CL" sz="1519" b="1" dirty="0">
                <a:latin typeface="Lucida Sans" panose="020B0602030504020204" pitchFamily="34" charset="0"/>
              </a:rPr>
              <a:t>Dar a entender con actos o palabras que se quiere hacer algún mal o alguien (ex ante)</a:t>
            </a:r>
            <a:endParaRPr lang="en-US" sz="1519" b="1" dirty="0">
              <a:latin typeface="Lucida Sans" panose="020B0602030504020204" pitchFamily="34" charset="0"/>
            </a:endParaRPr>
          </a:p>
        </p:txBody>
      </p:sp>
      <p:sp>
        <p:nvSpPr>
          <p:cNvPr id="22"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Medidas de Protección – Tribunales Familia</a:t>
            </a:r>
          </a:p>
        </p:txBody>
      </p:sp>
    </p:spTree>
    <p:extLst>
      <p:ext uri="{BB962C8B-B14F-4D97-AF65-F5344CB8AC3E}">
        <p14:creationId xmlns:p14="http://schemas.microsoft.com/office/powerpoint/2010/main" val="786051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5857" y="1644295"/>
            <a:ext cx="2403256" cy="793679"/>
          </a:xfrm>
          <a:prstGeom prst="rect">
            <a:avLst/>
          </a:prstGeom>
          <a:noFill/>
        </p:spPr>
        <p:txBody>
          <a:bodyPr wrap="square" rtlCol="0">
            <a:spAutoFit/>
          </a:bodyPr>
          <a:lstStyle/>
          <a:p>
            <a:endParaRPr lang="es-CL" sz="1519" b="1" dirty="0">
              <a:solidFill>
                <a:srgbClr val="FF0000"/>
              </a:solidFill>
              <a:latin typeface="Lucida Sans" panose="020B0602030504020204" pitchFamily="34" charset="0"/>
            </a:endParaRPr>
          </a:p>
          <a:p>
            <a:r>
              <a:rPr lang="es-CL" sz="1519" b="1" dirty="0">
                <a:solidFill>
                  <a:srgbClr val="FF0000"/>
                </a:solidFill>
                <a:latin typeface="Lucida Sans" panose="020B0602030504020204" pitchFamily="34" charset="0"/>
              </a:rPr>
              <a:t>Art 30 Ley de Menores </a:t>
            </a:r>
          </a:p>
        </p:txBody>
      </p:sp>
      <p:sp>
        <p:nvSpPr>
          <p:cNvPr id="14" name="Right Arrow 13"/>
          <p:cNvSpPr/>
          <p:nvPr/>
        </p:nvSpPr>
        <p:spPr>
          <a:xfrm>
            <a:off x="2749113" y="1706370"/>
            <a:ext cx="54095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pic>
        <p:nvPicPr>
          <p:cNvPr id="2" name="Picture 1"/>
          <p:cNvPicPr>
            <a:picLocks noChangeAspect="1"/>
          </p:cNvPicPr>
          <p:nvPr/>
        </p:nvPicPr>
        <p:blipFill>
          <a:blip r:embed="rId2"/>
          <a:stretch>
            <a:fillRect/>
          </a:stretch>
        </p:blipFill>
        <p:spPr>
          <a:xfrm>
            <a:off x="3359210" y="1644294"/>
            <a:ext cx="5537299" cy="3230761"/>
          </a:xfrm>
          <a:prstGeom prst="rect">
            <a:avLst/>
          </a:prstGeom>
        </p:spPr>
      </p:pic>
      <p:cxnSp>
        <p:nvCxnSpPr>
          <p:cNvPr id="22" name="Straight Connector 21"/>
          <p:cNvCxnSpPr/>
          <p:nvPr/>
        </p:nvCxnSpPr>
        <p:spPr>
          <a:xfrm flipV="1">
            <a:off x="5419354" y="2477896"/>
            <a:ext cx="2881191" cy="17736"/>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3" name="Straight Connector 22"/>
          <p:cNvCxnSpPr/>
          <p:nvPr/>
        </p:nvCxnSpPr>
        <p:spPr>
          <a:xfrm>
            <a:off x="3561015" y="2678768"/>
            <a:ext cx="4837080" cy="0"/>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flipV="1">
            <a:off x="3561015" y="2850357"/>
            <a:ext cx="4739530" cy="27944"/>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25" name="Curved Right Arrow 24"/>
          <p:cNvSpPr/>
          <p:nvPr/>
        </p:nvSpPr>
        <p:spPr>
          <a:xfrm rot="3303543">
            <a:off x="1288728" y="1687261"/>
            <a:ext cx="1206489" cy="3144828"/>
          </a:xfrm>
          <a:prstGeom prst="curvedRightArrow">
            <a:avLst>
              <a:gd name="adj1" fmla="val 9312"/>
              <a:gd name="adj2" fmla="val 50630"/>
              <a:gd name="adj3" fmla="val 2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solidFill>
                <a:schemeClr val="tx1"/>
              </a:solidFill>
            </a:endParaRPr>
          </a:p>
        </p:txBody>
      </p:sp>
      <p:sp>
        <p:nvSpPr>
          <p:cNvPr id="26" name="TextBox 25"/>
          <p:cNvSpPr txBox="1"/>
          <p:nvPr/>
        </p:nvSpPr>
        <p:spPr>
          <a:xfrm>
            <a:off x="360960" y="4729799"/>
            <a:ext cx="8535549" cy="923330"/>
          </a:xfrm>
          <a:prstGeom prst="rect">
            <a:avLst/>
          </a:prstGeom>
          <a:noFill/>
        </p:spPr>
        <p:txBody>
          <a:bodyPr wrap="square" rtlCol="0">
            <a:spAutoFit/>
          </a:bodyPr>
          <a:lstStyle/>
          <a:p>
            <a:endParaRPr lang="es-CL" sz="1519" b="1" dirty="0">
              <a:solidFill>
                <a:srgbClr val="FF0000"/>
              </a:solidFill>
              <a:latin typeface="Lucida Sans" panose="020B0602030504020204" pitchFamily="34" charset="0"/>
            </a:endParaRPr>
          </a:p>
          <a:p>
            <a:pPr marL="241116" indent="-241116">
              <a:buFont typeface="Arial" panose="020B0604020202020204" pitchFamily="34" charset="0"/>
              <a:buChar char="•"/>
            </a:pPr>
            <a:r>
              <a:rPr lang="es-CL" sz="1519" b="1" dirty="0" err="1">
                <a:solidFill>
                  <a:srgbClr val="FF0000"/>
                </a:solidFill>
                <a:latin typeface="Lucida Sans" panose="020B0602030504020204" pitchFamily="34" charset="0"/>
              </a:rPr>
              <a:t>Trib</a:t>
            </a:r>
            <a:r>
              <a:rPr lang="es-CL" sz="1519" b="1" dirty="0">
                <a:solidFill>
                  <a:srgbClr val="FF0000"/>
                </a:solidFill>
                <a:latin typeface="Lucida Sans" panose="020B0602030504020204" pitchFamily="34" charset="0"/>
              </a:rPr>
              <a:t> Familia – Ovalle: </a:t>
            </a:r>
            <a:r>
              <a:rPr lang="es-CL" sz="1181" b="1" dirty="0">
                <a:latin typeface="Lucida Sans" panose="020B0602030504020204" pitchFamily="34" charset="0"/>
              </a:rPr>
              <a:t>(i) que se reciba atención sicológica para la víctima, padres y agresor; (ii) Cuadro estadístico de casos donde pudiera estar afectado el Colegio; (iii) OPD deberá indagar situación de </a:t>
            </a:r>
            <a:r>
              <a:rPr lang="es-CL" sz="1181" b="1" dirty="0" err="1">
                <a:latin typeface="Lucida Sans" panose="020B0602030504020204" pitchFamily="34" charset="0"/>
              </a:rPr>
              <a:t>bullying</a:t>
            </a:r>
            <a:r>
              <a:rPr lang="es-CL" sz="1181" b="1" dirty="0">
                <a:latin typeface="Lucida Sans" panose="020B0602030504020204" pitchFamily="34" charset="0"/>
              </a:rPr>
              <a:t> en los niños del colegio. </a:t>
            </a:r>
          </a:p>
        </p:txBody>
      </p:sp>
      <p:sp>
        <p:nvSpPr>
          <p:cNvPr id="27" name="TextBox 26"/>
          <p:cNvSpPr txBox="1"/>
          <p:nvPr/>
        </p:nvSpPr>
        <p:spPr>
          <a:xfrm>
            <a:off x="360960" y="5538722"/>
            <a:ext cx="8535549" cy="741613"/>
          </a:xfrm>
          <a:prstGeom prst="rect">
            <a:avLst/>
          </a:prstGeom>
          <a:noFill/>
        </p:spPr>
        <p:txBody>
          <a:bodyPr wrap="square" rtlCol="0">
            <a:spAutoFit/>
          </a:bodyPr>
          <a:lstStyle/>
          <a:p>
            <a:endParaRPr lang="es-CL" sz="1519" b="1" dirty="0">
              <a:solidFill>
                <a:srgbClr val="FF0000"/>
              </a:solidFill>
              <a:latin typeface="Lucida Sans" panose="020B0602030504020204" pitchFamily="34" charset="0"/>
            </a:endParaRPr>
          </a:p>
          <a:p>
            <a:pPr marL="241116" indent="-241116">
              <a:buFont typeface="Arial" panose="020B0604020202020204" pitchFamily="34" charset="0"/>
              <a:buChar char="•"/>
            </a:pPr>
            <a:r>
              <a:rPr lang="es-CL" sz="1519" b="1" dirty="0" err="1">
                <a:solidFill>
                  <a:srgbClr val="FF0000"/>
                </a:solidFill>
                <a:latin typeface="Lucida Sans" panose="020B0602030504020204" pitchFamily="34" charset="0"/>
              </a:rPr>
              <a:t>Trib</a:t>
            </a:r>
            <a:r>
              <a:rPr lang="es-CL" sz="1519" b="1" dirty="0">
                <a:solidFill>
                  <a:srgbClr val="FF0000"/>
                </a:solidFill>
                <a:latin typeface="Lucida Sans" panose="020B0602030504020204" pitchFamily="34" charset="0"/>
              </a:rPr>
              <a:t> Familia – Iquique: </a:t>
            </a:r>
            <a:r>
              <a:rPr lang="es-CL" sz="1181" b="1" dirty="0">
                <a:latin typeface="Lucida Sans" panose="020B0602030504020204" pitchFamily="34" charset="0"/>
              </a:rPr>
              <a:t> Que se dispongan las medidas para que los agresores no se acerquen a la víctima. </a:t>
            </a:r>
          </a:p>
        </p:txBody>
      </p:sp>
      <p:sp>
        <p:nvSpPr>
          <p:cNvPr id="15"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Medidas de Protección – Tribunales Familia</a:t>
            </a:r>
          </a:p>
        </p:txBody>
      </p:sp>
    </p:spTree>
    <p:extLst>
      <p:ext uri="{BB962C8B-B14F-4D97-AF65-F5344CB8AC3E}">
        <p14:creationId xmlns:p14="http://schemas.microsoft.com/office/powerpoint/2010/main" val="300045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691584" y="3682341"/>
            <a:ext cx="3039307" cy="689741"/>
          </a:xfrm>
          <a:prstGeom prst="rect">
            <a:avLst/>
          </a:prstGeom>
          <a:noFill/>
        </p:spPr>
        <p:txBody>
          <a:bodyPr wrap="square" rtlCol="0">
            <a:spAutoFit/>
          </a:bodyPr>
          <a:lstStyle/>
          <a:p>
            <a:endParaRPr lang="es-CL" sz="1519" dirty="0">
              <a:solidFill>
                <a:srgbClr val="FF0000"/>
              </a:solidFill>
              <a:latin typeface="Cooper Black" panose="0208090404030B020404" pitchFamily="18" charset="0"/>
            </a:endParaRPr>
          </a:p>
          <a:p>
            <a:r>
              <a:rPr lang="es-CL" sz="2363" dirty="0">
                <a:solidFill>
                  <a:srgbClr val="00B050"/>
                </a:solidFill>
                <a:latin typeface="Cooper Black" panose="0208090404030B020404" pitchFamily="18" charset="0"/>
              </a:rPr>
              <a:t>No hay excusas !!!</a:t>
            </a:r>
          </a:p>
        </p:txBody>
      </p:sp>
      <p:sp>
        <p:nvSpPr>
          <p:cNvPr id="14" name="Right Arrow 13"/>
          <p:cNvSpPr/>
          <p:nvPr/>
        </p:nvSpPr>
        <p:spPr>
          <a:xfrm>
            <a:off x="2749113" y="1706370"/>
            <a:ext cx="54095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5" name="Curved Right Arrow 24"/>
          <p:cNvSpPr/>
          <p:nvPr/>
        </p:nvSpPr>
        <p:spPr>
          <a:xfrm>
            <a:off x="2486261" y="3076080"/>
            <a:ext cx="1087585" cy="1376835"/>
          </a:xfrm>
          <a:prstGeom prst="curvedRightArrow">
            <a:avLst>
              <a:gd name="adj1" fmla="val 9312"/>
              <a:gd name="adj2" fmla="val 50630"/>
              <a:gd name="adj3" fmla="val 2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solidFill>
                <a:schemeClr val="tx1"/>
              </a:solidFill>
            </a:endParaRPr>
          </a:p>
        </p:txBody>
      </p:sp>
      <p:sp>
        <p:nvSpPr>
          <p:cNvPr id="26" name="TextBox 25"/>
          <p:cNvSpPr txBox="1"/>
          <p:nvPr/>
        </p:nvSpPr>
        <p:spPr>
          <a:xfrm>
            <a:off x="345856" y="4453885"/>
            <a:ext cx="8535549" cy="923330"/>
          </a:xfrm>
          <a:prstGeom prst="rect">
            <a:avLst/>
          </a:prstGeom>
          <a:noFill/>
        </p:spPr>
        <p:txBody>
          <a:bodyPr wrap="square" rtlCol="0">
            <a:spAutoFit/>
          </a:bodyPr>
          <a:lstStyle/>
          <a:p>
            <a:endParaRPr lang="es-CL" sz="1519" b="1" dirty="0">
              <a:solidFill>
                <a:srgbClr val="FF0000"/>
              </a:solidFill>
              <a:latin typeface="Lucida Sans" panose="020B0602030504020204" pitchFamily="34" charset="0"/>
            </a:endParaRPr>
          </a:p>
          <a:p>
            <a:pPr marL="241116" indent="-241116">
              <a:buFont typeface="Arial" panose="020B0604020202020204" pitchFamily="34" charset="0"/>
              <a:buChar char="•"/>
            </a:pPr>
            <a:r>
              <a:rPr lang="es-CL" sz="1519" b="1" dirty="0" err="1">
                <a:solidFill>
                  <a:srgbClr val="FF0000"/>
                </a:solidFill>
                <a:latin typeface="Lucida Sans" panose="020B0602030504020204" pitchFamily="34" charset="0"/>
              </a:rPr>
              <a:t>Trib</a:t>
            </a:r>
            <a:r>
              <a:rPr lang="es-CL" sz="1519" b="1" dirty="0">
                <a:solidFill>
                  <a:srgbClr val="FF0000"/>
                </a:solidFill>
                <a:latin typeface="Lucida Sans" panose="020B0602030504020204" pitchFamily="34" charset="0"/>
              </a:rPr>
              <a:t> Familia – Ovalle: </a:t>
            </a:r>
            <a:r>
              <a:rPr lang="es-CL" sz="1181" b="1" dirty="0">
                <a:latin typeface="Lucida Sans" panose="020B0602030504020204" pitchFamily="34" charset="0"/>
              </a:rPr>
              <a:t>(i) que se reciba atención sicológica para la víctima, padres y agresor; (ii) Cuadro estadístico de casos donde pudiera estar afectado el Colegio; (iii) OPD deberá indagar situación de </a:t>
            </a:r>
            <a:r>
              <a:rPr lang="es-CL" sz="1181" b="1" dirty="0" err="1">
                <a:latin typeface="Lucida Sans" panose="020B0602030504020204" pitchFamily="34" charset="0"/>
              </a:rPr>
              <a:t>bullying</a:t>
            </a:r>
            <a:r>
              <a:rPr lang="es-CL" sz="1181" b="1" dirty="0">
                <a:latin typeface="Lucida Sans" panose="020B0602030504020204" pitchFamily="34" charset="0"/>
              </a:rPr>
              <a:t> en los niños del colegio. </a:t>
            </a:r>
          </a:p>
        </p:txBody>
      </p:sp>
      <p:sp>
        <p:nvSpPr>
          <p:cNvPr id="27" name="TextBox 26"/>
          <p:cNvSpPr txBox="1"/>
          <p:nvPr/>
        </p:nvSpPr>
        <p:spPr>
          <a:xfrm>
            <a:off x="257500" y="5254206"/>
            <a:ext cx="8535549" cy="741613"/>
          </a:xfrm>
          <a:prstGeom prst="rect">
            <a:avLst/>
          </a:prstGeom>
          <a:noFill/>
        </p:spPr>
        <p:txBody>
          <a:bodyPr wrap="square" rtlCol="0">
            <a:spAutoFit/>
          </a:bodyPr>
          <a:lstStyle/>
          <a:p>
            <a:endParaRPr lang="es-CL" sz="1519" b="1" dirty="0">
              <a:solidFill>
                <a:srgbClr val="FF0000"/>
              </a:solidFill>
              <a:latin typeface="Lucida Sans" panose="020B0602030504020204" pitchFamily="34" charset="0"/>
            </a:endParaRPr>
          </a:p>
          <a:p>
            <a:pPr marL="241116" indent="-241116">
              <a:buFont typeface="Arial" panose="020B0604020202020204" pitchFamily="34" charset="0"/>
              <a:buChar char="•"/>
            </a:pPr>
            <a:r>
              <a:rPr lang="es-CL" sz="1519" b="1" dirty="0" err="1">
                <a:solidFill>
                  <a:srgbClr val="FF0000"/>
                </a:solidFill>
                <a:latin typeface="Lucida Sans" panose="020B0602030504020204" pitchFamily="34" charset="0"/>
              </a:rPr>
              <a:t>Trib</a:t>
            </a:r>
            <a:r>
              <a:rPr lang="es-CL" sz="1519" b="1" dirty="0">
                <a:solidFill>
                  <a:srgbClr val="FF0000"/>
                </a:solidFill>
                <a:latin typeface="Lucida Sans" panose="020B0602030504020204" pitchFamily="34" charset="0"/>
              </a:rPr>
              <a:t> Familia – Iquique: </a:t>
            </a:r>
            <a:r>
              <a:rPr lang="es-CL" sz="1181" b="1" dirty="0">
                <a:latin typeface="Lucida Sans" panose="020B0602030504020204" pitchFamily="34" charset="0"/>
              </a:rPr>
              <a:t> Que se dispongan las medidas para que los agresores no se acerquen a la víctima. </a:t>
            </a:r>
          </a:p>
        </p:txBody>
      </p:sp>
      <p:pic>
        <p:nvPicPr>
          <p:cNvPr id="3" name="Picture 2"/>
          <p:cNvPicPr>
            <a:picLocks noChangeAspect="1"/>
          </p:cNvPicPr>
          <p:nvPr/>
        </p:nvPicPr>
        <p:blipFill>
          <a:blip r:embed="rId2"/>
          <a:stretch>
            <a:fillRect/>
          </a:stretch>
        </p:blipFill>
        <p:spPr>
          <a:xfrm>
            <a:off x="3338369" y="1573938"/>
            <a:ext cx="4846141" cy="1869297"/>
          </a:xfrm>
          <a:prstGeom prst="rect">
            <a:avLst/>
          </a:prstGeom>
        </p:spPr>
      </p:pic>
      <p:sp>
        <p:nvSpPr>
          <p:cNvPr id="19" name="Oval 18"/>
          <p:cNvSpPr/>
          <p:nvPr/>
        </p:nvSpPr>
        <p:spPr>
          <a:xfrm>
            <a:off x="3374168" y="1966000"/>
            <a:ext cx="4810343" cy="467556"/>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19"/>
          </a:p>
        </p:txBody>
      </p:sp>
      <p:sp>
        <p:nvSpPr>
          <p:cNvPr id="20" name="Oval 19"/>
          <p:cNvSpPr/>
          <p:nvPr/>
        </p:nvSpPr>
        <p:spPr>
          <a:xfrm>
            <a:off x="3254268" y="2694274"/>
            <a:ext cx="5285716" cy="898429"/>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19"/>
          </a:p>
        </p:txBody>
      </p:sp>
      <p:sp>
        <p:nvSpPr>
          <p:cNvPr id="21" name="TextBox 20"/>
          <p:cNvSpPr txBox="1"/>
          <p:nvPr/>
        </p:nvSpPr>
        <p:spPr>
          <a:xfrm>
            <a:off x="474444" y="1772882"/>
            <a:ext cx="2403256" cy="1261243"/>
          </a:xfrm>
          <a:prstGeom prst="rect">
            <a:avLst/>
          </a:prstGeom>
          <a:noFill/>
        </p:spPr>
        <p:txBody>
          <a:bodyPr wrap="square" rtlCol="0">
            <a:spAutoFit/>
          </a:bodyPr>
          <a:lstStyle/>
          <a:p>
            <a:endParaRPr lang="es-CL" sz="1519" b="1" dirty="0">
              <a:solidFill>
                <a:srgbClr val="FF0000"/>
              </a:solidFill>
              <a:latin typeface="Lucida Sans" panose="020B0602030504020204" pitchFamily="34" charset="0"/>
            </a:endParaRPr>
          </a:p>
          <a:p>
            <a:r>
              <a:rPr lang="es-CL" sz="1519" b="1" dirty="0">
                <a:solidFill>
                  <a:srgbClr val="FF0000"/>
                </a:solidFill>
                <a:latin typeface="Lucida Sans" panose="020B0602030504020204" pitchFamily="34" charset="0"/>
              </a:rPr>
              <a:t>¿Cómo se inicia? </a:t>
            </a:r>
          </a:p>
          <a:p>
            <a:endParaRPr lang="es-CL" sz="1519" b="1" dirty="0">
              <a:solidFill>
                <a:srgbClr val="FF0000"/>
              </a:solidFill>
              <a:latin typeface="Lucida Sans" panose="020B0602030504020204" pitchFamily="34" charset="0"/>
            </a:endParaRPr>
          </a:p>
          <a:p>
            <a:r>
              <a:rPr lang="es-CL" sz="1519" b="1" dirty="0">
                <a:solidFill>
                  <a:srgbClr val="FF0000"/>
                </a:solidFill>
                <a:latin typeface="Lucida Sans" panose="020B0602030504020204" pitchFamily="34" charset="0"/>
              </a:rPr>
              <a:t>¿Quién puede hacerlo?</a:t>
            </a:r>
          </a:p>
        </p:txBody>
      </p:sp>
      <p:sp>
        <p:nvSpPr>
          <p:cNvPr id="15"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Medidas de Protección – Tribunales Familia</a:t>
            </a:r>
          </a:p>
        </p:txBody>
      </p:sp>
    </p:spTree>
    <p:extLst>
      <p:ext uri="{BB962C8B-B14F-4D97-AF65-F5344CB8AC3E}">
        <p14:creationId xmlns:p14="http://schemas.microsoft.com/office/powerpoint/2010/main" val="1451325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p:cNvSpPr/>
          <p:nvPr/>
        </p:nvSpPr>
        <p:spPr>
          <a:xfrm>
            <a:off x="2749113" y="1706370"/>
            <a:ext cx="54095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1" name="TextBox 20"/>
          <p:cNvSpPr txBox="1"/>
          <p:nvPr/>
        </p:nvSpPr>
        <p:spPr>
          <a:xfrm>
            <a:off x="474444" y="1772882"/>
            <a:ext cx="2403256" cy="559897"/>
          </a:xfrm>
          <a:prstGeom prst="rect">
            <a:avLst/>
          </a:prstGeom>
          <a:noFill/>
        </p:spPr>
        <p:txBody>
          <a:bodyPr wrap="square" rtlCol="0">
            <a:spAutoFit/>
          </a:bodyPr>
          <a:lstStyle/>
          <a:p>
            <a:endParaRPr lang="es-CL" sz="1519" b="1" dirty="0">
              <a:solidFill>
                <a:srgbClr val="FF0000"/>
              </a:solidFill>
              <a:latin typeface="Lucida Sans" panose="020B0602030504020204" pitchFamily="34" charset="0"/>
            </a:endParaRPr>
          </a:p>
          <a:p>
            <a:r>
              <a:rPr lang="es-CL" sz="1519" b="1" dirty="0">
                <a:solidFill>
                  <a:srgbClr val="FF0000"/>
                </a:solidFill>
                <a:latin typeface="Lucida Sans" panose="020B0602030504020204" pitchFamily="34" charset="0"/>
              </a:rPr>
              <a:t>Finalidad Cautelar</a:t>
            </a:r>
          </a:p>
        </p:txBody>
      </p:sp>
      <p:pic>
        <p:nvPicPr>
          <p:cNvPr id="2" name="Picture 1"/>
          <p:cNvPicPr>
            <a:picLocks noChangeAspect="1"/>
          </p:cNvPicPr>
          <p:nvPr/>
        </p:nvPicPr>
        <p:blipFill>
          <a:blip r:embed="rId2"/>
          <a:stretch>
            <a:fillRect/>
          </a:stretch>
        </p:blipFill>
        <p:spPr>
          <a:xfrm>
            <a:off x="3378609" y="1743920"/>
            <a:ext cx="5055096" cy="554534"/>
          </a:xfrm>
          <a:prstGeom prst="rect">
            <a:avLst/>
          </a:prstGeom>
        </p:spPr>
      </p:pic>
      <p:pic>
        <p:nvPicPr>
          <p:cNvPr id="4" name="Picture 3"/>
          <p:cNvPicPr>
            <a:picLocks noChangeAspect="1"/>
          </p:cNvPicPr>
          <p:nvPr/>
        </p:nvPicPr>
        <p:blipFill>
          <a:blip r:embed="rId3"/>
          <a:stretch>
            <a:fillRect/>
          </a:stretch>
        </p:blipFill>
        <p:spPr>
          <a:xfrm>
            <a:off x="3478792" y="2170741"/>
            <a:ext cx="5191720" cy="747415"/>
          </a:xfrm>
          <a:prstGeom prst="rect">
            <a:avLst/>
          </a:prstGeom>
        </p:spPr>
      </p:pic>
      <p:pic>
        <p:nvPicPr>
          <p:cNvPr id="5" name="Picture 4"/>
          <p:cNvPicPr>
            <a:picLocks noChangeAspect="1"/>
          </p:cNvPicPr>
          <p:nvPr/>
        </p:nvPicPr>
        <p:blipFill>
          <a:blip r:embed="rId4"/>
          <a:stretch>
            <a:fillRect/>
          </a:stretch>
        </p:blipFill>
        <p:spPr>
          <a:xfrm>
            <a:off x="3307803" y="2971270"/>
            <a:ext cx="5207794" cy="1864519"/>
          </a:xfrm>
          <a:prstGeom prst="rect">
            <a:avLst/>
          </a:prstGeom>
        </p:spPr>
      </p:pic>
      <p:sp>
        <p:nvSpPr>
          <p:cNvPr id="15" name="Left Bracket 14"/>
          <p:cNvSpPr/>
          <p:nvPr/>
        </p:nvSpPr>
        <p:spPr>
          <a:xfrm>
            <a:off x="3140279" y="2918156"/>
            <a:ext cx="238330" cy="2016205"/>
          </a:xfrm>
          <a:prstGeom prst="leftBracket">
            <a:avLst/>
          </a:pr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519"/>
          </a:p>
        </p:txBody>
      </p:sp>
      <p:sp>
        <p:nvSpPr>
          <p:cNvPr id="16" name="Right Bracket 15"/>
          <p:cNvSpPr/>
          <p:nvPr/>
        </p:nvSpPr>
        <p:spPr>
          <a:xfrm>
            <a:off x="8396087" y="2918157"/>
            <a:ext cx="239020" cy="2016205"/>
          </a:xfrm>
          <a:prstGeom prst="rightBracket">
            <a:avLst/>
          </a:pr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519"/>
          </a:p>
        </p:txBody>
      </p:sp>
      <p:sp>
        <p:nvSpPr>
          <p:cNvPr id="17" name="Curved Right Arrow 16"/>
          <p:cNvSpPr/>
          <p:nvPr/>
        </p:nvSpPr>
        <p:spPr>
          <a:xfrm>
            <a:off x="1806986" y="3696847"/>
            <a:ext cx="1087585" cy="2142060"/>
          </a:xfrm>
          <a:prstGeom prst="curvedRightArrow">
            <a:avLst>
              <a:gd name="adj1" fmla="val 9312"/>
              <a:gd name="adj2" fmla="val 50630"/>
              <a:gd name="adj3" fmla="val 2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solidFill>
                <a:schemeClr val="tx1"/>
              </a:solidFill>
            </a:endParaRPr>
          </a:p>
        </p:txBody>
      </p:sp>
      <p:sp>
        <p:nvSpPr>
          <p:cNvPr id="18" name="TextBox 17"/>
          <p:cNvSpPr txBox="1"/>
          <p:nvPr/>
        </p:nvSpPr>
        <p:spPr>
          <a:xfrm>
            <a:off x="2877700" y="5129459"/>
            <a:ext cx="6699852" cy="793679"/>
          </a:xfrm>
          <a:prstGeom prst="rect">
            <a:avLst/>
          </a:prstGeom>
          <a:noFill/>
        </p:spPr>
        <p:txBody>
          <a:bodyPr wrap="square" rtlCol="0">
            <a:spAutoFit/>
          </a:bodyPr>
          <a:lstStyle/>
          <a:p>
            <a:endParaRPr lang="es-CL" sz="1519" b="1" dirty="0">
              <a:solidFill>
                <a:srgbClr val="FF0000"/>
              </a:solidFill>
              <a:latin typeface="Lucida Sans" panose="020B0602030504020204" pitchFamily="34" charset="0"/>
            </a:endParaRPr>
          </a:p>
          <a:p>
            <a:r>
              <a:rPr lang="es-CL" sz="1519" b="1" dirty="0">
                <a:solidFill>
                  <a:srgbClr val="FF0000"/>
                </a:solidFill>
                <a:latin typeface="Lucida Sans" panose="020B0602030504020204" pitchFamily="34" charset="0"/>
              </a:rPr>
              <a:t>Limitación: </a:t>
            </a:r>
            <a:r>
              <a:rPr lang="es-CL" sz="1519" b="1" dirty="0">
                <a:latin typeface="Lucida Sans" panose="020B0602030504020204" pitchFamily="34" charset="0"/>
              </a:rPr>
              <a:t>En ningún caso la medida cautelar decretada de conformidad a este artículo podrá durar más de 90 días.</a:t>
            </a:r>
            <a:endParaRPr lang="es-CL" sz="1519" b="1" dirty="0">
              <a:solidFill>
                <a:srgbClr val="FF0000"/>
              </a:solidFill>
              <a:latin typeface="Lucida Sans" panose="020B0602030504020204" pitchFamily="34" charset="0"/>
            </a:endParaRPr>
          </a:p>
        </p:txBody>
      </p:sp>
      <p:sp>
        <p:nvSpPr>
          <p:cNvPr id="13"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Medidas de Protección – Tribunales Familia</a:t>
            </a:r>
          </a:p>
        </p:txBody>
      </p:sp>
    </p:spTree>
    <p:extLst>
      <p:ext uri="{BB962C8B-B14F-4D97-AF65-F5344CB8AC3E}">
        <p14:creationId xmlns:p14="http://schemas.microsoft.com/office/powerpoint/2010/main" val="1589603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42471" y="1715239"/>
            <a:ext cx="8628664"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¿Qué significa? </a:t>
            </a:r>
            <a:r>
              <a:rPr lang="es-CL" sz="1519" b="1" dirty="0">
                <a:latin typeface="Lucida Sans" panose="020B0602030504020204" pitchFamily="34" charset="0"/>
              </a:rPr>
              <a:t>		</a:t>
            </a:r>
            <a:endParaRPr lang="en-US" sz="1519" b="1" dirty="0">
              <a:latin typeface="Lucida Sans" panose="020B0602030504020204" pitchFamily="34" charset="0"/>
            </a:endParaRPr>
          </a:p>
        </p:txBody>
      </p:sp>
      <p:sp>
        <p:nvSpPr>
          <p:cNvPr id="16" name="Right Arrow 15"/>
          <p:cNvSpPr/>
          <p:nvPr/>
        </p:nvSpPr>
        <p:spPr>
          <a:xfrm>
            <a:off x="2501221" y="1715240"/>
            <a:ext cx="257175" cy="335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17" name="TextBox 16"/>
          <p:cNvSpPr txBox="1"/>
          <p:nvPr/>
        </p:nvSpPr>
        <p:spPr>
          <a:xfrm>
            <a:off x="2891001" y="1715240"/>
            <a:ext cx="5711059" cy="559897"/>
          </a:xfrm>
          <a:prstGeom prst="rect">
            <a:avLst/>
          </a:prstGeom>
          <a:noFill/>
        </p:spPr>
        <p:txBody>
          <a:bodyPr wrap="square" rtlCol="0">
            <a:spAutoFit/>
          </a:bodyPr>
          <a:lstStyle/>
          <a:p>
            <a:r>
              <a:rPr lang="es-CL" sz="1519" b="1" dirty="0">
                <a:latin typeface="Lucida Sans" panose="020B0602030504020204" pitchFamily="34" charset="0"/>
              </a:rPr>
              <a:t>Imputar a una persona una obligación </a:t>
            </a:r>
            <a:r>
              <a:rPr lang="es-CL" sz="1519" b="1" dirty="0" err="1">
                <a:latin typeface="Lucida Sans" panose="020B0602030504020204" pitchFamily="34" charset="0"/>
              </a:rPr>
              <a:t>reparatoria</a:t>
            </a:r>
            <a:r>
              <a:rPr lang="es-CL" sz="1519" b="1" dirty="0">
                <a:latin typeface="Lucida Sans" panose="020B0602030504020204" pitchFamily="34" charset="0"/>
              </a:rPr>
              <a:t> en razón del </a:t>
            </a:r>
            <a:r>
              <a:rPr lang="es-CL" sz="1519" b="1" dirty="0">
                <a:solidFill>
                  <a:srgbClr val="FF0000"/>
                </a:solidFill>
                <a:latin typeface="Lucida Sans" panose="020B0602030504020204" pitchFamily="34" charset="0"/>
              </a:rPr>
              <a:t>daño</a:t>
            </a:r>
            <a:r>
              <a:rPr lang="es-CL" sz="1519" b="1" dirty="0">
                <a:latin typeface="Lucida Sans" panose="020B0602030504020204" pitchFamily="34" charset="0"/>
              </a:rPr>
              <a:t> que le ha causado a otra persona.</a:t>
            </a:r>
            <a:endParaRPr lang="en-US" sz="1519" b="1" dirty="0">
              <a:latin typeface="Lucida Sans" panose="020B0602030504020204" pitchFamily="34" charset="0"/>
            </a:endParaRPr>
          </a:p>
        </p:txBody>
      </p:sp>
      <p:sp>
        <p:nvSpPr>
          <p:cNvPr id="18" name="TextBox 17"/>
          <p:cNvSpPr txBox="1"/>
          <p:nvPr/>
        </p:nvSpPr>
        <p:spPr>
          <a:xfrm>
            <a:off x="842470" y="2567112"/>
            <a:ext cx="8187230" cy="559897"/>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Principio general </a:t>
            </a:r>
            <a:r>
              <a:rPr lang="es-CL" sz="1519" b="1" dirty="0">
                <a:latin typeface="Lucida Sans" panose="020B0602030504020204" pitchFamily="34" charset="0"/>
              </a:rPr>
              <a:t>	 </a:t>
            </a:r>
            <a:r>
              <a:rPr lang="es-CL" sz="1519" b="1" dirty="0" smtClean="0">
                <a:latin typeface="Lucida Sans" panose="020B0602030504020204" pitchFamily="34" charset="0"/>
              </a:rPr>
              <a:t>     “</a:t>
            </a:r>
            <a:r>
              <a:rPr lang="es-CL" sz="1519" b="1" dirty="0">
                <a:latin typeface="Lucida Sans" panose="020B0602030504020204" pitchFamily="34" charset="0"/>
              </a:rPr>
              <a:t>la pérdida de un accidente debe quedar donde 			caiga”</a:t>
            </a:r>
            <a:endParaRPr lang="en-US" sz="1519" b="1" dirty="0">
              <a:latin typeface="Lucida Sans" panose="020B0602030504020204" pitchFamily="34" charset="0"/>
            </a:endParaRPr>
          </a:p>
        </p:txBody>
      </p:sp>
      <p:sp>
        <p:nvSpPr>
          <p:cNvPr id="19" name="Right Arrow 18"/>
          <p:cNvSpPr/>
          <p:nvPr/>
        </p:nvSpPr>
        <p:spPr>
          <a:xfrm>
            <a:off x="2755226" y="2592983"/>
            <a:ext cx="257175" cy="335550"/>
          </a:xfrm>
          <a:prstGeom prst="rightArrow">
            <a:avLst>
              <a:gd name="adj1" fmla="val 50000"/>
              <a:gd name="adj2" fmla="val 637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0" name="Curved Right Arrow 19"/>
          <p:cNvSpPr/>
          <p:nvPr/>
        </p:nvSpPr>
        <p:spPr>
          <a:xfrm>
            <a:off x="2257139" y="3110879"/>
            <a:ext cx="1588496" cy="972144"/>
          </a:xfrm>
          <a:prstGeom prst="curvedRightArrow">
            <a:avLst>
              <a:gd name="adj1" fmla="val 0"/>
              <a:gd name="adj2" fmla="val 50000"/>
              <a:gd name="adj3" fmla="val 3466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519">
              <a:solidFill>
                <a:schemeClr val="tx1"/>
              </a:solidFill>
            </a:endParaRPr>
          </a:p>
        </p:txBody>
      </p:sp>
      <p:sp>
        <p:nvSpPr>
          <p:cNvPr id="21" name="TextBox 20"/>
          <p:cNvSpPr txBox="1"/>
          <p:nvPr/>
        </p:nvSpPr>
        <p:spPr>
          <a:xfrm>
            <a:off x="3845635" y="3418983"/>
            <a:ext cx="4567074" cy="559897"/>
          </a:xfrm>
          <a:prstGeom prst="rect">
            <a:avLst/>
          </a:prstGeom>
          <a:noFill/>
        </p:spPr>
        <p:txBody>
          <a:bodyPr wrap="square" rtlCol="0">
            <a:spAutoFit/>
          </a:bodyPr>
          <a:lstStyle/>
          <a:p>
            <a:r>
              <a:rPr lang="es-CL" sz="1519" b="1" dirty="0">
                <a:latin typeface="Lucida Sans" panose="020B0602030504020204" pitchFamily="34" charset="0"/>
              </a:rPr>
              <a:t>Que exista una razón para atribuirle el costo de ese daño a otra persona distinta</a:t>
            </a:r>
            <a:endParaRPr lang="en-US" sz="1519" b="1" dirty="0">
              <a:latin typeface="Lucida Sans" panose="020B0602030504020204" pitchFamily="34" charset="0"/>
            </a:endParaRPr>
          </a:p>
        </p:txBody>
      </p:sp>
      <p:sp>
        <p:nvSpPr>
          <p:cNvPr id="22" name="TextBox 21"/>
          <p:cNvSpPr txBox="1"/>
          <p:nvPr/>
        </p:nvSpPr>
        <p:spPr>
          <a:xfrm>
            <a:off x="842470" y="4354119"/>
            <a:ext cx="7059011"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Requisitos:	</a:t>
            </a:r>
            <a:endParaRPr lang="en-US" sz="1519" b="1" dirty="0">
              <a:latin typeface="Lucida Sans" panose="020B0602030504020204" pitchFamily="34" charset="0"/>
            </a:endParaRPr>
          </a:p>
        </p:txBody>
      </p:sp>
      <p:sp>
        <p:nvSpPr>
          <p:cNvPr id="23" name="TextBox 22"/>
          <p:cNvSpPr txBox="1"/>
          <p:nvPr/>
        </p:nvSpPr>
        <p:spPr>
          <a:xfrm>
            <a:off x="2163399" y="4395482"/>
            <a:ext cx="2004610" cy="1027461"/>
          </a:xfrm>
          <a:prstGeom prst="rect">
            <a:avLst/>
          </a:prstGeom>
          <a:noFill/>
        </p:spPr>
        <p:txBody>
          <a:bodyPr wrap="square" rtlCol="0">
            <a:spAutoFit/>
          </a:bodyPr>
          <a:lstStyle/>
          <a:p>
            <a:pPr marL="241116" indent="-241116">
              <a:buFont typeface="Arial" panose="020B0604020202020204" pitchFamily="34" charset="0"/>
              <a:buChar char="•"/>
            </a:pPr>
            <a:r>
              <a:rPr lang="es-CL" sz="1519" b="1" dirty="0">
                <a:latin typeface="Lucida Sans" panose="020B0602030504020204" pitchFamily="34" charset="0"/>
              </a:rPr>
              <a:t>Hecho</a:t>
            </a:r>
          </a:p>
          <a:p>
            <a:pPr marL="241116" indent="-241116">
              <a:buFont typeface="Arial" panose="020B0604020202020204" pitchFamily="34" charset="0"/>
              <a:buChar char="•"/>
            </a:pPr>
            <a:r>
              <a:rPr lang="es-CL" sz="1519" b="1" dirty="0">
                <a:latin typeface="Lucida Sans" panose="020B0602030504020204" pitchFamily="34" charset="0"/>
              </a:rPr>
              <a:t>Culpa o dolo</a:t>
            </a:r>
          </a:p>
          <a:p>
            <a:pPr marL="241116" indent="-241116">
              <a:buFont typeface="Arial" panose="020B0604020202020204" pitchFamily="34" charset="0"/>
              <a:buChar char="•"/>
            </a:pPr>
            <a:r>
              <a:rPr lang="es-CL" sz="1519" b="1" dirty="0">
                <a:latin typeface="Lucida Sans" panose="020B0602030504020204" pitchFamily="34" charset="0"/>
              </a:rPr>
              <a:t>Causa</a:t>
            </a:r>
          </a:p>
          <a:p>
            <a:pPr marL="241116" indent="-241116">
              <a:buFont typeface="Arial" panose="020B0604020202020204" pitchFamily="34" charset="0"/>
              <a:buChar char="•"/>
            </a:pPr>
            <a:r>
              <a:rPr lang="es-CL" sz="1519" b="1" dirty="0">
                <a:latin typeface="Lucida Sans" panose="020B0602030504020204" pitchFamily="34" charset="0"/>
              </a:rPr>
              <a:t>Daño</a:t>
            </a:r>
            <a:endParaRPr lang="en-US" sz="1519" b="1" dirty="0">
              <a:latin typeface="Lucida Sans" panose="020B0602030504020204" pitchFamily="34" charset="0"/>
            </a:endParaRPr>
          </a:p>
        </p:txBody>
      </p:sp>
      <p:sp>
        <p:nvSpPr>
          <p:cNvPr id="24" name="Curved Right Arrow 23"/>
          <p:cNvSpPr/>
          <p:nvPr/>
        </p:nvSpPr>
        <p:spPr>
          <a:xfrm>
            <a:off x="3994182" y="4083023"/>
            <a:ext cx="1588496" cy="972144"/>
          </a:xfrm>
          <a:prstGeom prst="curvedRightArrow">
            <a:avLst>
              <a:gd name="adj1" fmla="val 0"/>
              <a:gd name="adj2" fmla="val 50000"/>
              <a:gd name="adj3" fmla="val 3466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519">
              <a:solidFill>
                <a:schemeClr val="tx1"/>
              </a:solidFill>
            </a:endParaRPr>
          </a:p>
        </p:txBody>
      </p:sp>
      <p:sp>
        <p:nvSpPr>
          <p:cNvPr id="25" name="TextBox 24"/>
          <p:cNvSpPr txBox="1"/>
          <p:nvPr/>
        </p:nvSpPr>
        <p:spPr>
          <a:xfrm>
            <a:off x="5639695" y="4509931"/>
            <a:ext cx="3582714" cy="559897"/>
          </a:xfrm>
          <a:prstGeom prst="rect">
            <a:avLst/>
          </a:prstGeom>
          <a:noFill/>
        </p:spPr>
        <p:txBody>
          <a:bodyPr wrap="square" rtlCol="0">
            <a:spAutoFit/>
          </a:bodyPr>
          <a:lstStyle/>
          <a:p>
            <a:r>
              <a:rPr lang="es-CL" sz="1519" b="1" dirty="0">
                <a:latin typeface="Lucida Sans" panose="020B0602030504020204" pitchFamily="34" charset="0"/>
              </a:rPr>
              <a:t>No es lícito dañar a otro sin causa justificada a otro</a:t>
            </a:r>
            <a:endParaRPr lang="en-US" sz="1519" b="1" dirty="0">
              <a:latin typeface="Lucida Sans" panose="020B0602030504020204" pitchFamily="34" charset="0"/>
            </a:endParaRPr>
          </a:p>
        </p:txBody>
      </p:sp>
      <p:sp>
        <p:nvSpPr>
          <p:cNvPr id="15"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1931834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1326" y="1974546"/>
            <a:ext cx="5755398" cy="326115"/>
          </a:xfrm>
          <a:prstGeom prst="rect">
            <a:avLst/>
          </a:prstGeom>
          <a:noFill/>
        </p:spPr>
        <p:txBody>
          <a:bodyPr wrap="square" rtlCol="0">
            <a:spAutoFit/>
          </a:bodyPr>
          <a:lstStyle/>
          <a:p>
            <a:r>
              <a:rPr lang="es-CL" sz="1520" b="1" dirty="0">
                <a:solidFill>
                  <a:srgbClr val="FF0000"/>
                </a:solidFill>
                <a:latin typeface="Lucida Sans" panose="020B0602030504020204" pitchFamily="34" charset="0"/>
              </a:rPr>
              <a:t> Acoso Escolar</a:t>
            </a:r>
            <a:endParaRPr lang="en-US" sz="1520" b="1" dirty="0">
              <a:solidFill>
                <a:srgbClr val="FF0000"/>
              </a:solidFill>
              <a:latin typeface="Lucida Sans" panose="020B0602030504020204" pitchFamily="34" charset="0"/>
            </a:endParaRPr>
          </a:p>
        </p:txBody>
      </p:sp>
      <p:cxnSp>
        <p:nvCxnSpPr>
          <p:cNvPr id="5" name="Straight Arrow Connector 4"/>
          <p:cNvCxnSpPr/>
          <p:nvPr/>
        </p:nvCxnSpPr>
        <p:spPr>
          <a:xfrm flipH="1">
            <a:off x="2163399" y="2327290"/>
            <a:ext cx="2188623" cy="10739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3724606" y="2357994"/>
            <a:ext cx="811427" cy="10614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4666840" y="2357994"/>
            <a:ext cx="341631" cy="1079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4896991" y="2327290"/>
            <a:ext cx="1612197" cy="11104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738359" y="3401217"/>
            <a:ext cx="1445501" cy="326115"/>
          </a:xfrm>
          <a:prstGeom prst="rect">
            <a:avLst/>
          </a:prstGeom>
          <a:noFill/>
        </p:spPr>
        <p:txBody>
          <a:bodyPr wrap="square" rtlCol="0">
            <a:spAutoFit/>
          </a:bodyPr>
          <a:lstStyle/>
          <a:p>
            <a:r>
              <a:rPr lang="es-CL" sz="1520" b="1" dirty="0">
                <a:solidFill>
                  <a:srgbClr val="00B050"/>
                </a:solidFill>
                <a:latin typeface="Lucida Sans" panose="020B0602030504020204" pitchFamily="34" charset="0"/>
              </a:rPr>
              <a:t>Hecho</a:t>
            </a:r>
            <a:endParaRPr lang="en-US" sz="1520" b="1" dirty="0">
              <a:solidFill>
                <a:srgbClr val="00B050"/>
              </a:solidFill>
              <a:latin typeface="Lucida Sans" panose="020B0602030504020204" pitchFamily="34" charset="0"/>
            </a:endParaRPr>
          </a:p>
        </p:txBody>
      </p:sp>
      <p:sp>
        <p:nvSpPr>
          <p:cNvPr id="26" name="TextBox 25"/>
          <p:cNvSpPr txBox="1"/>
          <p:nvPr/>
        </p:nvSpPr>
        <p:spPr>
          <a:xfrm>
            <a:off x="2944002" y="3419472"/>
            <a:ext cx="1531139" cy="326243"/>
          </a:xfrm>
          <a:prstGeom prst="rect">
            <a:avLst/>
          </a:prstGeom>
          <a:noFill/>
        </p:spPr>
        <p:txBody>
          <a:bodyPr wrap="square" rtlCol="0">
            <a:spAutoFit/>
          </a:bodyPr>
          <a:lstStyle/>
          <a:p>
            <a:r>
              <a:rPr lang="es-CL" sz="1520" b="1" dirty="0">
                <a:solidFill>
                  <a:srgbClr val="00B050"/>
                </a:solidFill>
                <a:latin typeface="Lucida Sans" panose="020B0602030504020204" pitchFamily="34" charset="0"/>
              </a:rPr>
              <a:t>Culpa o Dolo</a:t>
            </a:r>
            <a:endParaRPr lang="en-US" sz="1520" b="1" dirty="0">
              <a:solidFill>
                <a:srgbClr val="00B050"/>
              </a:solidFill>
              <a:latin typeface="Lucida Sans" panose="020B0602030504020204" pitchFamily="34" charset="0"/>
            </a:endParaRPr>
          </a:p>
        </p:txBody>
      </p:sp>
      <p:sp>
        <p:nvSpPr>
          <p:cNvPr id="27" name="TextBox 26"/>
          <p:cNvSpPr txBox="1"/>
          <p:nvPr/>
        </p:nvSpPr>
        <p:spPr>
          <a:xfrm>
            <a:off x="4651740" y="3419472"/>
            <a:ext cx="1445501" cy="326115"/>
          </a:xfrm>
          <a:prstGeom prst="rect">
            <a:avLst/>
          </a:prstGeom>
          <a:noFill/>
        </p:spPr>
        <p:txBody>
          <a:bodyPr wrap="square" rtlCol="0">
            <a:spAutoFit/>
          </a:bodyPr>
          <a:lstStyle/>
          <a:p>
            <a:r>
              <a:rPr lang="es-CL" sz="1520" b="1" dirty="0">
                <a:solidFill>
                  <a:srgbClr val="00B050"/>
                </a:solidFill>
                <a:latin typeface="Lucida Sans" panose="020B0602030504020204" pitchFamily="34" charset="0"/>
              </a:rPr>
              <a:t>Causa</a:t>
            </a:r>
            <a:endParaRPr lang="en-US" sz="1520" b="1" dirty="0">
              <a:solidFill>
                <a:srgbClr val="00B050"/>
              </a:solidFill>
              <a:latin typeface="Lucida Sans" panose="020B0602030504020204" pitchFamily="34" charset="0"/>
            </a:endParaRPr>
          </a:p>
        </p:txBody>
      </p:sp>
      <p:sp>
        <p:nvSpPr>
          <p:cNvPr id="31" name="TextBox 30"/>
          <p:cNvSpPr txBox="1"/>
          <p:nvPr/>
        </p:nvSpPr>
        <p:spPr>
          <a:xfrm>
            <a:off x="6347346" y="3437726"/>
            <a:ext cx="1445501" cy="326115"/>
          </a:xfrm>
          <a:prstGeom prst="rect">
            <a:avLst/>
          </a:prstGeom>
          <a:noFill/>
        </p:spPr>
        <p:txBody>
          <a:bodyPr wrap="square" rtlCol="0">
            <a:spAutoFit/>
          </a:bodyPr>
          <a:lstStyle/>
          <a:p>
            <a:r>
              <a:rPr lang="es-CL" sz="1520" b="1" dirty="0">
                <a:solidFill>
                  <a:srgbClr val="00B050"/>
                </a:solidFill>
                <a:latin typeface="Lucida Sans" panose="020B0602030504020204" pitchFamily="34" charset="0"/>
              </a:rPr>
              <a:t>Daño</a:t>
            </a:r>
            <a:endParaRPr lang="en-US" sz="1520" b="1" dirty="0">
              <a:solidFill>
                <a:srgbClr val="00B050"/>
              </a:solidFill>
              <a:latin typeface="Lucida Sans" panose="020B0602030504020204" pitchFamily="34" charset="0"/>
            </a:endParaRPr>
          </a:p>
        </p:txBody>
      </p:sp>
      <p:cxnSp>
        <p:nvCxnSpPr>
          <p:cNvPr id="46" name="Straight Arrow Connector 45"/>
          <p:cNvCxnSpPr/>
          <p:nvPr/>
        </p:nvCxnSpPr>
        <p:spPr>
          <a:xfrm flipH="1">
            <a:off x="2070914" y="3720468"/>
            <a:ext cx="1" cy="5369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flipH="1">
            <a:off x="3478889" y="3702729"/>
            <a:ext cx="3704" cy="839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flipH="1">
            <a:off x="5056064" y="3738723"/>
            <a:ext cx="1" cy="5369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H="1">
            <a:off x="6669025" y="3756977"/>
            <a:ext cx="3" cy="785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1108513" y="4196836"/>
            <a:ext cx="1835490" cy="559897"/>
          </a:xfrm>
          <a:prstGeom prst="rect">
            <a:avLst/>
          </a:prstGeom>
          <a:noFill/>
        </p:spPr>
        <p:txBody>
          <a:bodyPr wrap="square" rtlCol="0">
            <a:spAutoFit/>
          </a:bodyPr>
          <a:lstStyle/>
          <a:p>
            <a:pPr algn="ctr"/>
            <a:r>
              <a:rPr lang="es-CL" sz="1520" b="1" dirty="0">
                <a:latin typeface="Lucida Sans" panose="020B0602030504020204" pitchFamily="34" charset="0"/>
              </a:rPr>
              <a:t>Conducta de acoso</a:t>
            </a:r>
            <a:endParaRPr lang="en-US" sz="1520" b="1" dirty="0">
              <a:latin typeface="Lucida Sans" panose="020B0602030504020204" pitchFamily="34" charset="0"/>
            </a:endParaRPr>
          </a:p>
        </p:txBody>
      </p:sp>
      <p:sp>
        <p:nvSpPr>
          <p:cNvPr id="52" name="TextBox 51"/>
          <p:cNvSpPr txBox="1"/>
          <p:nvPr/>
        </p:nvSpPr>
        <p:spPr>
          <a:xfrm>
            <a:off x="2565474" y="4552844"/>
            <a:ext cx="1640159" cy="793679"/>
          </a:xfrm>
          <a:prstGeom prst="rect">
            <a:avLst/>
          </a:prstGeom>
          <a:noFill/>
        </p:spPr>
        <p:txBody>
          <a:bodyPr wrap="square" rtlCol="0">
            <a:spAutoFit/>
          </a:bodyPr>
          <a:lstStyle/>
          <a:p>
            <a:pPr algn="ctr"/>
            <a:r>
              <a:rPr lang="es-CL" sz="1520" b="1" dirty="0">
                <a:latin typeface="Lucida Sans" panose="020B0602030504020204" pitchFamily="34" charset="0"/>
              </a:rPr>
              <a:t>Incumplimiento de un deber de cuidado</a:t>
            </a:r>
            <a:endParaRPr lang="en-US" sz="1520" b="1" dirty="0">
              <a:latin typeface="Lucida Sans" panose="020B0602030504020204" pitchFamily="34" charset="0"/>
            </a:endParaRPr>
          </a:p>
        </p:txBody>
      </p:sp>
      <p:sp>
        <p:nvSpPr>
          <p:cNvPr id="55" name="TextBox 54"/>
          <p:cNvSpPr txBox="1"/>
          <p:nvPr/>
        </p:nvSpPr>
        <p:spPr>
          <a:xfrm>
            <a:off x="4205633" y="4324516"/>
            <a:ext cx="1835490" cy="1027461"/>
          </a:xfrm>
          <a:prstGeom prst="rect">
            <a:avLst/>
          </a:prstGeom>
          <a:noFill/>
        </p:spPr>
        <p:txBody>
          <a:bodyPr wrap="square" rtlCol="0">
            <a:spAutoFit/>
          </a:bodyPr>
          <a:lstStyle/>
          <a:p>
            <a:pPr algn="ctr"/>
            <a:r>
              <a:rPr lang="es-CL" sz="1520" b="1" dirty="0">
                <a:latin typeface="Lucida Sans" panose="020B0602030504020204" pitchFamily="34" charset="0"/>
              </a:rPr>
              <a:t>¿El daño se produjo a consecuencia de la conducta?</a:t>
            </a:r>
            <a:endParaRPr lang="en-US" sz="1520" b="1" dirty="0">
              <a:latin typeface="Lucida Sans" panose="020B0602030504020204" pitchFamily="34" charset="0"/>
            </a:endParaRPr>
          </a:p>
        </p:txBody>
      </p:sp>
      <p:sp>
        <p:nvSpPr>
          <p:cNvPr id="56" name="TextBox 55"/>
          <p:cNvSpPr txBox="1"/>
          <p:nvPr/>
        </p:nvSpPr>
        <p:spPr>
          <a:xfrm>
            <a:off x="6097241" y="4460020"/>
            <a:ext cx="1835490" cy="559897"/>
          </a:xfrm>
          <a:prstGeom prst="rect">
            <a:avLst/>
          </a:prstGeom>
          <a:noFill/>
        </p:spPr>
        <p:txBody>
          <a:bodyPr wrap="square" rtlCol="0">
            <a:spAutoFit/>
          </a:bodyPr>
          <a:lstStyle/>
          <a:p>
            <a:pPr marL="241116" indent="-241116" algn="ctr">
              <a:buFont typeface="Arial" panose="020B0604020202020204" pitchFamily="34" charset="0"/>
              <a:buChar char="•"/>
            </a:pPr>
            <a:r>
              <a:rPr lang="es-CL" sz="1520" b="1" dirty="0">
                <a:latin typeface="Lucida Sans" panose="020B0602030504020204" pitchFamily="34" charset="0"/>
              </a:rPr>
              <a:t>Físicos</a:t>
            </a:r>
          </a:p>
          <a:p>
            <a:pPr marL="241116" indent="-241116" algn="ctr">
              <a:buFont typeface="Arial" panose="020B0604020202020204" pitchFamily="34" charset="0"/>
              <a:buChar char="•"/>
            </a:pPr>
            <a:r>
              <a:rPr lang="es-CL" sz="1520" b="1" dirty="0">
                <a:latin typeface="Lucida Sans" panose="020B0602030504020204" pitchFamily="34" charset="0"/>
              </a:rPr>
              <a:t>Sicológicos</a:t>
            </a:r>
            <a:endParaRPr lang="en-US" sz="1520" b="1" dirty="0">
              <a:latin typeface="Lucida Sans" panose="020B0602030504020204" pitchFamily="34" charset="0"/>
            </a:endParaRPr>
          </a:p>
        </p:txBody>
      </p:sp>
      <p:sp>
        <p:nvSpPr>
          <p:cNvPr id="21"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779759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691" y="1741844"/>
            <a:ext cx="6544660"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Corte Suprema de Chile – 5 de julio de 2018</a:t>
            </a:r>
            <a:endParaRPr lang="en-US" sz="1519" b="1" dirty="0">
              <a:solidFill>
                <a:srgbClr val="FF0000"/>
              </a:solidFill>
              <a:latin typeface="Lucida Sans" panose="020B0602030504020204" pitchFamily="34" charset="0"/>
            </a:endParaRPr>
          </a:p>
        </p:txBody>
      </p:sp>
      <p:pic>
        <p:nvPicPr>
          <p:cNvPr id="7" name="Picture 6"/>
          <p:cNvPicPr>
            <a:picLocks noChangeAspect="1"/>
          </p:cNvPicPr>
          <p:nvPr/>
        </p:nvPicPr>
        <p:blipFill>
          <a:blip r:embed="rId2"/>
          <a:stretch>
            <a:fillRect/>
          </a:stretch>
        </p:blipFill>
        <p:spPr>
          <a:xfrm>
            <a:off x="1490784" y="2124115"/>
            <a:ext cx="5045622" cy="1595316"/>
          </a:xfrm>
          <a:prstGeom prst="rect">
            <a:avLst/>
          </a:prstGeom>
        </p:spPr>
      </p:pic>
      <p:cxnSp>
        <p:nvCxnSpPr>
          <p:cNvPr id="9" name="Straight Connector 8"/>
          <p:cNvCxnSpPr/>
          <p:nvPr/>
        </p:nvCxnSpPr>
        <p:spPr>
          <a:xfrm>
            <a:off x="1490784" y="2619785"/>
            <a:ext cx="4175934" cy="8868"/>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11" name="Right Arrow 10"/>
          <p:cNvSpPr/>
          <p:nvPr/>
        </p:nvSpPr>
        <p:spPr>
          <a:xfrm>
            <a:off x="6651078" y="2415819"/>
            <a:ext cx="54095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13" name="TextBox 12"/>
          <p:cNvSpPr txBox="1"/>
          <p:nvPr/>
        </p:nvSpPr>
        <p:spPr>
          <a:xfrm>
            <a:off x="7449208" y="2574825"/>
            <a:ext cx="1871170" cy="326115"/>
          </a:xfrm>
          <a:prstGeom prst="rect">
            <a:avLst/>
          </a:prstGeom>
          <a:noFill/>
        </p:spPr>
        <p:txBody>
          <a:bodyPr wrap="square" rtlCol="0">
            <a:spAutoFit/>
          </a:bodyPr>
          <a:lstStyle/>
          <a:p>
            <a:r>
              <a:rPr lang="es-CL" sz="1519" b="1" dirty="0">
                <a:solidFill>
                  <a:srgbClr val="00B050"/>
                </a:solidFill>
                <a:latin typeface="Lucida Sans" panose="020B0602030504020204" pitchFamily="34" charset="0"/>
              </a:rPr>
              <a:t>Acción deducida</a:t>
            </a:r>
            <a:endParaRPr lang="en-US" sz="1519" b="1" dirty="0">
              <a:solidFill>
                <a:srgbClr val="00B050"/>
              </a:solidFill>
              <a:latin typeface="Lucida Sans" panose="020B0602030504020204" pitchFamily="34" charset="0"/>
            </a:endParaRPr>
          </a:p>
        </p:txBody>
      </p:sp>
      <p:sp>
        <p:nvSpPr>
          <p:cNvPr id="14" name="Oval 13"/>
          <p:cNvSpPr/>
          <p:nvPr/>
        </p:nvSpPr>
        <p:spPr>
          <a:xfrm>
            <a:off x="1481026" y="2886449"/>
            <a:ext cx="1364745" cy="318632"/>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19"/>
          </a:p>
        </p:txBody>
      </p:sp>
      <p:sp>
        <p:nvSpPr>
          <p:cNvPr id="15" name="Curved Right Arrow 14"/>
          <p:cNvSpPr/>
          <p:nvPr/>
        </p:nvSpPr>
        <p:spPr>
          <a:xfrm>
            <a:off x="568277" y="3027720"/>
            <a:ext cx="922507" cy="1073040"/>
          </a:xfrm>
          <a:prstGeom prst="curvedRightArrow">
            <a:avLst>
              <a:gd name="adj1" fmla="val 7439"/>
              <a:gd name="adj2" fmla="val 50000"/>
              <a:gd name="adj3" fmla="val 240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solidFill>
                <a:schemeClr val="tx1"/>
              </a:solidFill>
            </a:endParaRPr>
          </a:p>
        </p:txBody>
      </p:sp>
      <p:sp>
        <p:nvSpPr>
          <p:cNvPr id="16" name="TextBox 15"/>
          <p:cNvSpPr txBox="1"/>
          <p:nvPr/>
        </p:nvSpPr>
        <p:spPr>
          <a:xfrm>
            <a:off x="1711545" y="3790078"/>
            <a:ext cx="2084004" cy="326115"/>
          </a:xfrm>
          <a:prstGeom prst="rect">
            <a:avLst/>
          </a:prstGeom>
          <a:noFill/>
        </p:spPr>
        <p:txBody>
          <a:bodyPr wrap="square" rtlCol="0">
            <a:spAutoFit/>
          </a:bodyPr>
          <a:lstStyle/>
          <a:p>
            <a:r>
              <a:rPr lang="es-CL" sz="1519" b="1" dirty="0">
                <a:solidFill>
                  <a:srgbClr val="00B050"/>
                </a:solidFill>
                <a:latin typeface="Lucida Sans" panose="020B0602030504020204" pitchFamily="34" charset="0"/>
              </a:rPr>
              <a:t>Sujeto demandado</a:t>
            </a:r>
            <a:endParaRPr lang="en-US" sz="1519" b="1" dirty="0">
              <a:solidFill>
                <a:srgbClr val="00B050"/>
              </a:solidFill>
              <a:latin typeface="Lucida Sans" panose="020B0602030504020204" pitchFamily="34" charset="0"/>
            </a:endParaRPr>
          </a:p>
        </p:txBody>
      </p:sp>
      <p:pic>
        <p:nvPicPr>
          <p:cNvPr id="17" name="Picture 16"/>
          <p:cNvPicPr>
            <a:picLocks noChangeAspect="1"/>
          </p:cNvPicPr>
          <p:nvPr/>
        </p:nvPicPr>
        <p:blipFill>
          <a:blip r:embed="rId3"/>
          <a:stretch>
            <a:fillRect/>
          </a:stretch>
        </p:blipFill>
        <p:spPr>
          <a:xfrm>
            <a:off x="1490784" y="4481765"/>
            <a:ext cx="5161416" cy="802499"/>
          </a:xfrm>
          <a:prstGeom prst="rect">
            <a:avLst/>
          </a:prstGeom>
        </p:spPr>
      </p:pic>
      <p:cxnSp>
        <p:nvCxnSpPr>
          <p:cNvPr id="32" name="Straight Connector 31"/>
          <p:cNvCxnSpPr/>
          <p:nvPr/>
        </p:nvCxnSpPr>
        <p:spPr>
          <a:xfrm>
            <a:off x="2475144" y="4983135"/>
            <a:ext cx="4175934" cy="8868"/>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33" name="Straight Connector 32"/>
          <p:cNvCxnSpPr/>
          <p:nvPr/>
        </p:nvCxnSpPr>
        <p:spPr>
          <a:xfrm>
            <a:off x="1490784" y="5275396"/>
            <a:ext cx="1843623" cy="8868"/>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35" name="Right Arrow 34"/>
          <p:cNvSpPr/>
          <p:nvPr/>
        </p:nvSpPr>
        <p:spPr>
          <a:xfrm>
            <a:off x="6832874" y="4481765"/>
            <a:ext cx="54095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36" name="TextBox 35"/>
          <p:cNvSpPr txBox="1"/>
          <p:nvPr/>
        </p:nvSpPr>
        <p:spPr>
          <a:xfrm>
            <a:off x="7449206" y="4571390"/>
            <a:ext cx="2048532" cy="326115"/>
          </a:xfrm>
          <a:prstGeom prst="rect">
            <a:avLst/>
          </a:prstGeom>
          <a:noFill/>
        </p:spPr>
        <p:txBody>
          <a:bodyPr wrap="square" rtlCol="0">
            <a:spAutoFit/>
          </a:bodyPr>
          <a:lstStyle/>
          <a:p>
            <a:r>
              <a:rPr lang="es-CL" sz="1519" b="1" dirty="0">
                <a:solidFill>
                  <a:srgbClr val="00B050"/>
                </a:solidFill>
                <a:latin typeface="Lucida Sans" panose="020B0602030504020204" pitchFamily="34" charset="0"/>
              </a:rPr>
              <a:t>Principio General</a:t>
            </a:r>
            <a:endParaRPr lang="en-US" sz="1519" b="1" dirty="0">
              <a:solidFill>
                <a:srgbClr val="00B050"/>
              </a:solidFill>
              <a:latin typeface="Lucida Sans" panose="020B0602030504020204" pitchFamily="34" charset="0"/>
            </a:endParaRPr>
          </a:p>
        </p:txBody>
      </p:sp>
      <p:sp>
        <p:nvSpPr>
          <p:cNvPr id="19"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2640409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50.png"/>
          <p:cNvPicPr>
            <a:picLocks noChangeAspect="1"/>
          </p:cNvPicPr>
          <p:nvPr/>
        </p:nvPicPr>
        <p:blipFill>
          <a:blip r:embed="rId3" cstate="print">
            <a:duotone>
              <a:prstClr val="black"/>
              <a:srgbClr val="ABADB0">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4572000"/>
            <a:ext cx="2552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Z:\Imagen Corporativa\Logo Corporativo\LogoBMAJ.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891" y="304800"/>
            <a:ext cx="3429000" cy="57466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30224" y="468868"/>
            <a:ext cx="5603876" cy="369332"/>
          </a:xfrm>
          <a:prstGeom prst="rect">
            <a:avLst/>
          </a:prstGeom>
          <a:noFill/>
        </p:spPr>
        <p:txBody>
          <a:bodyPr wrap="square" rtlCol="0">
            <a:spAutoFit/>
          </a:bodyPr>
          <a:lstStyle/>
          <a:p>
            <a:r>
              <a:rPr lang="es-CL" b="1" dirty="0" smtClean="0">
                <a:solidFill>
                  <a:srgbClr val="5B8BC8"/>
                </a:solidFill>
                <a:latin typeface="Lucida Sans" panose="020B0602030504020204" pitchFamily="34" charset="0"/>
                <a:cs typeface="Lucida Sans Unicode" panose="020B0602030504020204" pitchFamily="34" charset="0"/>
              </a:rPr>
              <a:t>Concepto Legal: </a:t>
            </a:r>
            <a:r>
              <a:rPr lang="es-CL" b="1" dirty="0" err="1" smtClean="0">
                <a:solidFill>
                  <a:srgbClr val="909090"/>
                </a:solidFill>
                <a:latin typeface="Lucida Sans" panose="020B0602030504020204" pitchFamily="34" charset="0"/>
                <a:cs typeface="Lucida Sans Unicode" panose="020B0602030504020204" pitchFamily="34" charset="0"/>
              </a:rPr>
              <a:t>Bullying</a:t>
            </a:r>
            <a:r>
              <a:rPr lang="es-CL" b="1" dirty="0" smtClean="0">
                <a:solidFill>
                  <a:srgbClr val="909090"/>
                </a:solidFill>
                <a:latin typeface="Lucida Sans" panose="020B0602030504020204" pitchFamily="34" charset="0"/>
                <a:cs typeface="Lucida Sans Unicode" panose="020B0602030504020204" pitchFamily="34" charset="0"/>
              </a:rPr>
              <a:t> y </a:t>
            </a:r>
            <a:r>
              <a:rPr lang="es-CL" b="1" dirty="0" err="1" smtClean="0">
                <a:solidFill>
                  <a:srgbClr val="909090"/>
                </a:solidFill>
                <a:latin typeface="Lucida Sans" panose="020B0602030504020204" pitchFamily="34" charset="0"/>
                <a:cs typeface="Lucida Sans Unicode" panose="020B0602030504020204" pitchFamily="34" charset="0"/>
              </a:rPr>
              <a:t>CiberBullying</a:t>
            </a:r>
            <a:endParaRPr lang="en-US" b="1" dirty="0">
              <a:solidFill>
                <a:srgbClr val="909090"/>
              </a:solidFill>
              <a:latin typeface="Lucida Sans" panose="020B0602030504020204" pitchFamily="34" charset="0"/>
              <a:cs typeface="Lucida Sans Unicode" panose="020B0602030504020204" pitchFamily="34" charset="0"/>
            </a:endParaRPr>
          </a:p>
        </p:txBody>
      </p:sp>
      <p:grpSp>
        <p:nvGrpSpPr>
          <p:cNvPr id="7" name="6 Grupo"/>
          <p:cNvGrpSpPr/>
          <p:nvPr/>
        </p:nvGrpSpPr>
        <p:grpSpPr>
          <a:xfrm>
            <a:off x="6457409" y="5328552"/>
            <a:ext cx="1313478" cy="304800"/>
            <a:chOff x="6226068" y="5143499"/>
            <a:chExt cx="1313478" cy="304800"/>
          </a:xfrm>
        </p:grpSpPr>
        <p:sp>
          <p:nvSpPr>
            <p:cNvPr id="2" name="1 Elipse"/>
            <p:cNvSpPr/>
            <p:nvPr/>
          </p:nvSpPr>
          <p:spPr>
            <a:xfrm>
              <a:off x="6226068" y="51434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11 Elipse"/>
            <p:cNvSpPr/>
            <p:nvPr/>
          </p:nvSpPr>
          <p:spPr>
            <a:xfrm>
              <a:off x="7398282" y="53720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13 CuadroTexto"/>
          <p:cNvSpPr txBox="1"/>
          <p:nvPr/>
        </p:nvSpPr>
        <p:spPr>
          <a:xfrm>
            <a:off x="530224" y="1295400"/>
            <a:ext cx="9109076" cy="5909310"/>
          </a:xfrm>
          <a:prstGeom prst="rect">
            <a:avLst/>
          </a:prstGeom>
          <a:noFill/>
        </p:spPr>
        <p:txBody>
          <a:bodyPr wrap="square" rtlCol="0">
            <a:spAutoFit/>
          </a:bodyPr>
          <a:lstStyle/>
          <a:p>
            <a:pPr algn="just"/>
            <a:r>
              <a:rPr lang="es-CL" dirty="0" smtClean="0"/>
              <a:t>Formas de Acoso Escolar digital:</a:t>
            </a:r>
          </a:p>
          <a:p>
            <a:pPr algn="just"/>
            <a:endParaRPr lang="es-CL" dirty="0" smtClean="0"/>
          </a:p>
          <a:p>
            <a:pPr algn="just"/>
            <a:r>
              <a:rPr lang="es-CL" b="1" dirty="0" err="1" smtClean="0">
                <a:solidFill>
                  <a:srgbClr val="5B8BC8"/>
                </a:solidFill>
              </a:rPr>
              <a:t>Ciberbullying</a:t>
            </a:r>
            <a:r>
              <a:rPr lang="es-CL" b="1" dirty="0" smtClean="0">
                <a:solidFill>
                  <a:srgbClr val="5B8BC8"/>
                </a:solidFill>
              </a:rPr>
              <a:t>: </a:t>
            </a:r>
            <a:r>
              <a:rPr lang="es-CL" dirty="0" smtClean="0"/>
              <a:t>Es definido como el uso de internet, redes sociales, dispositivos móviles o video juegos en línea, con la finalidad de ejercer acoso psicológico entre pares.</a:t>
            </a:r>
          </a:p>
          <a:p>
            <a:pPr algn="just"/>
            <a:endParaRPr lang="es-CL" b="1" dirty="0" smtClean="0"/>
          </a:p>
          <a:p>
            <a:pPr algn="just"/>
            <a:r>
              <a:rPr lang="es-CL" b="1" dirty="0" err="1" smtClean="0">
                <a:solidFill>
                  <a:srgbClr val="5B8BC8"/>
                </a:solidFill>
              </a:rPr>
              <a:t>Grooming</a:t>
            </a:r>
            <a:r>
              <a:rPr lang="es-CL" b="1" dirty="0" smtClean="0">
                <a:solidFill>
                  <a:srgbClr val="5B8BC8"/>
                </a:solidFill>
              </a:rPr>
              <a:t>: </a:t>
            </a:r>
            <a:r>
              <a:rPr lang="es-CL" dirty="0" smtClean="0"/>
              <a:t>Es el conjunto de acciones realizadas deliberadamente por un adulto con la finalidad de ganarse la confianza de un menor, con la intención de abusar sexualmente de él.</a:t>
            </a:r>
          </a:p>
          <a:p>
            <a:pPr algn="just"/>
            <a:endParaRPr lang="es-CL" b="1" dirty="0" smtClean="0"/>
          </a:p>
          <a:p>
            <a:pPr algn="just"/>
            <a:r>
              <a:rPr lang="es-CL" b="1" dirty="0" err="1" smtClean="0">
                <a:solidFill>
                  <a:srgbClr val="5B8BC8"/>
                </a:solidFill>
              </a:rPr>
              <a:t>Phishing</a:t>
            </a:r>
            <a:r>
              <a:rPr lang="es-CL" b="1" dirty="0" smtClean="0">
                <a:solidFill>
                  <a:srgbClr val="5B8BC8"/>
                </a:solidFill>
              </a:rPr>
              <a:t>: </a:t>
            </a:r>
            <a:r>
              <a:rPr lang="es-CL" dirty="0" smtClean="0"/>
              <a:t>También llamado suplantación de identidad, se define como la forma de engañar a una persona con la finalidad de que revele información personal a fin de cometer fraude.</a:t>
            </a:r>
          </a:p>
          <a:p>
            <a:pPr algn="just"/>
            <a:endParaRPr lang="es-CL" b="1" dirty="0" smtClean="0"/>
          </a:p>
          <a:p>
            <a:pPr algn="just"/>
            <a:r>
              <a:rPr lang="es-CL" b="1" dirty="0" err="1" smtClean="0">
                <a:solidFill>
                  <a:srgbClr val="5B8BC8"/>
                </a:solidFill>
              </a:rPr>
              <a:t>Sexting</a:t>
            </a:r>
            <a:r>
              <a:rPr lang="es-CL" b="1" dirty="0" smtClean="0">
                <a:solidFill>
                  <a:srgbClr val="5B8BC8"/>
                </a:solidFill>
              </a:rPr>
              <a:t>:</a:t>
            </a:r>
            <a:r>
              <a:rPr lang="es-CL" dirty="0" smtClean="0">
                <a:solidFill>
                  <a:srgbClr val="5B8BC8"/>
                </a:solidFill>
              </a:rPr>
              <a:t> </a:t>
            </a:r>
            <a:r>
              <a:rPr lang="es-CL" dirty="0" smtClean="0"/>
              <a:t>Envío e intercambio de videos o imágenes con contenido erótico o sexual a través de dispositivos móviles, redes sociales e internet.</a:t>
            </a:r>
          </a:p>
          <a:p>
            <a:pPr algn="just"/>
            <a:endParaRPr lang="es-CL" b="1" dirty="0" smtClean="0"/>
          </a:p>
          <a:p>
            <a:pPr algn="just"/>
            <a:r>
              <a:rPr lang="es-CL" b="1" dirty="0" err="1" smtClean="0">
                <a:solidFill>
                  <a:srgbClr val="5B8BC8"/>
                </a:solidFill>
              </a:rPr>
              <a:t>Happy-Slapping</a:t>
            </a:r>
            <a:r>
              <a:rPr lang="es-CL" dirty="0">
                <a:solidFill>
                  <a:srgbClr val="5B8BC8"/>
                </a:solidFill>
              </a:rPr>
              <a:t>: </a:t>
            </a:r>
            <a:r>
              <a:rPr lang="es-CL" dirty="0" smtClean="0"/>
              <a:t>Grabación </a:t>
            </a:r>
            <a:r>
              <a:rPr lang="es-CL" dirty="0"/>
              <a:t>de </a:t>
            </a:r>
            <a:r>
              <a:rPr lang="es-CL" dirty="0" smtClean="0"/>
              <a:t>abusos </a:t>
            </a:r>
            <a:r>
              <a:rPr lang="es-CL" dirty="0"/>
              <a:t>como pueden ser </a:t>
            </a:r>
            <a:r>
              <a:rPr lang="es-CL" dirty="0" smtClean="0"/>
              <a:t>golpes </a:t>
            </a:r>
            <a:r>
              <a:rPr lang="es-CL" dirty="0"/>
              <a:t>o empujones a compañeros de colegio que se graban en vídeo con la finalidad de compartirlo en las redes sociales o en Internet. En su modalidad más grave y, tristemente la más conocida, se graban palizas a compañeros de clase. Es, por tanto, una agresión física que se provoca simplemente para filmarla y difundir el vídeo en la red</a:t>
            </a:r>
            <a:endParaRPr lang="es-CL" dirty="0" smtClean="0"/>
          </a:p>
          <a:p>
            <a:endParaRPr lang="es-CL" dirty="0"/>
          </a:p>
          <a:p>
            <a:r>
              <a:rPr lang="es-CL" dirty="0" smtClean="0"/>
              <a:t>.</a:t>
            </a:r>
            <a:endParaRPr lang="en-GB" dirty="0"/>
          </a:p>
        </p:txBody>
      </p:sp>
    </p:spTree>
    <p:extLst>
      <p:ext uri="{BB962C8B-B14F-4D97-AF65-F5344CB8AC3E}">
        <p14:creationId xmlns:p14="http://schemas.microsoft.com/office/powerpoint/2010/main" val="1661414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691" y="1741844"/>
            <a:ext cx="6544660" cy="326115"/>
          </a:xfrm>
          <a:prstGeom prst="rect">
            <a:avLst/>
          </a:prstGeom>
          <a:noFill/>
        </p:spPr>
        <p:txBody>
          <a:bodyPr wrap="square" rtlCol="0">
            <a:spAutoFit/>
          </a:bodyPr>
          <a:lstStyle/>
          <a:p>
            <a:r>
              <a:rPr lang="es-CL" sz="1519" dirty="0">
                <a:solidFill>
                  <a:srgbClr val="FF0000"/>
                </a:solidFill>
                <a:latin typeface="Lucida Sans" panose="020B0602030504020204" pitchFamily="34" charset="0"/>
              </a:rPr>
              <a:t>Corte Suprema de Chile – 5 de julio de 2018</a:t>
            </a:r>
            <a:endParaRPr lang="en-US" sz="1519" dirty="0">
              <a:solidFill>
                <a:srgbClr val="FF0000"/>
              </a:solidFill>
              <a:latin typeface="Lucida Sans" panose="020B0602030504020204" pitchFamily="34" charset="0"/>
            </a:endParaRPr>
          </a:p>
        </p:txBody>
      </p:sp>
      <p:pic>
        <p:nvPicPr>
          <p:cNvPr id="2" name="Picture 1"/>
          <p:cNvPicPr>
            <a:picLocks noChangeAspect="1"/>
          </p:cNvPicPr>
          <p:nvPr/>
        </p:nvPicPr>
        <p:blipFill>
          <a:blip r:embed="rId2"/>
          <a:stretch>
            <a:fillRect/>
          </a:stretch>
        </p:blipFill>
        <p:spPr>
          <a:xfrm>
            <a:off x="558691" y="2390384"/>
            <a:ext cx="7543408" cy="1981403"/>
          </a:xfrm>
          <a:prstGeom prst="rect">
            <a:avLst/>
          </a:prstGeom>
        </p:spPr>
      </p:pic>
      <p:sp>
        <p:nvSpPr>
          <p:cNvPr id="18" name="Right Arrow 17"/>
          <p:cNvSpPr/>
          <p:nvPr/>
        </p:nvSpPr>
        <p:spPr>
          <a:xfrm>
            <a:off x="7919216" y="3311401"/>
            <a:ext cx="49661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19" name="TextBox 18"/>
          <p:cNvSpPr txBox="1"/>
          <p:nvPr/>
        </p:nvSpPr>
        <p:spPr>
          <a:xfrm>
            <a:off x="8593192" y="3405485"/>
            <a:ext cx="1871170" cy="455959"/>
          </a:xfrm>
          <a:prstGeom prst="rect">
            <a:avLst/>
          </a:prstGeom>
          <a:noFill/>
        </p:spPr>
        <p:txBody>
          <a:bodyPr wrap="square" rtlCol="0">
            <a:spAutoFit/>
          </a:bodyPr>
          <a:lstStyle/>
          <a:p>
            <a:r>
              <a:rPr lang="es-CL" sz="2363" dirty="0">
                <a:solidFill>
                  <a:srgbClr val="00B050"/>
                </a:solidFill>
                <a:latin typeface="Lucida Sans" panose="020B0602030504020204" pitchFamily="34" charset="0"/>
              </a:rPr>
              <a:t>Hecho</a:t>
            </a:r>
            <a:endParaRPr lang="en-US" sz="2363" dirty="0">
              <a:solidFill>
                <a:srgbClr val="00B050"/>
              </a:solidFill>
              <a:latin typeface="Lucida Sans" panose="020B0602030504020204" pitchFamily="34" charset="0"/>
            </a:endParaRPr>
          </a:p>
        </p:txBody>
      </p:sp>
      <p:cxnSp>
        <p:nvCxnSpPr>
          <p:cNvPr id="20" name="Straight Connector 19"/>
          <p:cNvCxnSpPr/>
          <p:nvPr/>
        </p:nvCxnSpPr>
        <p:spPr>
          <a:xfrm>
            <a:off x="811163" y="3542207"/>
            <a:ext cx="7001637" cy="61913"/>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a:off x="811162" y="3941036"/>
            <a:ext cx="6930692" cy="72878"/>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2" name="Straight Connector 21"/>
          <p:cNvCxnSpPr/>
          <p:nvPr/>
        </p:nvCxnSpPr>
        <p:spPr>
          <a:xfrm>
            <a:off x="811162" y="4259697"/>
            <a:ext cx="3250430" cy="27293"/>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24" name="Right Arrow 23"/>
          <p:cNvSpPr/>
          <p:nvPr/>
        </p:nvSpPr>
        <p:spPr>
          <a:xfrm rot="1641142">
            <a:off x="4193181" y="4184104"/>
            <a:ext cx="501204" cy="38585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5" name="TextBox 24"/>
          <p:cNvSpPr txBox="1"/>
          <p:nvPr/>
        </p:nvSpPr>
        <p:spPr>
          <a:xfrm>
            <a:off x="4664311" y="4371786"/>
            <a:ext cx="2057556" cy="715581"/>
          </a:xfrm>
          <a:prstGeom prst="rect">
            <a:avLst/>
          </a:prstGeom>
          <a:noFill/>
        </p:spPr>
        <p:txBody>
          <a:bodyPr wrap="square" rtlCol="0">
            <a:spAutoFit/>
          </a:bodyPr>
          <a:lstStyle/>
          <a:p>
            <a:r>
              <a:rPr lang="es-CL" sz="2025" dirty="0" err="1" smtClean="0">
                <a:solidFill>
                  <a:srgbClr val="00B050"/>
                </a:solidFill>
                <a:latin typeface="Lucida Sans" panose="020B0602030504020204" pitchFamily="34" charset="0"/>
              </a:rPr>
              <a:t>Ciberbullying</a:t>
            </a:r>
            <a:r>
              <a:rPr lang="es-CL" sz="2025" dirty="0" smtClean="0">
                <a:solidFill>
                  <a:srgbClr val="00B050"/>
                </a:solidFill>
                <a:latin typeface="Lucida Sans" panose="020B0602030504020204" pitchFamily="34" charset="0"/>
              </a:rPr>
              <a:t> o </a:t>
            </a:r>
            <a:r>
              <a:rPr lang="es-CL" sz="2025" dirty="0" err="1" smtClean="0">
                <a:solidFill>
                  <a:srgbClr val="00B050"/>
                </a:solidFill>
                <a:latin typeface="Lucida Sans" panose="020B0602030504020204" pitchFamily="34" charset="0"/>
              </a:rPr>
              <a:t>Sexting</a:t>
            </a:r>
            <a:endParaRPr lang="en-US" sz="2025" dirty="0">
              <a:solidFill>
                <a:srgbClr val="00B050"/>
              </a:solidFill>
              <a:latin typeface="Lucida Sans" panose="020B0602030504020204" pitchFamily="34" charset="0"/>
            </a:endParaRPr>
          </a:p>
        </p:txBody>
      </p:sp>
      <p:sp>
        <p:nvSpPr>
          <p:cNvPr id="14"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671200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691" y="1741844"/>
            <a:ext cx="6544660"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Corte Suprema de Chile – 5 de julio de 2018</a:t>
            </a:r>
            <a:endParaRPr lang="en-US" sz="1519" b="1" dirty="0">
              <a:solidFill>
                <a:srgbClr val="FF0000"/>
              </a:solidFill>
              <a:latin typeface="Lucida Sans" panose="020B0602030504020204" pitchFamily="34" charset="0"/>
            </a:endParaRPr>
          </a:p>
        </p:txBody>
      </p:sp>
      <p:sp>
        <p:nvSpPr>
          <p:cNvPr id="18" name="Right Arrow 17"/>
          <p:cNvSpPr/>
          <p:nvPr/>
        </p:nvSpPr>
        <p:spPr>
          <a:xfrm>
            <a:off x="6163332" y="2906755"/>
            <a:ext cx="49661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19" name="TextBox 18"/>
          <p:cNvSpPr txBox="1"/>
          <p:nvPr/>
        </p:nvSpPr>
        <p:spPr>
          <a:xfrm>
            <a:off x="6674843" y="3000839"/>
            <a:ext cx="1871170" cy="455959"/>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Daño</a:t>
            </a:r>
            <a:endParaRPr lang="en-US" sz="2363" b="1" dirty="0">
              <a:solidFill>
                <a:srgbClr val="00B050"/>
              </a:solidFill>
              <a:latin typeface="Lucida Sans" panose="020B0602030504020204" pitchFamily="34" charset="0"/>
            </a:endParaRPr>
          </a:p>
        </p:txBody>
      </p:sp>
      <p:pic>
        <p:nvPicPr>
          <p:cNvPr id="4" name="Picture 3"/>
          <p:cNvPicPr>
            <a:picLocks noChangeAspect="1"/>
          </p:cNvPicPr>
          <p:nvPr/>
        </p:nvPicPr>
        <p:blipFill>
          <a:blip r:embed="rId2"/>
          <a:stretch>
            <a:fillRect/>
          </a:stretch>
        </p:blipFill>
        <p:spPr>
          <a:xfrm>
            <a:off x="437540" y="2244271"/>
            <a:ext cx="5847107" cy="1954603"/>
          </a:xfrm>
          <a:prstGeom prst="rect">
            <a:avLst/>
          </a:prstGeom>
        </p:spPr>
      </p:pic>
      <p:cxnSp>
        <p:nvCxnSpPr>
          <p:cNvPr id="13" name="Straight Connector 12"/>
          <p:cNvCxnSpPr/>
          <p:nvPr/>
        </p:nvCxnSpPr>
        <p:spPr>
          <a:xfrm>
            <a:off x="558691" y="3279126"/>
            <a:ext cx="5604641"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16" name="Oval 15"/>
          <p:cNvSpPr/>
          <p:nvPr/>
        </p:nvSpPr>
        <p:spPr>
          <a:xfrm>
            <a:off x="2243683" y="2930170"/>
            <a:ext cx="1658283" cy="348957"/>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19"/>
          </a:p>
        </p:txBody>
      </p:sp>
      <p:pic>
        <p:nvPicPr>
          <p:cNvPr id="7" name="Picture 6"/>
          <p:cNvPicPr>
            <a:picLocks noChangeAspect="1"/>
          </p:cNvPicPr>
          <p:nvPr/>
        </p:nvPicPr>
        <p:blipFill>
          <a:blip r:embed="rId3"/>
          <a:stretch>
            <a:fillRect/>
          </a:stretch>
        </p:blipFill>
        <p:spPr>
          <a:xfrm>
            <a:off x="437540" y="4389678"/>
            <a:ext cx="5571816" cy="1194535"/>
          </a:xfrm>
          <a:prstGeom prst="rect">
            <a:avLst/>
          </a:prstGeom>
        </p:spPr>
      </p:pic>
      <p:sp>
        <p:nvSpPr>
          <p:cNvPr id="23" name="Right Arrow 22"/>
          <p:cNvSpPr/>
          <p:nvPr/>
        </p:nvSpPr>
        <p:spPr>
          <a:xfrm>
            <a:off x="5963381" y="4542064"/>
            <a:ext cx="49661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6" name="TextBox 25"/>
          <p:cNvSpPr txBox="1"/>
          <p:nvPr/>
        </p:nvSpPr>
        <p:spPr>
          <a:xfrm>
            <a:off x="6553530" y="4628360"/>
            <a:ext cx="1871170" cy="715581"/>
          </a:xfrm>
          <a:prstGeom prst="rect">
            <a:avLst/>
          </a:prstGeom>
          <a:noFill/>
        </p:spPr>
        <p:txBody>
          <a:bodyPr wrap="square" rtlCol="0">
            <a:spAutoFit/>
          </a:bodyPr>
          <a:lstStyle/>
          <a:p>
            <a:r>
              <a:rPr lang="es-CL" sz="2025" b="1" dirty="0">
                <a:solidFill>
                  <a:srgbClr val="00B050"/>
                </a:solidFill>
                <a:latin typeface="Lucida Sans" panose="020B0602030504020204" pitchFamily="34" charset="0"/>
              </a:rPr>
              <a:t>Avaluación del Daño</a:t>
            </a:r>
            <a:endParaRPr lang="en-US" sz="2025" b="1" dirty="0">
              <a:solidFill>
                <a:srgbClr val="00B050"/>
              </a:solidFill>
              <a:latin typeface="Lucida Sans" panose="020B0602030504020204" pitchFamily="34" charset="0"/>
            </a:endParaRPr>
          </a:p>
        </p:txBody>
      </p:sp>
      <p:sp>
        <p:nvSpPr>
          <p:cNvPr id="27" name="Right Arrow 26"/>
          <p:cNvSpPr/>
          <p:nvPr/>
        </p:nvSpPr>
        <p:spPr>
          <a:xfrm rot="1641142">
            <a:off x="3133450" y="5295591"/>
            <a:ext cx="501204" cy="38585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8" name="TextBox 27"/>
          <p:cNvSpPr txBox="1"/>
          <p:nvPr/>
        </p:nvSpPr>
        <p:spPr>
          <a:xfrm>
            <a:off x="3654031" y="5401076"/>
            <a:ext cx="2309349" cy="403957"/>
          </a:xfrm>
          <a:prstGeom prst="rect">
            <a:avLst/>
          </a:prstGeom>
          <a:noFill/>
        </p:spPr>
        <p:txBody>
          <a:bodyPr wrap="square" rtlCol="0">
            <a:spAutoFit/>
          </a:bodyPr>
          <a:lstStyle/>
          <a:p>
            <a:r>
              <a:rPr lang="es-CL" sz="2025" b="1" dirty="0">
                <a:solidFill>
                  <a:srgbClr val="00B050"/>
                </a:solidFill>
                <a:latin typeface="Lucida Sans" panose="020B0602030504020204" pitchFamily="34" charset="0"/>
              </a:rPr>
              <a:t>Precio del dolor</a:t>
            </a:r>
            <a:endParaRPr lang="en-US" sz="2025" b="1" dirty="0">
              <a:solidFill>
                <a:srgbClr val="00B050"/>
              </a:solidFill>
              <a:latin typeface="Lucida Sans" panose="020B0602030504020204" pitchFamily="34" charset="0"/>
            </a:endParaRPr>
          </a:p>
        </p:txBody>
      </p:sp>
      <p:sp>
        <p:nvSpPr>
          <p:cNvPr id="15"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1478981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691" y="1741844"/>
            <a:ext cx="6544660"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Corte Suprema de Chile – 5 de julio de 2018</a:t>
            </a:r>
            <a:endParaRPr lang="en-US" sz="1519" b="1" dirty="0">
              <a:solidFill>
                <a:srgbClr val="FF0000"/>
              </a:solidFill>
              <a:latin typeface="Lucida Sans" panose="020B0602030504020204" pitchFamily="34" charset="0"/>
            </a:endParaRPr>
          </a:p>
        </p:txBody>
      </p:sp>
      <p:sp>
        <p:nvSpPr>
          <p:cNvPr id="18" name="Right Arrow 17"/>
          <p:cNvSpPr/>
          <p:nvPr/>
        </p:nvSpPr>
        <p:spPr>
          <a:xfrm>
            <a:off x="6211688" y="2331676"/>
            <a:ext cx="49661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19" name="TextBox 18"/>
          <p:cNvSpPr txBox="1"/>
          <p:nvPr/>
        </p:nvSpPr>
        <p:spPr>
          <a:xfrm>
            <a:off x="6781260" y="2425761"/>
            <a:ext cx="2184393" cy="819583"/>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¿Qué hizo mal el papá?</a:t>
            </a:r>
            <a:endParaRPr lang="en-US" sz="2363" b="1" dirty="0">
              <a:solidFill>
                <a:srgbClr val="00B050"/>
              </a:solidFill>
              <a:latin typeface="Lucida Sans" panose="020B0602030504020204" pitchFamily="34" charset="0"/>
            </a:endParaRPr>
          </a:p>
        </p:txBody>
      </p:sp>
      <p:pic>
        <p:nvPicPr>
          <p:cNvPr id="2" name="Picture 1"/>
          <p:cNvPicPr>
            <a:picLocks noChangeAspect="1"/>
          </p:cNvPicPr>
          <p:nvPr/>
        </p:nvPicPr>
        <p:blipFill>
          <a:blip r:embed="rId2"/>
          <a:stretch>
            <a:fillRect/>
          </a:stretch>
        </p:blipFill>
        <p:spPr>
          <a:xfrm>
            <a:off x="740807" y="2230253"/>
            <a:ext cx="5470881" cy="909365"/>
          </a:xfrm>
          <a:prstGeom prst="rect">
            <a:avLst/>
          </a:prstGeom>
        </p:spPr>
      </p:pic>
      <p:cxnSp>
        <p:nvCxnSpPr>
          <p:cNvPr id="15" name="Straight Connector 14"/>
          <p:cNvCxnSpPr/>
          <p:nvPr/>
        </p:nvCxnSpPr>
        <p:spPr>
          <a:xfrm>
            <a:off x="1844566" y="2794845"/>
            <a:ext cx="1809466" cy="1"/>
          </a:xfrm>
          <a:prstGeom prst="line">
            <a:avLst/>
          </a:prstGeom>
          <a:ln w="57150"/>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a:blip r:embed="rId3"/>
          <a:stretch>
            <a:fillRect/>
          </a:stretch>
        </p:blipFill>
        <p:spPr>
          <a:xfrm>
            <a:off x="282342" y="3316404"/>
            <a:ext cx="6387809" cy="2660777"/>
          </a:xfrm>
          <a:prstGeom prst="rect">
            <a:avLst/>
          </a:prstGeom>
        </p:spPr>
      </p:pic>
      <p:cxnSp>
        <p:nvCxnSpPr>
          <p:cNvPr id="20" name="Straight Connector 19"/>
          <p:cNvCxnSpPr/>
          <p:nvPr/>
        </p:nvCxnSpPr>
        <p:spPr>
          <a:xfrm flipV="1">
            <a:off x="492180" y="4136231"/>
            <a:ext cx="6087953" cy="2131"/>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flipV="1">
            <a:off x="492180" y="4402556"/>
            <a:ext cx="1024266" cy="6565"/>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9" name="Straight Connector 28"/>
          <p:cNvCxnSpPr/>
          <p:nvPr/>
        </p:nvCxnSpPr>
        <p:spPr>
          <a:xfrm flipV="1">
            <a:off x="3831021" y="5164931"/>
            <a:ext cx="2628974" cy="24302"/>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30" name="Straight Connector 29"/>
          <p:cNvCxnSpPr/>
          <p:nvPr/>
        </p:nvCxnSpPr>
        <p:spPr>
          <a:xfrm flipV="1">
            <a:off x="492180" y="5401299"/>
            <a:ext cx="5967815" cy="24302"/>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31" name="Straight Connector 30"/>
          <p:cNvCxnSpPr/>
          <p:nvPr/>
        </p:nvCxnSpPr>
        <p:spPr>
          <a:xfrm flipV="1">
            <a:off x="552249" y="5705042"/>
            <a:ext cx="5967815" cy="24302"/>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32" name="Straight Connector 31"/>
          <p:cNvCxnSpPr/>
          <p:nvPr/>
        </p:nvCxnSpPr>
        <p:spPr>
          <a:xfrm flipV="1">
            <a:off x="492180" y="5975799"/>
            <a:ext cx="1538616" cy="24302"/>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33" name="Right Arrow 32"/>
          <p:cNvSpPr/>
          <p:nvPr/>
        </p:nvSpPr>
        <p:spPr>
          <a:xfrm>
            <a:off x="6606737" y="4850113"/>
            <a:ext cx="49661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34" name="TextBox 33"/>
          <p:cNvSpPr txBox="1"/>
          <p:nvPr/>
        </p:nvSpPr>
        <p:spPr>
          <a:xfrm>
            <a:off x="7103351" y="4762417"/>
            <a:ext cx="2184393" cy="819583"/>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El deber incumplido</a:t>
            </a:r>
            <a:endParaRPr lang="en-US" sz="2363" b="1" dirty="0">
              <a:solidFill>
                <a:srgbClr val="00B050"/>
              </a:solidFill>
              <a:latin typeface="Lucida Sans" panose="020B0602030504020204" pitchFamily="34" charset="0"/>
            </a:endParaRPr>
          </a:p>
        </p:txBody>
      </p:sp>
      <p:sp>
        <p:nvSpPr>
          <p:cNvPr id="17"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1993925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691" y="1741844"/>
            <a:ext cx="6544660"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Corte Suprema de Chile – 5 de julio de 2018</a:t>
            </a:r>
            <a:endParaRPr lang="en-US" sz="1519" b="1" dirty="0">
              <a:solidFill>
                <a:srgbClr val="FF0000"/>
              </a:solidFill>
              <a:latin typeface="Lucida Sans" panose="020B0602030504020204" pitchFamily="34" charset="0"/>
            </a:endParaRPr>
          </a:p>
        </p:txBody>
      </p:sp>
      <p:sp>
        <p:nvSpPr>
          <p:cNvPr id="18" name="Right Arrow 17"/>
          <p:cNvSpPr/>
          <p:nvPr/>
        </p:nvSpPr>
        <p:spPr>
          <a:xfrm>
            <a:off x="5940792" y="2326978"/>
            <a:ext cx="49661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19" name="TextBox 18"/>
          <p:cNvSpPr txBox="1"/>
          <p:nvPr/>
        </p:nvSpPr>
        <p:spPr>
          <a:xfrm>
            <a:off x="6507235" y="2306566"/>
            <a:ext cx="2184393" cy="819583"/>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El deber de cuidar bien.</a:t>
            </a:r>
            <a:endParaRPr lang="en-US" sz="2363" b="1" dirty="0">
              <a:solidFill>
                <a:srgbClr val="00B050"/>
              </a:solidFill>
              <a:latin typeface="Lucida Sans" panose="020B0602030504020204" pitchFamily="34" charset="0"/>
            </a:endParaRPr>
          </a:p>
        </p:txBody>
      </p:sp>
      <p:sp>
        <p:nvSpPr>
          <p:cNvPr id="33" name="Right Arrow 32"/>
          <p:cNvSpPr/>
          <p:nvPr/>
        </p:nvSpPr>
        <p:spPr>
          <a:xfrm>
            <a:off x="6010770" y="4348831"/>
            <a:ext cx="49661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34" name="TextBox 33"/>
          <p:cNvSpPr txBox="1"/>
          <p:nvPr/>
        </p:nvSpPr>
        <p:spPr>
          <a:xfrm>
            <a:off x="6568493" y="4437522"/>
            <a:ext cx="2184393" cy="455959"/>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Excepción</a:t>
            </a:r>
            <a:endParaRPr lang="en-US" sz="2363" b="1" dirty="0">
              <a:solidFill>
                <a:srgbClr val="00B050"/>
              </a:solidFill>
              <a:latin typeface="Lucida Sans" panose="020B0602030504020204" pitchFamily="34" charset="0"/>
            </a:endParaRPr>
          </a:p>
        </p:txBody>
      </p:sp>
      <p:pic>
        <p:nvPicPr>
          <p:cNvPr id="5" name="Picture 4"/>
          <p:cNvPicPr>
            <a:picLocks noChangeAspect="1"/>
          </p:cNvPicPr>
          <p:nvPr/>
        </p:nvPicPr>
        <p:blipFill>
          <a:blip r:embed="rId2"/>
          <a:stretch>
            <a:fillRect/>
          </a:stretch>
        </p:blipFill>
        <p:spPr>
          <a:xfrm>
            <a:off x="558691" y="2306566"/>
            <a:ext cx="5312271" cy="924223"/>
          </a:xfrm>
          <a:prstGeom prst="rect">
            <a:avLst/>
          </a:prstGeom>
        </p:spPr>
      </p:pic>
      <p:pic>
        <p:nvPicPr>
          <p:cNvPr id="6" name="Picture 5"/>
          <p:cNvPicPr>
            <a:picLocks noChangeAspect="1"/>
          </p:cNvPicPr>
          <p:nvPr/>
        </p:nvPicPr>
        <p:blipFill>
          <a:blip r:embed="rId3"/>
          <a:stretch>
            <a:fillRect/>
          </a:stretch>
        </p:blipFill>
        <p:spPr>
          <a:xfrm>
            <a:off x="355272" y="4494689"/>
            <a:ext cx="5585520" cy="642938"/>
          </a:xfrm>
          <a:prstGeom prst="rect">
            <a:avLst/>
          </a:prstGeom>
        </p:spPr>
      </p:pic>
      <p:sp>
        <p:nvSpPr>
          <p:cNvPr id="21" name="Curved Right Arrow 20"/>
          <p:cNvSpPr/>
          <p:nvPr/>
        </p:nvSpPr>
        <p:spPr>
          <a:xfrm>
            <a:off x="3719476" y="5003408"/>
            <a:ext cx="617028" cy="615162"/>
          </a:xfrm>
          <a:prstGeom prst="curvedRightArrow">
            <a:avLst>
              <a:gd name="adj1" fmla="val 11773"/>
              <a:gd name="adj2" fmla="val 50000"/>
              <a:gd name="adj3" fmla="val 28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solidFill>
                <a:schemeClr val="tx1"/>
              </a:solidFill>
            </a:endParaRPr>
          </a:p>
        </p:txBody>
      </p:sp>
      <p:sp>
        <p:nvSpPr>
          <p:cNvPr id="22" name="TextBox 21"/>
          <p:cNvSpPr txBox="1"/>
          <p:nvPr/>
        </p:nvSpPr>
        <p:spPr>
          <a:xfrm>
            <a:off x="4373603" y="5220975"/>
            <a:ext cx="3408192" cy="455959"/>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Se presume la culpa</a:t>
            </a:r>
            <a:endParaRPr lang="en-US" sz="2363" b="1" dirty="0">
              <a:solidFill>
                <a:srgbClr val="00B050"/>
              </a:solidFill>
              <a:latin typeface="Lucida Sans" panose="020B0602030504020204" pitchFamily="34" charset="0"/>
            </a:endParaRPr>
          </a:p>
        </p:txBody>
      </p:sp>
      <p:sp>
        <p:nvSpPr>
          <p:cNvPr id="13"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28804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691" y="1741844"/>
            <a:ext cx="6544660"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Corte Suprema de Chile – 5 de julio de 2018</a:t>
            </a:r>
            <a:endParaRPr lang="en-US" sz="1519" b="1" dirty="0">
              <a:solidFill>
                <a:srgbClr val="FF0000"/>
              </a:solidFill>
              <a:latin typeface="Lucida Sans" panose="020B0602030504020204" pitchFamily="34" charset="0"/>
            </a:endParaRPr>
          </a:p>
        </p:txBody>
      </p:sp>
      <p:sp>
        <p:nvSpPr>
          <p:cNvPr id="18" name="Right Arrow 17"/>
          <p:cNvSpPr/>
          <p:nvPr/>
        </p:nvSpPr>
        <p:spPr>
          <a:xfrm>
            <a:off x="5804167" y="2929484"/>
            <a:ext cx="49661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19" name="TextBox 18"/>
          <p:cNvSpPr txBox="1"/>
          <p:nvPr/>
        </p:nvSpPr>
        <p:spPr>
          <a:xfrm>
            <a:off x="6507384" y="2667699"/>
            <a:ext cx="3096772" cy="1183209"/>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Los profesores y colegios también  !!</a:t>
            </a:r>
            <a:endParaRPr lang="en-US" sz="2363" b="1" dirty="0">
              <a:solidFill>
                <a:srgbClr val="00B050"/>
              </a:solidFill>
              <a:latin typeface="Lucida Sans" panose="020B0602030504020204" pitchFamily="34" charset="0"/>
            </a:endParaRPr>
          </a:p>
        </p:txBody>
      </p:sp>
      <p:pic>
        <p:nvPicPr>
          <p:cNvPr id="2" name="Picture 1"/>
          <p:cNvPicPr>
            <a:picLocks noChangeAspect="1"/>
          </p:cNvPicPr>
          <p:nvPr/>
        </p:nvPicPr>
        <p:blipFill>
          <a:blip r:embed="rId2"/>
          <a:stretch>
            <a:fillRect/>
          </a:stretch>
        </p:blipFill>
        <p:spPr>
          <a:xfrm>
            <a:off x="491896" y="2611180"/>
            <a:ext cx="5312271" cy="1036737"/>
          </a:xfrm>
          <a:prstGeom prst="rect">
            <a:avLst/>
          </a:prstGeom>
        </p:spPr>
      </p:pic>
      <p:sp>
        <p:nvSpPr>
          <p:cNvPr id="14" name="TextBox 13"/>
          <p:cNvSpPr txBox="1"/>
          <p:nvPr/>
        </p:nvSpPr>
        <p:spPr>
          <a:xfrm>
            <a:off x="221703" y="4523029"/>
            <a:ext cx="9125277" cy="1546064"/>
          </a:xfrm>
          <a:prstGeom prst="rect">
            <a:avLst/>
          </a:prstGeom>
          <a:noFill/>
        </p:spPr>
        <p:txBody>
          <a:bodyPr wrap="square" rtlCol="0">
            <a:spAutoFit/>
          </a:bodyPr>
          <a:lstStyle/>
          <a:p>
            <a:pPr algn="just"/>
            <a:r>
              <a:rPr lang="es-CL" sz="1181" b="1" dirty="0">
                <a:latin typeface="Lucida Sans" panose="020B0602030504020204" pitchFamily="34" charset="0"/>
              </a:rPr>
              <a:t>“las autoridades educacionales tienen la obligación de proteger a los niños frente a cualquier situación de violencia escolar, mediante el ejercicio de la autoridad y el cuidado debido, teniendo que adoptar todas las medidas de prevención y vigilancia con el objeto de evitar la violencia escolar o el </a:t>
            </a:r>
            <a:r>
              <a:rPr lang="es-CL" sz="1181" b="1" i="1" dirty="0" err="1">
                <a:latin typeface="Lucida Sans" panose="020B0602030504020204" pitchFamily="34" charset="0"/>
              </a:rPr>
              <a:t>bullying</a:t>
            </a:r>
            <a:r>
              <a:rPr lang="es-CL" sz="1181" b="1" dirty="0">
                <a:latin typeface="Lucida Sans" panose="020B0602030504020204" pitchFamily="34" charset="0"/>
              </a:rPr>
              <a:t> al interior del establecimiento, tal como lo impone la Ley N° 20,536. […]</a:t>
            </a:r>
            <a:r>
              <a:rPr lang="es-CL" sz="1181" b="1" dirty="0">
                <a:solidFill>
                  <a:srgbClr val="FF0000"/>
                </a:solidFill>
                <a:latin typeface="Lucida Sans" panose="020B0602030504020204" pitchFamily="34" charset="0"/>
              </a:rPr>
              <a:t>El colegio no estableció programas o protocolos adecuados de intervención para fortalecer estrategias de resolución asertiva de conflictos entre los alumnos, siendo tardías y deficientes las medidas que finalmente se adoptaron, al punto que el menor afectado no sólo debió enfrentar las agresiones proferidas por sus compañeros, sino que también la desidia de las autoridades del colegio frente a los hechos graves vividos por él</a:t>
            </a:r>
            <a:r>
              <a:rPr lang="es-CL" sz="1181" b="1" dirty="0">
                <a:latin typeface="Lucida Sans" panose="020B0602030504020204" pitchFamily="34" charset="0"/>
              </a:rPr>
              <a:t>”</a:t>
            </a:r>
            <a:endParaRPr lang="en-US" sz="1181" b="1" dirty="0">
              <a:latin typeface="Lucida Sans" panose="020B0602030504020204" pitchFamily="34" charset="0"/>
            </a:endParaRPr>
          </a:p>
        </p:txBody>
      </p:sp>
      <p:sp>
        <p:nvSpPr>
          <p:cNvPr id="20" name="TextBox 19"/>
          <p:cNvSpPr txBox="1"/>
          <p:nvPr/>
        </p:nvSpPr>
        <p:spPr>
          <a:xfrm>
            <a:off x="491895" y="4090048"/>
            <a:ext cx="6544660"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Corte Suprema de Chile – Noviembre, 2016</a:t>
            </a:r>
            <a:endParaRPr lang="en-US" sz="1519" b="1" dirty="0">
              <a:solidFill>
                <a:srgbClr val="FF0000"/>
              </a:solidFill>
              <a:latin typeface="Lucida Sans" panose="020B0602030504020204" pitchFamily="34" charset="0"/>
            </a:endParaRPr>
          </a:p>
        </p:txBody>
      </p:sp>
      <p:sp>
        <p:nvSpPr>
          <p:cNvPr id="9"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2140935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9262" y="1721245"/>
            <a:ext cx="8460171" cy="403957"/>
          </a:xfrm>
          <a:prstGeom prst="rect">
            <a:avLst/>
          </a:prstGeom>
          <a:noFill/>
        </p:spPr>
        <p:txBody>
          <a:bodyPr wrap="square" rtlCol="0">
            <a:spAutoFit/>
          </a:bodyPr>
          <a:lstStyle/>
          <a:p>
            <a:pPr algn="ctr"/>
            <a:r>
              <a:rPr lang="es-CL" sz="2025" b="1" dirty="0">
                <a:solidFill>
                  <a:srgbClr val="FF0000"/>
                </a:solidFill>
                <a:latin typeface="Lucida Sans" panose="020B0602030504020204" pitchFamily="34" charset="0"/>
              </a:rPr>
              <a:t>Deber de prevención general y Deber de prevención particular </a:t>
            </a:r>
            <a:endParaRPr lang="en-US" sz="2025" b="1" dirty="0">
              <a:solidFill>
                <a:srgbClr val="FF0000"/>
              </a:solidFill>
              <a:latin typeface="Lucida Sans" panose="020B0602030504020204" pitchFamily="34" charset="0"/>
            </a:endParaRPr>
          </a:p>
        </p:txBody>
      </p:sp>
      <p:cxnSp>
        <p:nvCxnSpPr>
          <p:cNvPr id="11" name="Straight Connector 10"/>
          <p:cNvCxnSpPr/>
          <p:nvPr/>
        </p:nvCxnSpPr>
        <p:spPr>
          <a:xfrm>
            <a:off x="3547242" y="2110775"/>
            <a:ext cx="1206062" cy="0"/>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a:off x="7582229" y="2109624"/>
            <a:ext cx="1321347"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20" name="TextBox 19"/>
          <p:cNvSpPr txBox="1"/>
          <p:nvPr/>
        </p:nvSpPr>
        <p:spPr>
          <a:xfrm>
            <a:off x="727185" y="2500305"/>
            <a:ext cx="7599964" cy="559897"/>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12° Juzgado Civil – marzo, 2016 – Colegio </a:t>
            </a:r>
            <a:r>
              <a:rPr lang="es-CL" sz="1519" b="1" dirty="0" err="1">
                <a:solidFill>
                  <a:srgbClr val="FF0000"/>
                </a:solidFill>
                <a:latin typeface="Lucida Sans" panose="020B0602030504020204" pitchFamily="34" charset="0"/>
              </a:rPr>
              <a:t>Alcazar</a:t>
            </a:r>
            <a:r>
              <a:rPr lang="es-CL" sz="1519" b="1" dirty="0">
                <a:solidFill>
                  <a:srgbClr val="FF0000"/>
                </a:solidFill>
                <a:latin typeface="Lucida Sans" panose="020B0602030504020204" pitchFamily="34" charset="0"/>
              </a:rPr>
              <a:t> de Las Condes / Sandoval</a:t>
            </a:r>
            <a:endParaRPr lang="en-US" sz="1519" b="1" dirty="0">
              <a:solidFill>
                <a:srgbClr val="FF0000"/>
              </a:solidFill>
              <a:latin typeface="Lucida Sans" panose="020B0602030504020204" pitchFamily="34" charset="0"/>
            </a:endParaRPr>
          </a:p>
        </p:txBody>
      </p:sp>
      <p:pic>
        <p:nvPicPr>
          <p:cNvPr id="8" name="Picture 7"/>
          <p:cNvPicPr>
            <a:picLocks noChangeAspect="1"/>
          </p:cNvPicPr>
          <p:nvPr/>
        </p:nvPicPr>
        <p:blipFill>
          <a:blip r:embed="rId2"/>
          <a:stretch>
            <a:fillRect/>
          </a:stretch>
        </p:blipFill>
        <p:spPr>
          <a:xfrm>
            <a:off x="894293" y="3004163"/>
            <a:ext cx="4541855" cy="1691209"/>
          </a:xfrm>
          <a:prstGeom prst="rect">
            <a:avLst/>
          </a:prstGeom>
        </p:spPr>
      </p:pic>
      <p:sp>
        <p:nvSpPr>
          <p:cNvPr id="21" name="Right Arrow 20"/>
          <p:cNvSpPr/>
          <p:nvPr/>
        </p:nvSpPr>
        <p:spPr>
          <a:xfrm>
            <a:off x="5466766" y="3391151"/>
            <a:ext cx="56354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2" name="TextBox 21"/>
          <p:cNvSpPr txBox="1"/>
          <p:nvPr/>
        </p:nvSpPr>
        <p:spPr>
          <a:xfrm>
            <a:off x="6285532" y="3303456"/>
            <a:ext cx="2963900" cy="819583"/>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Respuesta típica:</a:t>
            </a:r>
          </a:p>
          <a:p>
            <a:r>
              <a:rPr lang="es-CL" sz="2363" b="1" dirty="0">
                <a:solidFill>
                  <a:srgbClr val="00B050"/>
                </a:solidFill>
                <a:latin typeface="Lucida Sans" panose="020B0602030504020204" pitchFamily="34" charset="0"/>
              </a:rPr>
              <a:t> Yo cumplí!</a:t>
            </a:r>
            <a:endParaRPr lang="en-US" sz="2363" b="1" dirty="0">
              <a:solidFill>
                <a:srgbClr val="00B050"/>
              </a:solidFill>
              <a:latin typeface="Lucida Sans" panose="020B0602030504020204" pitchFamily="34" charset="0"/>
            </a:endParaRPr>
          </a:p>
        </p:txBody>
      </p:sp>
      <p:sp>
        <p:nvSpPr>
          <p:cNvPr id="23" name="Right Arrow 22"/>
          <p:cNvSpPr/>
          <p:nvPr/>
        </p:nvSpPr>
        <p:spPr>
          <a:xfrm rot="8500025">
            <a:off x="5153188" y="4521341"/>
            <a:ext cx="1135031" cy="38585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4" name="TextBox 23"/>
          <p:cNvSpPr txBox="1"/>
          <p:nvPr/>
        </p:nvSpPr>
        <p:spPr>
          <a:xfrm>
            <a:off x="2151917" y="5027769"/>
            <a:ext cx="3796525" cy="455959"/>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Conocer la obligación</a:t>
            </a:r>
            <a:endParaRPr lang="en-US" sz="2363" b="1" dirty="0">
              <a:solidFill>
                <a:srgbClr val="00B050"/>
              </a:solidFill>
              <a:latin typeface="Lucida Sans" panose="020B0602030504020204" pitchFamily="34" charset="0"/>
            </a:endParaRPr>
          </a:p>
        </p:txBody>
      </p:sp>
      <p:sp>
        <p:nvSpPr>
          <p:cNvPr id="25" name="TextBox 24"/>
          <p:cNvSpPr txBox="1"/>
          <p:nvPr/>
        </p:nvSpPr>
        <p:spPr>
          <a:xfrm>
            <a:off x="5917087" y="4665817"/>
            <a:ext cx="2759446" cy="819583"/>
          </a:xfrm>
          <a:prstGeom prst="rect">
            <a:avLst/>
          </a:prstGeom>
          <a:noFill/>
        </p:spPr>
        <p:txBody>
          <a:bodyPr wrap="square" rtlCol="0">
            <a:spAutoFit/>
          </a:bodyPr>
          <a:lstStyle/>
          <a:p>
            <a:r>
              <a:rPr lang="es-CL" sz="2363" b="1" dirty="0">
                <a:latin typeface="Lucida Sans" panose="020B0602030504020204" pitchFamily="34" charset="0"/>
              </a:rPr>
              <a:t>Presupuesto básico</a:t>
            </a:r>
            <a:endParaRPr lang="en-US" sz="2363" b="1" dirty="0">
              <a:latin typeface="Lucida Sans" panose="020B0602030504020204" pitchFamily="34" charset="0"/>
            </a:endParaRPr>
          </a:p>
        </p:txBody>
      </p:sp>
      <p:sp>
        <p:nvSpPr>
          <p:cNvPr id="13"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222111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9262" y="1721245"/>
            <a:ext cx="8460171" cy="403957"/>
          </a:xfrm>
          <a:prstGeom prst="rect">
            <a:avLst/>
          </a:prstGeom>
          <a:noFill/>
        </p:spPr>
        <p:txBody>
          <a:bodyPr wrap="square" rtlCol="0">
            <a:spAutoFit/>
          </a:bodyPr>
          <a:lstStyle/>
          <a:p>
            <a:pPr algn="ctr"/>
            <a:r>
              <a:rPr lang="es-CL" sz="2025" b="1" dirty="0">
                <a:solidFill>
                  <a:srgbClr val="FF0000"/>
                </a:solidFill>
                <a:latin typeface="Lucida Sans" panose="020B0602030504020204" pitchFamily="34" charset="0"/>
              </a:rPr>
              <a:t>Deber de prevención general y Deber de prevención particular </a:t>
            </a:r>
            <a:endParaRPr lang="en-US" sz="2025" b="1" dirty="0">
              <a:solidFill>
                <a:srgbClr val="FF0000"/>
              </a:solidFill>
              <a:latin typeface="Lucida Sans" panose="020B0602030504020204" pitchFamily="34" charset="0"/>
            </a:endParaRPr>
          </a:p>
        </p:txBody>
      </p:sp>
      <p:cxnSp>
        <p:nvCxnSpPr>
          <p:cNvPr id="11" name="Straight Connector 10"/>
          <p:cNvCxnSpPr/>
          <p:nvPr/>
        </p:nvCxnSpPr>
        <p:spPr>
          <a:xfrm>
            <a:off x="3547242" y="2110775"/>
            <a:ext cx="1206062" cy="0"/>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a:off x="7582229" y="2109624"/>
            <a:ext cx="1321347" cy="0"/>
          </a:xfrm>
          <a:prstGeom prst="line">
            <a:avLst/>
          </a:prstGeom>
          <a:ln w="57150"/>
        </p:spPr>
        <p:style>
          <a:lnRef idx="3">
            <a:schemeClr val="accent5"/>
          </a:lnRef>
          <a:fillRef idx="0">
            <a:schemeClr val="accent5"/>
          </a:fillRef>
          <a:effectRef idx="2">
            <a:schemeClr val="accent5"/>
          </a:effectRef>
          <a:fontRef idx="minor">
            <a:schemeClr val="tx1"/>
          </a:fontRef>
        </p:style>
      </p:cxnSp>
      <p:pic>
        <p:nvPicPr>
          <p:cNvPr id="2" name="Picture 1"/>
          <p:cNvPicPr>
            <a:picLocks noChangeAspect="1"/>
          </p:cNvPicPr>
          <p:nvPr/>
        </p:nvPicPr>
        <p:blipFill>
          <a:blip r:embed="rId2"/>
          <a:stretch>
            <a:fillRect/>
          </a:stretch>
        </p:blipFill>
        <p:spPr>
          <a:xfrm>
            <a:off x="903715" y="2363159"/>
            <a:ext cx="4133368" cy="1880592"/>
          </a:xfrm>
          <a:prstGeom prst="rect">
            <a:avLst/>
          </a:prstGeom>
        </p:spPr>
      </p:pic>
      <p:pic>
        <p:nvPicPr>
          <p:cNvPr id="4" name="Picture 3"/>
          <p:cNvPicPr>
            <a:picLocks noChangeAspect="1"/>
          </p:cNvPicPr>
          <p:nvPr/>
        </p:nvPicPr>
        <p:blipFill>
          <a:blip r:embed="rId3"/>
          <a:stretch>
            <a:fillRect/>
          </a:stretch>
        </p:blipFill>
        <p:spPr>
          <a:xfrm>
            <a:off x="1009024" y="4243752"/>
            <a:ext cx="4010323" cy="1936849"/>
          </a:xfrm>
          <a:prstGeom prst="rect">
            <a:avLst/>
          </a:prstGeom>
        </p:spPr>
      </p:pic>
      <p:sp>
        <p:nvSpPr>
          <p:cNvPr id="14" name="Right Arrow 13"/>
          <p:cNvSpPr/>
          <p:nvPr/>
        </p:nvSpPr>
        <p:spPr>
          <a:xfrm>
            <a:off x="5182987" y="3506437"/>
            <a:ext cx="56354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15" name="TextBox 14"/>
          <p:cNvSpPr txBox="1"/>
          <p:nvPr/>
        </p:nvSpPr>
        <p:spPr>
          <a:xfrm>
            <a:off x="5892434" y="3600521"/>
            <a:ext cx="2963900" cy="1546834"/>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¿Cómo cumplí?</a:t>
            </a:r>
          </a:p>
          <a:p>
            <a:endParaRPr lang="es-CL" sz="2363" b="1" dirty="0">
              <a:solidFill>
                <a:srgbClr val="00B050"/>
              </a:solidFill>
              <a:latin typeface="Lucida Sans" panose="020B0602030504020204" pitchFamily="34" charset="0"/>
            </a:endParaRPr>
          </a:p>
          <a:p>
            <a:endParaRPr lang="es-CL" sz="2363" b="1" dirty="0">
              <a:solidFill>
                <a:srgbClr val="00B050"/>
              </a:solidFill>
              <a:latin typeface="Lucida Sans" panose="020B0602030504020204" pitchFamily="34" charset="0"/>
            </a:endParaRPr>
          </a:p>
          <a:p>
            <a:r>
              <a:rPr lang="es-CL" sz="2363" b="1" dirty="0">
                <a:solidFill>
                  <a:srgbClr val="00B050"/>
                </a:solidFill>
                <a:latin typeface="Lucida Sans" panose="020B0602030504020204" pitchFamily="34" charset="0"/>
              </a:rPr>
              <a:t>¿Es suficiente?</a:t>
            </a:r>
            <a:endParaRPr lang="en-US" sz="2363" b="1" dirty="0">
              <a:solidFill>
                <a:srgbClr val="00B050"/>
              </a:solidFill>
              <a:latin typeface="Lucida Sans" panose="020B0602030504020204" pitchFamily="34" charset="0"/>
            </a:endParaRPr>
          </a:p>
        </p:txBody>
      </p:sp>
      <p:sp>
        <p:nvSpPr>
          <p:cNvPr id="10"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5189116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9262" y="1721245"/>
            <a:ext cx="8460171" cy="403957"/>
          </a:xfrm>
          <a:prstGeom prst="rect">
            <a:avLst/>
          </a:prstGeom>
          <a:noFill/>
        </p:spPr>
        <p:txBody>
          <a:bodyPr wrap="square" rtlCol="0">
            <a:spAutoFit/>
          </a:bodyPr>
          <a:lstStyle/>
          <a:p>
            <a:pPr algn="ctr"/>
            <a:r>
              <a:rPr lang="es-CL" sz="2025" b="1" dirty="0">
                <a:solidFill>
                  <a:srgbClr val="FF0000"/>
                </a:solidFill>
                <a:latin typeface="Lucida Sans" panose="020B0602030504020204" pitchFamily="34" charset="0"/>
              </a:rPr>
              <a:t>Deber de prevención general y Deber de prevención particular </a:t>
            </a:r>
            <a:endParaRPr lang="en-US" sz="2025" b="1" dirty="0">
              <a:solidFill>
                <a:srgbClr val="FF0000"/>
              </a:solidFill>
              <a:latin typeface="Lucida Sans" panose="020B0602030504020204" pitchFamily="34" charset="0"/>
            </a:endParaRPr>
          </a:p>
        </p:txBody>
      </p:sp>
      <p:cxnSp>
        <p:nvCxnSpPr>
          <p:cNvPr id="11" name="Straight Connector 10"/>
          <p:cNvCxnSpPr/>
          <p:nvPr/>
        </p:nvCxnSpPr>
        <p:spPr>
          <a:xfrm>
            <a:off x="3547242" y="2110775"/>
            <a:ext cx="1206062" cy="0"/>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a:off x="7582229" y="2109624"/>
            <a:ext cx="1321347"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14" name="Right Arrow 13"/>
          <p:cNvSpPr/>
          <p:nvPr/>
        </p:nvSpPr>
        <p:spPr>
          <a:xfrm>
            <a:off x="4916944" y="2463766"/>
            <a:ext cx="56354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pic>
        <p:nvPicPr>
          <p:cNvPr id="5" name="Picture 4"/>
          <p:cNvPicPr>
            <a:picLocks noChangeAspect="1"/>
          </p:cNvPicPr>
          <p:nvPr/>
        </p:nvPicPr>
        <p:blipFill>
          <a:blip r:embed="rId2"/>
          <a:stretch>
            <a:fillRect/>
          </a:stretch>
        </p:blipFill>
        <p:spPr>
          <a:xfrm>
            <a:off x="1153685" y="2567548"/>
            <a:ext cx="3865662" cy="747415"/>
          </a:xfrm>
          <a:prstGeom prst="rect">
            <a:avLst/>
          </a:prstGeom>
        </p:spPr>
      </p:pic>
      <p:sp>
        <p:nvSpPr>
          <p:cNvPr id="13" name="TextBox 12"/>
          <p:cNvSpPr txBox="1"/>
          <p:nvPr/>
        </p:nvSpPr>
        <p:spPr>
          <a:xfrm>
            <a:off x="5576084" y="2463766"/>
            <a:ext cx="2963900" cy="1183209"/>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Principio general establecido por la jueza.</a:t>
            </a:r>
            <a:endParaRPr lang="en-US" sz="2363" b="1" dirty="0">
              <a:solidFill>
                <a:srgbClr val="00B050"/>
              </a:solidFill>
              <a:latin typeface="Lucida Sans" panose="020B0602030504020204" pitchFamily="34" charset="0"/>
            </a:endParaRPr>
          </a:p>
        </p:txBody>
      </p:sp>
      <p:cxnSp>
        <p:nvCxnSpPr>
          <p:cNvPr id="16" name="Straight Connector 15"/>
          <p:cNvCxnSpPr/>
          <p:nvPr/>
        </p:nvCxnSpPr>
        <p:spPr>
          <a:xfrm>
            <a:off x="3294501" y="2941254"/>
            <a:ext cx="1547483" cy="0"/>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flipV="1">
            <a:off x="1241117" y="3093402"/>
            <a:ext cx="3450110" cy="6651"/>
          </a:xfrm>
          <a:prstGeom prst="line">
            <a:avLst/>
          </a:prstGeom>
          <a:ln w="57150"/>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a:blip r:embed="rId3"/>
          <a:stretch>
            <a:fillRect/>
          </a:stretch>
        </p:blipFill>
        <p:spPr>
          <a:xfrm>
            <a:off x="1153685" y="3840817"/>
            <a:ext cx="3825478" cy="2338685"/>
          </a:xfrm>
          <a:prstGeom prst="rect">
            <a:avLst/>
          </a:prstGeom>
        </p:spPr>
      </p:pic>
      <p:sp>
        <p:nvSpPr>
          <p:cNvPr id="19" name="Right Arrow 18"/>
          <p:cNvSpPr/>
          <p:nvPr/>
        </p:nvSpPr>
        <p:spPr>
          <a:xfrm>
            <a:off x="5007687" y="4791644"/>
            <a:ext cx="56354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0" name="TextBox 19"/>
          <p:cNvSpPr txBox="1"/>
          <p:nvPr/>
        </p:nvSpPr>
        <p:spPr>
          <a:xfrm>
            <a:off x="5599754" y="4522166"/>
            <a:ext cx="3374766" cy="819583"/>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Deber de Prevención General</a:t>
            </a:r>
            <a:endParaRPr lang="en-US" sz="2363" b="1" dirty="0">
              <a:solidFill>
                <a:srgbClr val="00B050"/>
              </a:solidFill>
              <a:latin typeface="Lucida Sans" panose="020B0602030504020204" pitchFamily="34" charset="0"/>
            </a:endParaRPr>
          </a:p>
        </p:txBody>
      </p:sp>
      <p:sp>
        <p:nvSpPr>
          <p:cNvPr id="21" name="Oval 20"/>
          <p:cNvSpPr/>
          <p:nvPr/>
        </p:nvSpPr>
        <p:spPr>
          <a:xfrm>
            <a:off x="947799" y="3544046"/>
            <a:ext cx="3894186" cy="796152"/>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19"/>
          </a:p>
        </p:txBody>
      </p:sp>
      <p:sp>
        <p:nvSpPr>
          <p:cNvPr id="15"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3942684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9262" y="1721245"/>
            <a:ext cx="8460171" cy="403957"/>
          </a:xfrm>
          <a:prstGeom prst="rect">
            <a:avLst/>
          </a:prstGeom>
          <a:noFill/>
        </p:spPr>
        <p:txBody>
          <a:bodyPr wrap="square" rtlCol="0">
            <a:spAutoFit/>
          </a:bodyPr>
          <a:lstStyle/>
          <a:p>
            <a:pPr algn="ctr"/>
            <a:r>
              <a:rPr lang="es-CL" sz="2025" b="1" dirty="0">
                <a:solidFill>
                  <a:srgbClr val="FF0000"/>
                </a:solidFill>
                <a:latin typeface="Lucida Sans" panose="020B0602030504020204" pitchFamily="34" charset="0"/>
              </a:rPr>
              <a:t>Deber de prevención general y Deber de prevención particular </a:t>
            </a:r>
            <a:endParaRPr lang="en-US" sz="2025" b="1" dirty="0">
              <a:solidFill>
                <a:srgbClr val="FF0000"/>
              </a:solidFill>
              <a:latin typeface="Lucida Sans" panose="020B0602030504020204" pitchFamily="34" charset="0"/>
            </a:endParaRPr>
          </a:p>
        </p:txBody>
      </p:sp>
      <p:cxnSp>
        <p:nvCxnSpPr>
          <p:cNvPr id="11" name="Straight Connector 10"/>
          <p:cNvCxnSpPr/>
          <p:nvPr/>
        </p:nvCxnSpPr>
        <p:spPr>
          <a:xfrm>
            <a:off x="3547242" y="2110775"/>
            <a:ext cx="1206062" cy="0"/>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a:off x="7582229" y="2109624"/>
            <a:ext cx="1321347"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14" name="Right Arrow 13"/>
          <p:cNvSpPr/>
          <p:nvPr/>
        </p:nvSpPr>
        <p:spPr>
          <a:xfrm>
            <a:off x="4916944" y="2463766"/>
            <a:ext cx="56354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0" name="TextBox 19"/>
          <p:cNvSpPr txBox="1"/>
          <p:nvPr/>
        </p:nvSpPr>
        <p:spPr>
          <a:xfrm>
            <a:off x="5571231" y="2376070"/>
            <a:ext cx="3374766" cy="819583"/>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Deber de Prevención Particular</a:t>
            </a:r>
            <a:endParaRPr lang="en-US" sz="2363" b="1" dirty="0">
              <a:solidFill>
                <a:srgbClr val="00B050"/>
              </a:solidFill>
              <a:latin typeface="Lucida Sans" panose="020B0602030504020204" pitchFamily="34" charset="0"/>
            </a:endParaRPr>
          </a:p>
        </p:txBody>
      </p:sp>
      <p:pic>
        <p:nvPicPr>
          <p:cNvPr id="2" name="Picture 1"/>
          <p:cNvPicPr>
            <a:picLocks noChangeAspect="1"/>
          </p:cNvPicPr>
          <p:nvPr/>
        </p:nvPicPr>
        <p:blipFill>
          <a:blip r:embed="rId2"/>
          <a:stretch>
            <a:fillRect/>
          </a:stretch>
        </p:blipFill>
        <p:spPr>
          <a:xfrm>
            <a:off x="789262" y="2446619"/>
            <a:ext cx="3849588" cy="2009180"/>
          </a:xfrm>
          <a:prstGeom prst="rect">
            <a:avLst/>
          </a:prstGeom>
        </p:spPr>
      </p:pic>
      <p:cxnSp>
        <p:nvCxnSpPr>
          <p:cNvPr id="22" name="Straight Connector 21"/>
          <p:cNvCxnSpPr/>
          <p:nvPr/>
        </p:nvCxnSpPr>
        <p:spPr>
          <a:xfrm flipV="1">
            <a:off x="789261" y="3001115"/>
            <a:ext cx="3653659" cy="9773"/>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3" name="Straight Connector 22"/>
          <p:cNvCxnSpPr/>
          <p:nvPr/>
        </p:nvCxnSpPr>
        <p:spPr>
          <a:xfrm flipV="1">
            <a:off x="2327878" y="3565383"/>
            <a:ext cx="1467670" cy="20357"/>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flipV="1">
            <a:off x="789261" y="3803679"/>
            <a:ext cx="3653659" cy="9773"/>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5" name="Straight Connector 24"/>
          <p:cNvCxnSpPr/>
          <p:nvPr/>
        </p:nvCxnSpPr>
        <p:spPr>
          <a:xfrm flipV="1">
            <a:off x="812878" y="4021618"/>
            <a:ext cx="3653659" cy="9773"/>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6" name="Straight Connector 25"/>
          <p:cNvCxnSpPr/>
          <p:nvPr/>
        </p:nvCxnSpPr>
        <p:spPr>
          <a:xfrm flipV="1">
            <a:off x="812878" y="4228935"/>
            <a:ext cx="3653659" cy="9773"/>
          </a:xfrm>
          <a:prstGeom prst="line">
            <a:avLst/>
          </a:prstGeom>
          <a:ln w="57150"/>
        </p:spPr>
        <p:style>
          <a:lnRef idx="3">
            <a:schemeClr val="accent5"/>
          </a:lnRef>
          <a:fillRef idx="0">
            <a:schemeClr val="accent5"/>
          </a:fillRef>
          <a:effectRef idx="2">
            <a:schemeClr val="accent5"/>
          </a:effectRef>
          <a:fontRef idx="minor">
            <a:schemeClr val="tx1"/>
          </a:fontRef>
        </p:style>
      </p:cxnSp>
      <p:pic>
        <p:nvPicPr>
          <p:cNvPr id="8" name="Picture 7"/>
          <p:cNvPicPr>
            <a:picLocks noChangeAspect="1"/>
          </p:cNvPicPr>
          <p:nvPr/>
        </p:nvPicPr>
        <p:blipFill>
          <a:blip r:embed="rId3"/>
          <a:stretch>
            <a:fillRect/>
          </a:stretch>
        </p:blipFill>
        <p:spPr>
          <a:xfrm>
            <a:off x="4753304" y="3575561"/>
            <a:ext cx="4004567" cy="234945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7574" y="3934316"/>
            <a:ext cx="856956" cy="815971"/>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9362" y="5335010"/>
            <a:ext cx="1190093" cy="678616"/>
          </a:xfrm>
          <a:prstGeom prst="rect">
            <a:avLst/>
          </a:prstGeom>
        </p:spPr>
      </p:pic>
      <p:sp>
        <p:nvSpPr>
          <p:cNvPr id="18"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2378625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9262" y="1721245"/>
            <a:ext cx="8460171" cy="403957"/>
          </a:xfrm>
          <a:prstGeom prst="rect">
            <a:avLst/>
          </a:prstGeom>
          <a:noFill/>
        </p:spPr>
        <p:txBody>
          <a:bodyPr wrap="square" rtlCol="0">
            <a:spAutoFit/>
          </a:bodyPr>
          <a:lstStyle/>
          <a:p>
            <a:pPr algn="ctr"/>
            <a:r>
              <a:rPr lang="es-CL" sz="2025" b="1" dirty="0">
                <a:solidFill>
                  <a:srgbClr val="FF0000"/>
                </a:solidFill>
                <a:latin typeface="Lucida Sans" panose="020B0602030504020204" pitchFamily="34" charset="0"/>
              </a:rPr>
              <a:t>Deberes de prevención particular </a:t>
            </a:r>
            <a:endParaRPr lang="en-US" sz="2025" b="1" dirty="0">
              <a:solidFill>
                <a:srgbClr val="FF0000"/>
              </a:solidFill>
              <a:latin typeface="Lucida Sans" panose="020B0602030504020204" pitchFamily="34" charset="0"/>
            </a:endParaRPr>
          </a:p>
        </p:txBody>
      </p:sp>
      <p:pic>
        <p:nvPicPr>
          <p:cNvPr id="4" name="Picture 3"/>
          <p:cNvPicPr>
            <a:picLocks noChangeAspect="1"/>
          </p:cNvPicPr>
          <p:nvPr/>
        </p:nvPicPr>
        <p:blipFill>
          <a:blip r:embed="rId2"/>
          <a:stretch>
            <a:fillRect/>
          </a:stretch>
        </p:blipFill>
        <p:spPr>
          <a:xfrm>
            <a:off x="588066" y="2242830"/>
            <a:ext cx="3825478" cy="2507456"/>
          </a:xfrm>
          <a:prstGeom prst="rect">
            <a:avLst/>
          </a:prstGeom>
        </p:spPr>
      </p:pic>
      <p:pic>
        <p:nvPicPr>
          <p:cNvPr id="5" name="Picture 4"/>
          <p:cNvPicPr>
            <a:picLocks noChangeAspect="1"/>
          </p:cNvPicPr>
          <p:nvPr/>
        </p:nvPicPr>
        <p:blipFill>
          <a:blip r:embed="rId3"/>
          <a:stretch>
            <a:fillRect/>
          </a:stretch>
        </p:blipFill>
        <p:spPr>
          <a:xfrm>
            <a:off x="5140729" y="2315254"/>
            <a:ext cx="3801368" cy="2467273"/>
          </a:xfrm>
          <a:prstGeom prst="rect">
            <a:avLst/>
          </a:prstGeom>
        </p:spPr>
      </p:pic>
      <p:pic>
        <p:nvPicPr>
          <p:cNvPr id="6" name="Picture 5"/>
          <p:cNvPicPr>
            <a:picLocks noChangeAspect="1"/>
          </p:cNvPicPr>
          <p:nvPr/>
        </p:nvPicPr>
        <p:blipFill>
          <a:blip r:embed="rId4"/>
          <a:stretch>
            <a:fillRect/>
          </a:stretch>
        </p:blipFill>
        <p:spPr>
          <a:xfrm>
            <a:off x="5207517" y="4672058"/>
            <a:ext cx="3809405" cy="1486793"/>
          </a:xfrm>
          <a:prstGeom prst="rect">
            <a:avLst/>
          </a:prstGeom>
        </p:spPr>
      </p:pic>
      <p:sp>
        <p:nvSpPr>
          <p:cNvPr id="7" name="Left Bracket 6"/>
          <p:cNvSpPr/>
          <p:nvPr/>
        </p:nvSpPr>
        <p:spPr>
          <a:xfrm>
            <a:off x="4869004" y="3765469"/>
            <a:ext cx="238330" cy="2455460"/>
          </a:xfrm>
          <a:prstGeom prst="leftBracket">
            <a:avLst/>
          </a:pr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519"/>
          </a:p>
        </p:txBody>
      </p:sp>
      <p:sp>
        <p:nvSpPr>
          <p:cNvPr id="9" name="Right Bracket 8"/>
          <p:cNvSpPr/>
          <p:nvPr/>
        </p:nvSpPr>
        <p:spPr>
          <a:xfrm>
            <a:off x="4294034" y="3994652"/>
            <a:ext cx="239020" cy="787875"/>
          </a:xfrm>
          <a:prstGeom prst="rightBracket">
            <a:avLst/>
          </a:pr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519"/>
          </a:p>
        </p:txBody>
      </p:sp>
      <p:sp>
        <p:nvSpPr>
          <p:cNvPr id="28" name="Left Bracket 27"/>
          <p:cNvSpPr/>
          <p:nvPr/>
        </p:nvSpPr>
        <p:spPr>
          <a:xfrm>
            <a:off x="478324" y="4296353"/>
            <a:ext cx="238330" cy="582521"/>
          </a:xfrm>
          <a:prstGeom prst="leftBracket">
            <a:avLst/>
          </a:pr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519"/>
          </a:p>
        </p:txBody>
      </p:sp>
      <p:sp>
        <p:nvSpPr>
          <p:cNvPr id="29" name="Right Bracket 28"/>
          <p:cNvSpPr/>
          <p:nvPr/>
        </p:nvSpPr>
        <p:spPr>
          <a:xfrm>
            <a:off x="8855981" y="3719866"/>
            <a:ext cx="239020" cy="2438985"/>
          </a:xfrm>
          <a:prstGeom prst="rightBracket">
            <a:avLst/>
          </a:pr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519"/>
          </a:p>
        </p:txBody>
      </p:sp>
      <p:sp>
        <p:nvSpPr>
          <p:cNvPr id="11"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3130223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2386" y="457200"/>
            <a:ext cx="5200650" cy="553998"/>
          </a:xfrm>
          <a:prstGeom prst="rect">
            <a:avLst/>
          </a:prstGeom>
        </p:spPr>
        <p:txBody>
          <a:bodyPr vert="horz" wrap="square" lIns="0" tIns="0" rIns="0" bIns="0" rtlCol="0" anchor="ctr">
            <a:spAutoFit/>
          </a:bodyPr>
          <a:lstStyle/>
          <a:p>
            <a:pPr marL="635" algn="l"/>
            <a:r>
              <a:rPr lang="es-CL" sz="1800" spc="-5" dirty="0" smtClean="0">
                <a:solidFill>
                  <a:srgbClr val="5B8BC8"/>
                </a:solidFill>
              </a:rPr>
              <a:t>Instr</a:t>
            </a:r>
            <a:r>
              <a:rPr lang="es-CL" sz="1800" spc="-10" dirty="0" smtClean="0">
                <a:solidFill>
                  <a:srgbClr val="5B8BC8"/>
                </a:solidFill>
              </a:rPr>
              <a:t>u</a:t>
            </a:r>
            <a:r>
              <a:rPr lang="es-CL" sz="1800" dirty="0" smtClean="0">
                <a:solidFill>
                  <a:srgbClr val="5B8BC8"/>
                </a:solidFill>
              </a:rPr>
              <a:t>mentos</a:t>
            </a:r>
            <a:r>
              <a:rPr lang="es-CL" sz="1800" spc="-20" dirty="0" smtClean="0">
                <a:solidFill>
                  <a:srgbClr val="5B8BC8"/>
                </a:solidFill>
              </a:rPr>
              <a:t> </a:t>
            </a:r>
            <a:r>
              <a:rPr lang="es-CL" sz="1800" dirty="0">
                <a:solidFill>
                  <a:srgbClr val="5B8BC8"/>
                </a:solidFill>
              </a:rPr>
              <a:t>d</a:t>
            </a:r>
            <a:r>
              <a:rPr lang="es-CL" sz="1800" dirty="0" smtClean="0">
                <a:solidFill>
                  <a:srgbClr val="5B8BC8"/>
                </a:solidFill>
              </a:rPr>
              <a:t>e Gestión </a:t>
            </a:r>
            <a:br>
              <a:rPr lang="es-CL" sz="1800" dirty="0" smtClean="0">
                <a:solidFill>
                  <a:srgbClr val="5B8BC8"/>
                </a:solidFill>
              </a:rPr>
            </a:br>
            <a:r>
              <a:rPr lang="es-CL" sz="1800" dirty="0" smtClean="0">
                <a:solidFill>
                  <a:schemeClr val="bg1">
                    <a:lumMod val="50000"/>
                  </a:schemeClr>
                </a:solidFill>
              </a:rPr>
              <a:t>para la Buena </a:t>
            </a:r>
            <a:r>
              <a:rPr lang="es-CL" sz="1800" spc="-20" dirty="0" smtClean="0">
                <a:solidFill>
                  <a:schemeClr val="bg1">
                    <a:lumMod val="50000"/>
                  </a:schemeClr>
                </a:solidFill>
              </a:rPr>
              <a:t>Convive</a:t>
            </a:r>
            <a:r>
              <a:rPr lang="es-CL" sz="1800" spc="-15" dirty="0" smtClean="0">
                <a:solidFill>
                  <a:schemeClr val="bg1">
                    <a:lumMod val="50000"/>
                  </a:schemeClr>
                </a:solidFill>
              </a:rPr>
              <a:t>n</a:t>
            </a:r>
            <a:r>
              <a:rPr lang="es-CL" sz="1800" dirty="0" smtClean="0">
                <a:solidFill>
                  <a:schemeClr val="bg1">
                    <a:lumMod val="50000"/>
                  </a:schemeClr>
                </a:solidFill>
              </a:rPr>
              <a:t>cia</a:t>
            </a:r>
            <a:r>
              <a:rPr lang="es-CL" sz="1800" spc="-30" dirty="0" smtClean="0">
                <a:solidFill>
                  <a:schemeClr val="bg1">
                    <a:lumMod val="50000"/>
                  </a:schemeClr>
                </a:solidFill>
              </a:rPr>
              <a:t> </a:t>
            </a:r>
            <a:r>
              <a:rPr lang="es-CL" sz="1800" spc="-20" dirty="0">
                <a:solidFill>
                  <a:schemeClr val="bg1">
                    <a:lumMod val="50000"/>
                  </a:schemeClr>
                </a:solidFill>
              </a:rPr>
              <a:t>E</a:t>
            </a:r>
            <a:r>
              <a:rPr lang="es-CL" sz="1800" spc="-20" dirty="0" smtClean="0">
                <a:solidFill>
                  <a:schemeClr val="bg1">
                    <a:lumMod val="50000"/>
                  </a:schemeClr>
                </a:solidFill>
              </a:rPr>
              <a:t>sc</a:t>
            </a:r>
            <a:r>
              <a:rPr lang="es-CL" sz="1800" spc="-5" dirty="0" smtClean="0">
                <a:solidFill>
                  <a:schemeClr val="bg1">
                    <a:lumMod val="50000"/>
                  </a:schemeClr>
                </a:solidFill>
              </a:rPr>
              <a:t>olar</a:t>
            </a:r>
            <a:endParaRPr lang="es-CL" sz="1800" dirty="0">
              <a:solidFill>
                <a:schemeClr val="bg1">
                  <a:lumMod val="50000"/>
                </a:schemeClr>
              </a:solidFill>
            </a:endParaRPr>
          </a:p>
        </p:txBody>
      </p:sp>
      <p:sp>
        <p:nvSpPr>
          <p:cNvPr id="3" name="object 3"/>
          <p:cNvSpPr txBox="1"/>
          <p:nvPr/>
        </p:nvSpPr>
        <p:spPr>
          <a:xfrm>
            <a:off x="1085850" y="1828800"/>
            <a:ext cx="8303258" cy="3529171"/>
          </a:xfrm>
          <a:prstGeom prst="rect">
            <a:avLst/>
          </a:prstGeom>
        </p:spPr>
        <p:txBody>
          <a:bodyPr vert="horz" wrap="square" lIns="0" tIns="0" rIns="0" bIns="0" rtlCol="0">
            <a:spAutoFit/>
          </a:bodyPr>
          <a:lstStyle/>
          <a:p>
            <a:pPr marL="412750" indent="-400050">
              <a:buFont typeface="+mj-lt"/>
              <a:buAutoNum type="romanUcPeriod"/>
              <a:tabLst>
                <a:tab pos="355600" algn="l"/>
              </a:tabLst>
            </a:pPr>
            <a:r>
              <a:rPr sz="2400" b="1" spc="-10" dirty="0">
                <a:solidFill>
                  <a:srgbClr val="5B8BC8"/>
                </a:solidFill>
                <a:latin typeface="Lucida Sans" panose="020B0602030504020204" pitchFamily="34" charset="0"/>
                <a:cs typeface="Comic Sans MS"/>
              </a:rPr>
              <a:t>Proye</a:t>
            </a:r>
            <a:r>
              <a:rPr sz="2400" b="1" spc="-20" dirty="0">
                <a:solidFill>
                  <a:srgbClr val="5B8BC8"/>
                </a:solidFill>
                <a:latin typeface="Lucida Sans" panose="020B0602030504020204" pitchFamily="34" charset="0"/>
                <a:cs typeface="Comic Sans MS"/>
              </a:rPr>
              <a:t>c</a:t>
            </a:r>
            <a:r>
              <a:rPr sz="2400" b="1" spc="-15" dirty="0">
                <a:solidFill>
                  <a:srgbClr val="5B8BC8"/>
                </a:solidFill>
                <a:latin typeface="Lucida Sans" panose="020B0602030504020204" pitchFamily="34" charset="0"/>
                <a:cs typeface="Comic Sans MS"/>
              </a:rPr>
              <a:t>t</a:t>
            </a:r>
            <a:r>
              <a:rPr sz="2400" b="1" spc="-10" dirty="0">
                <a:solidFill>
                  <a:srgbClr val="5B8BC8"/>
                </a:solidFill>
                <a:latin typeface="Lucida Sans" panose="020B0602030504020204" pitchFamily="34" charset="0"/>
                <a:cs typeface="Comic Sans MS"/>
              </a:rPr>
              <a:t>o</a:t>
            </a:r>
            <a:r>
              <a:rPr sz="2400" b="1" spc="10" dirty="0">
                <a:solidFill>
                  <a:srgbClr val="5B8BC8"/>
                </a:solidFill>
                <a:latin typeface="Lucida Sans" panose="020B0602030504020204" pitchFamily="34" charset="0"/>
                <a:cs typeface="Comic Sans MS"/>
              </a:rPr>
              <a:t> </a:t>
            </a:r>
            <a:r>
              <a:rPr sz="2400" b="1" spc="-10" dirty="0">
                <a:solidFill>
                  <a:srgbClr val="5B8BC8"/>
                </a:solidFill>
                <a:latin typeface="Lucida Sans" panose="020B0602030504020204" pitchFamily="34" charset="0"/>
                <a:cs typeface="Comic Sans MS"/>
              </a:rPr>
              <a:t>E</a:t>
            </a:r>
            <a:r>
              <a:rPr sz="2400" b="1" spc="-20" dirty="0">
                <a:solidFill>
                  <a:srgbClr val="5B8BC8"/>
                </a:solidFill>
                <a:latin typeface="Lucida Sans" panose="020B0602030504020204" pitchFamily="34" charset="0"/>
                <a:cs typeface="Comic Sans MS"/>
              </a:rPr>
              <a:t>d</a:t>
            </a:r>
            <a:r>
              <a:rPr sz="2400" b="1" spc="-10" dirty="0">
                <a:solidFill>
                  <a:srgbClr val="5B8BC8"/>
                </a:solidFill>
                <a:latin typeface="Lucida Sans" panose="020B0602030504020204" pitchFamily="34" charset="0"/>
                <a:cs typeface="Comic Sans MS"/>
              </a:rPr>
              <a:t>u</a:t>
            </a:r>
            <a:r>
              <a:rPr sz="2400" b="1" spc="-20" dirty="0">
                <a:solidFill>
                  <a:srgbClr val="5B8BC8"/>
                </a:solidFill>
                <a:latin typeface="Lucida Sans" panose="020B0602030504020204" pitchFamily="34" charset="0"/>
                <a:cs typeface="Comic Sans MS"/>
              </a:rPr>
              <a:t>c</a:t>
            </a:r>
            <a:r>
              <a:rPr sz="2400" b="1" spc="-10" dirty="0">
                <a:solidFill>
                  <a:srgbClr val="5B8BC8"/>
                </a:solidFill>
                <a:latin typeface="Lucida Sans" panose="020B0602030504020204" pitchFamily="34" charset="0"/>
                <a:cs typeface="Comic Sans MS"/>
              </a:rPr>
              <a:t>ativo</a:t>
            </a:r>
            <a:r>
              <a:rPr sz="2400" b="1" spc="5" dirty="0">
                <a:solidFill>
                  <a:srgbClr val="5B8BC8"/>
                </a:solidFill>
                <a:latin typeface="Lucida Sans" panose="020B0602030504020204" pitchFamily="34" charset="0"/>
                <a:cs typeface="Comic Sans MS"/>
              </a:rPr>
              <a:t> </a:t>
            </a:r>
            <a:r>
              <a:rPr sz="2400" b="1" spc="-15" dirty="0">
                <a:solidFill>
                  <a:srgbClr val="5B8BC8"/>
                </a:solidFill>
                <a:latin typeface="Lucida Sans" panose="020B0602030504020204" pitchFamily="34" charset="0"/>
                <a:cs typeface="Comic Sans MS"/>
              </a:rPr>
              <a:t>I</a:t>
            </a:r>
            <a:r>
              <a:rPr sz="2400" b="1" spc="-5" dirty="0">
                <a:solidFill>
                  <a:srgbClr val="5B8BC8"/>
                </a:solidFill>
                <a:latin typeface="Lucida Sans" panose="020B0602030504020204" pitchFamily="34" charset="0"/>
                <a:cs typeface="Comic Sans MS"/>
              </a:rPr>
              <a:t>n</a:t>
            </a:r>
            <a:r>
              <a:rPr sz="2400" b="1" spc="-10" dirty="0">
                <a:solidFill>
                  <a:srgbClr val="5B8BC8"/>
                </a:solidFill>
                <a:latin typeface="Lucida Sans" panose="020B0602030504020204" pitchFamily="34" charset="0"/>
                <a:cs typeface="Comic Sans MS"/>
              </a:rPr>
              <a:t>stituc</a:t>
            </a:r>
            <a:r>
              <a:rPr sz="2400" b="1" spc="-20" dirty="0">
                <a:solidFill>
                  <a:srgbClr val="5B8BC8"/>
                </a:solidFill>
                <a:latin typeface="Lucida Sans" panose="020B0602030504020204" pitchFamily="34" charset="0"/>
                <a:cs typeface="Comic Sans MS"/>
              </a:rPr>
              <a:t>i</a:t>
            </a:r>
            <a:r>
              <a:rPr sz="2400" b="1" spc="-10" dirty="0">
                <a:solidFill>
                  <a:srgbClr val="5B8BC8"/>
                </a:solidFill>
                <a:latin typeface="Lucida Sans" panose="020B0602030504020204" pitchFamily="34" charset="0"/>
                <a:cs typeface="Comic Sans MS"/>
              </a:rPr>
              <a:t>onal</a:t>
            </a:r>
            <a:r>
              <a:rPr sz="2400" b="1" spc="5" dirty="0">
                <a:solidFill>
                  <a:srgbClr val="5B8BC8"/>
                </a:solidFill>
                <a:latin typeface="Lucida Sans" panose="020B0602030504020204" pitchFamily="34" charset="0"/>
                <a:cs typeface="Comic Sans MS"/>
              </a:rPr>
              <a:t> </a:t>
            </a:r>
            <a:r>
              <a:rPr sz="2400" b="1" spc="-10" dirty="0">
                <a:solidFill>
                  <a:srgbClr val="5B8BC8"/>
                </a:solidFill>
                <a:latin typeface="Lucida Sans" panose="020B0602030504020204" pitchFamily="34" charset="0"/>
                <a:cs typeface="Comic Sans MS"/>
              </a:rPr>
              <a:t>(</a:t>
            </a:r>
            <a:r>
              <a:rPr sz="2400" b="1" spc="15" dirty="0">
                <a:solidFill>
                  <a:srgbClr val="5B8BC8"/>
                </a:solidFill>
                <a:latin typeface="Lucida Sans" panose="020B0602030504020204" pitchFamily="34" charset="0"/>
                <a:cs typeface="Comic Sans MS"/>
              </a:rPr>
              <a:t> </a:t>
            </a:r>
            <a:r>
              <a:rPr sz="2400" b="1" spc="-10" dirty="0">
                <a:solidFill>
                  <a:srgbClr val="5B8BC8"/>
                </a:solidFill>
                <a:latin typeface="Lucida Sans" panose="020B0602030504020204" pitchFamily="34" charset="0"/>
                <a:cs typeface="Comic Sans MS"/>
              </a:rPr>
              <a:t>PEI</a:t>
            </a:r>
            <a:r>
              <a:rPr sz="2400" b="1" spc="-5" dirty="0">
                <a:solidFill>
                  <a:srgbClr val="5B8BC8"/>
                </a:solidFill>
                <a:latin typeface="Lucida Sans" panose="020B0602030504020204" pitchFamily="34" charset="0"/>
                <a:cs typeface="Comic Sans MS"/>
              </a:rPr>
              <a:t> </a:t>
            </a:r>
            <a:r>
              <a:rPr sz="2400" b="1" spc="-10" dirty="0">
                <a:solidFill>
                  <a:srgbClr val="5B8BC8"/>
                </a:solidFill>
                <a:latin typeface="Lucida Sans" panose="020B0602030504020204" pitchFamily="34" charset="0"/>
                <a:cs typeface="Comic Sans MS"/>
              </a:rPr>
              <a:t>)</a:t>
            </a:r>
            <a:endParaRPr sz="2400" dirty="0">
              <a:solidFill>
                <a:srgbClr val="5B8BC8"/>
              </a:solidFill>
              <a:latin typeface="Lucida Sans" panose="020B0602030504020204" pitchFamily="34" charset="0"/>
              <a:cs typeface="Comic Sans MS"/>
            </a:endParaRPr>
          </a:p>
          <a:p>
            <a:pPr marL="412750" indent="-400050">
              <a:buFont typeface="+mj-lt"/>
              <a:buAutoNum type="romanUcPeriod"/>
              <a:tabLst>
                <a:tab pos="355600" algn="l"/>
              </a:tabLst>
            </a:pPr>
            <a:endParaRPr lang="es-CL" sz="2400" dirty="0">
              <a:solidFill>
                <a:srgbClr val="5B8BC8"/>
              </a:solidFill>
              <a:latin typeface="Lucida Sans" panose="020B0602030504020204" pitchFamily="34" charset="0"/>
              <a:cs typeface="Comic Sans MS"/>
            </a:endParaRPr>
          </a:p>
          <a:p>
            <a:pPr marL="412750" indent="-400050">
              <a:buFont typeface="+mj-lt"/>
              <a:buAutoNum type="romanUcPeriod"/>
              <a:tabLst>
                <a:tab pos="355600" algn="l"/>
              </a:tabLst>
            </a:pPr>
            <a:r>
              <a:rPr sz="2400" b="1" spc="-20" dirty="0" err="1" smtClean="0">
                <a:solidFill>
                  <a:srgbClr val="5B8BC8"/>
                </a:solidFill>
                <a:latin typeface="Lucida Sans" panose="020B0602030504020204" pitchFamily="34" charset="0"/>
                <a:cs typeface="Comic Sans MS"/>
              </a:rPr>
              <a:t>Re</a:t>
            </a:r>
            <a:r>
              <a:rPr sz="2400" b="1" spc="-10" dirty="0" err="1" smtClean="0">
                <a:solidFill>
                  <a:srgbClr val="5B8BC8"/>
                </a:solidFill>
                <a:latin typeface="Lucida Sans" panose="020B0602030504020204" pitchFamily="34" charset="0"/>
                <a:cs typeface="Comic Sans MS"/>
              </a:rPr>
              <a:t>glam</a:t>
            </a:r>
            <a:r>
              <a:rPr sz="2400" b="1" spc="-20" dirty="0" err="1" smtClean="0">
                <a:solidFill>
                  <a:srgbClr val="5B8BC8"/>
                </a:solidFill>
                <a:latin typeface="Lucida Sans" panose="020B0602030504020204" pitchFamily="34" charset="0"/>
                <a:cs typeface="Comic Sans MS"/>
              </a:rPr>
              <a:t>e</a:t>
            </a:r>
            <a:r>
              <a:rPr sz="2400" b="1" spc="-10" dirty="0" err="1" smtClean="0">
                <a:solidFill>
                  <a:srgbClr val="5B8BC8"/>
                </a:solidFill>
                <a:latin typeface="Lucida Sans" panose="020B0602030504020204" pitchFamily="34" charset="0"/>
                <a:cs typeface="Comic Sans MS"/>
              </a:rPr>
              <a:t>n</a:t>
            </a:r>
            <a:r>
              <a:rPr sz="2400" b="1" spc="-15" dirty="0" err="1" smtClean="0">
                <a:solidFill>
                  <a:srgbClr val="5B8BC8"/>
                </a:solidFill>
                <a:latin typeface="Lucida Sans" panose="020B0602030504020204" pitchFamily="34" charset="0"/>
                <a:cs typeface="Comic Sans MS"/>
              </a:rPr>
              <a:t>t</a:t>
            </a:r>
            <a:r>
              <a:rPr sz="2400" b="1" spc="-10" dirty="0" err="1" smtClean="0">
                <a:solidFill>
                  <a:srgbClr val="5B8BC8"/>
                </a:solidFill>
                <a:latin typeface="Lucida Sans" panose="020B0602030504020204" pitchFamily="34" charset="0"/>
                <a:cs typeface="Comic Sans MS"/>
              </a:rPr>
              <a:t>o</a:t>
            </a:r>
            <a:r>
              <a:rPr sz="2400" b="1" spc="15" dirty="0" smtClean="0">
                <a:solidFill>
                  <a:srgbClr val="5B8BC8"/>
                </a:solidFill>
                <a:latin typeface="Lucida Sans" panose="020B0602030504020204" pitchFamily="34" charset="0"/>
                <a:cs typeface="Comic Sans MS"/>
              </a:rPr>
              <a:t> </a:t>
            </a:r>
            <a:r>
              <a:rPr sz="2400" b="1" spc="-15" dirty="0" err="1" smtClean="0">
                <a:solidFill>
                  <a:srgbClr val="5B8BC8"/>
                </a:solidFill>
                <a:latin typeface="Lucida Sans" panose="020B0602030504020204" pitchFamily="34" charset="0"/>
                <a:cs typeface="Comic Sans MS"/>
              </a:rPr>
              <a:t>I</a:t>
            </a:r>
            <a:r>
              <a:rPr sz="2400" b="1" spc="-5" dirty="0" err="1" smtClean="0">
                <a:solidFill>
                  <a:srgbClr val="5B8BC8"/>
                </a:solidFill>
                <a:latin typeface="Lucida Sans" panose="020B0602030504020204" pitchFamily="34" charset="0"/>
                <a:cs typeface="Comic Sans MS"/>
              </a:rPr>
              <a:t>n</a:t>
            </a:r>
            <a:r>
              <a:rPr sz="2400" b="1" spc="-15" dirty="0" err="1" smtClean="0">
                <a:solidFill>
                  <a:srgbClr val="5B8BC8"/>
                </a:solidFill>
                <a:latin typeface="Lucida Sans" panose="020B0602030504020204" pitchFamily="34" charset="0"/>
                <a:cs typeface="Comic Sans MS"/>
              </a:rPr>
              <a:t>ter</a:t>
            </a:r>
            <a:r>
              <a:rPr sz="2400" b="1" spc="-5" dirty="0" err="1" smtClean="0">
                <a:solidFill>
                  <a:srgbClr val="5B8BC8"/>
                </a:solidFill>
                <a:latin typeface="Lucida Sans" panose="020B0602030504020204" pitchFamily="34" charset="0"/>
                <a:cs typeface="Comic Sans MS"/>
              </a:rPr>
              <a:t>n</a:t>
            </a:r>
            <a:r>
              <a:rPr sz="2400" b="1" spc="-10" dirty="0" err="1" smtClean="0">
                <a:solidFill>
                  <a:srgbClr val="5B8BC8"/>
                </a:solidFill>
                <a:latin typeface="Lucida Sans" panose="020B0602030504020204" pitchFamily="34" charset="0"/>
                <a:cs typeface="Comic Sans MS"/>
              </a:rPr>
              <a:t>o</a:t>
            </a:r>
            <a:r>
              <a:rPr lang="es-CL" sz="2400" spc="-5" dirty="0" smtClean="0">
                <a:latin typeface="Lucida Sans" panose="020B0602030504020204" pitchFamily="34" charset="0"/>
                <a:cs typeface="Comic Sans MS"/>
              </a:rPr>
              <a:t>. </a:t>
            </a:r>
            <a:r>
              <a:rPr lang="es-CL" sz="2400" spc="-10" dirty="0" smtClean="0">
                <a:cs typeface="Comic Sans MS"/>
              </a:rPr>
              <a:t>El cual d</a:t>
            </a:r>
            <a:r>
              <a:rPr sz="2400" spc="-10" dirty="0" err="1" smtClean="0">
                <a:cs typeface="Comic Sans MS"/>
              </a:rPr>
              <a:t>ebe</a:t>
            </a:r>
            <a:r>
              <a:rPr sz="2400" dirty="0" smtClean="0">
                <a:cs typeface="Comic Sans MS"/>
              </a:rPr>
              <a:t> </a:t>
            </a:r>
            <a:r>
              <a:rPr sz="2400" spc="-10" dirty="0">
                <a:cs typeface="Comic Sans MS"/>
              </a:rPr>
              <a:t>contener</a:t>
            </a:r>
            <a:r>
              <a:rPr sz="2400" spc="-10" dirty="0">
                <a:cs typeface="Comic Sans MS"/>
              </a:rPr>
              <a:t>, a</a:t>
            </a:r>
            <a:r>
              <a:rPr sz="2400" spc="-5" dirty="0">
                <a:cs typeface="Comic Sans MS"/>
              </a:rPr>
              <a:t> </a:t>
            </a:r>
            <a:r>
              <a:rPr sz="2400" spc="-10" dirty="0">
                <a:cs typeface="Comic Sans MS"/>
              </a:rPr>
              <a:t>lo</a:t>
            </a:r>
            <a:r>
              <a:rPr sz="2400" spc="-5" dirty="0">
                <a:cs typeface="Comic Sans MS"/>
              </a:rPr>
              <a:t> </a:t>
            </a:r>
            <a:r>
              <a:rPr sz="2400" spc="-10" dirty="0" err="1" smtClean="0">
                <a:cs typeface="Comic Sans MS"/>
              </a:rPr>
              <a:t>menos</a:t>
            </a:r>
            <a:r>
              <a:rPr lang="es-CL" sz="2400" spc="-10" dirty="0" smtClean="0">
                <a:cs typeface="Comic Sans MS"/>
              </a:rPr>
              <a:t>:</a:t>
            </a:r>
            <a:endParaRPr sz="2400" dirty="0">
              <a:cs typeface="Comic Sans MS"/>
            </a:endParaRPr>
          </a:p>
          <a:p>
            <a:pPr marL="1442085" lvl="2" indent="-514984">
              <a:spcBef>
                <a:spcPts val="380"/>
              </a:spcBef>
              <a:buFont typeface="+mj-lt"/>
              <a:buAutoNum type="arabicPeriod"/>
              <a:tabLst>
                <a:tab pos="528320" algn="l"/>
              </a:tabLst>
            </a:pPr>
            <a:r>
              <a:rPr sz="2400" spc="-10" dirty="0">
                <a:cs typeface="Comic Sans MS"/>
              </a:rPr>
              <a:t>Normas</a:t>
            </a:r>
            <a:r>
              <a:rPr sz="2400" spc="-5" dirty="0">
                <a:cs typeface="Comic Sans MS"/>
              </a:rPr>
              <a:t> </a:t>
            </a:r>
            <a:r>
              <a:rPr sz="2400" spc="-15" dirty="0">
                <a:cs typeface="Comic Sans MS"/>
              </a:rPr>
              <a:t>d</a:t>
            </a:r>
            <a:r>
              <a:rPr sz="2400" spc="-10" dirty="0">
                <a:cs typeface="Comic Sans MS"/>
              </a:rPr>
              <a:t>e conv</a:t>
            </a:r>
            <a:r>
              <a:rPr sz="2400" spc="-15" dirty="0">
                <a:cs typeface="Comic Sans MS"/>
              </a:rPr>
              <a:t>ive</a:t>
            </a:r>
            <a:r>
              <a:rPr sz="2400" spc="-5" dirty="0">
                <a:cs typeface="Comic Sans MS"/>
              </a:rPr>
              <a:t>n</a:t>
            </a:r>
            <a:r>
              <a:rPr sz="2400" spc="-10" dirty="0">
                <a:cs typeface="Comic Sans MS"/>
              </a:rPr>
              <a:t>c</a:t>
            </a:r>
            <a:r>
              <a:rPr sz="2400" spc="-15" dirty="0">
                <a:cs typeface="Comic Sans MS"/>
              </a:rPr>
              <a:t>i</a:t>
            </a:r>
            <a:r>
              <a:rPr sz="2400" spc="-10" dirty="0">
                <a:cs typeface="Comic Sans MS"/>
              </a:rPr>
              <a:t>a</a:t>
            </a:r>
            <a:endParaRPr sz="2400" dirty="0">
              <a:cs typeface="Comic Sans MS"/>
            </a:endParaRPr>
          </a:p>
          <a:p>
            <a:pPr marL="1442085" lvl="2" indent="-514984">
              <a:spcBef>
                <a:spcPts val="384"/>
              </a:spcBef>
              <a:buFont typeface="+mj-lt"/>
              <a:buAutoNum type="arabicPeriod"/>
              <a:tabLst>
                <a:tab pos="528320" algn="l"/>
              </a:tabLst>
            </a:pPr>
            <a:r>
              <a:rPr sz="2400" spc="-20" dirty="0" err="1">
                <a:cs typeface="Comic Sans MS"/>
              </a:rPr>
              <a:t>M</a:t>
            </a:r>
            <a:r>
              <a:rPr sz="2400" spc="-10" dirty="0" err="1">
                <a:cs typeface="Comic Sans MS"/>
              </a:rPr>
              <a:t>edidas</a:t>
            </a:r>
            <a:r>
              <a:rPr sz="2400" spc="-5" dirty="0">
                <a:cs typeface="Comic Sans MS"/>
              </a:rPr>
              <a:t> </a:t>
            </a:r>
            <a:endParaRPr lang="es-CL" sz="2400" spc="-5" dirty="0" smtClean="0">
              <a:cs typeface="Comic Sans MS"/>
            </a:endParaRPr>
          </a:p>
          <a:p>
            <a:pPr marL="1442085" lvl="2" indent="-514984">
              <a:spcBef>
                <a:spcPts val="384"/>
              </a:spcBef>
              <a:buFont typeface="+mj-lt"/>
              <a:buAutoNum type="arabicPeriod"/>
              <a:tabLst>
                <a:tab pos="528320" algn="l"/>
              </a:tabLst>
            </a:pPr>
            <a:r>
              <a:rPr sz="2400" spc="-10" dirty="0" err="1" smtClean="0">
                <a:cs typeface="Comic Sans MS"/>
              </a:rPr>
              <a:t>Protoco</a:t>
            </a:r>
            <a:r>
              <a:rPr sz="2400" spc="-15" dirty="0" err="1" smtClean="0">
                <a:cs typeface="Comic Sans MS"/>
              </a:rPr>
              <a:t>l</a:t>
            </a:r>
            <a:r>
              <a:rPr sz="2400" spc="-10" dirty="0" err="1" smtClean="0">
                <a:cs typeface="Comic Sans MS"/>
              </a:rPr>
              <a:t>os</a:t>
            </a:r>
            <a:r>
              <a:rPr sz="2400" spc="-10" dirty="0" smtClean="0">
                <a:cs typeface="Comic Sans MS"/>
              </a:rPr>
              <a:t> </a:t>
            </a:r>
            <a:r>
              <a:rPr sz="2400" spc="-15" dirty="0">
                <a:cs typeface="Comic Sans MS"/>
              </a:rPr>
              <a:t>d</a:t>
            </a:r>
            <a:r>
              <a:rPr sz="2400" spc="-10" dirty="0">
                <a:cs typeface="Comic Sans MS"/>
              </a:rPr>
              <a:t>e</a:t>
            </a:r>
            <a:r>
              <a:rPr sz="2400" spc="-5" dirty="0">
                <a:cs typeface="Comic Sans MS"/>
              </a:rPr>
              <a:t> </a:t>
            </a:r>
            <a:r>
              <a:rPr sz="2400" spc="-10" dirty="0">
                <a:cs typeface="Comic Sans MS"/>
              </a:rPr>
              <a:t>actua</a:t>
            </a:r>
            <a:r>
              <a:rPr sz="2400" spc="-20" dirty="0">
                <a:cs typeface="Comic Sans MS"/>
              </a:rPr>
              <a:t>c</a:t>
            </a:r>
            <a:r>
              <a:rPr sz="2400" spc="-15" dirty="0">
                <a:cs typeface="Comic Sans MS"/>
              </a:rPr>
              <a:t>ión</a:t>
            </a:r>
            <a:endParaRPr sz="2400" dirty="0">
              <a:cs typeface="Comic Sans MS"/>
            </a:endParaRPr>
          </a:p>
          <a:p>
            <a:pPr marL="1442085" lvl="2" indent="-514984">
              <a:spcBef>
                <a:spcPts val="384"/>
              </a:spcBef>
              <a:buFont typeface="+mj-lt"/>
              <a:buAutoNum type="arabicPeriod"/>
              <a:tabLst>
                <a:tab pos="528320" algn="l"/>
              </a:tabLst>
            </a:pPr>
            <a:r>
              <a:rPr sz="2400" spc="-10" dirty="0">
                <a:cs typeface="Comic Sans MS"/>
              </a:rPr>
              <a:t>Po</a:t>
            </a:r>
            <a:r>
              <a:rPr sz="2400" spc="-15" dirty="0">
                <a:cs typeface="Comic Sans MS"/>
              </a:rPr>
              <a:t>líti</a:t>
            </a:r>
            <a:r>
              <a:rPr sz="2400" spc="-20" dirty="0">
                <a:cs typeface="Comic Sans MS"/>
              </a:rPr>
              <a:t>c</a:t>
            </a:r>
            <a:r>
              <a:rPr sz="2400" spc="-10" dirty="0">
                <a:cs typeface="Comic Sans MS"/>
              </a:rPr>
              <a:t>as</a:t>
            </a:r>
            <a:r>
              <a:rPr sz="2400" spc="10" dirty="0">
                <a:cs typeface="Comic Sans MS"/>
              </a:rPr>
              <a:t> </a:t>
            </a:r>
            <a:r>
              <a:rPr sz="2400" spc="-15" dirty="0">
                <a:cs typeface="Comic Sans MS"/>
              </a:rPr>
              <a:t>d</a:t>
            </a:r>
            <a:r>
              <a:rPr sz="2400" spc="-10" dirty="0">
                <a:cs typeface="Comic Sans MS"/>
              </a:rPr>
              <a:t>e</a:t>
            </a:r>
            <a:r>
              <a:rPr sz="2400" spc="-5" dirty="0">
                <a:cs typeface="Comic Sans MS"/>
              </a:rPr>
              <a:t> </a:t>
            </a:r>
            <a:r>
              <a:rPr sz="2400" spc="-10" dirty="0">
                <a:cs typeface="Comic Sans MS"/>
              </a:rPr>
              <a:t>pre</a:t>
            </a:r>
            <a:r>
              <a:rPr sz="2400" spc="-5" dirty="0">
                <a:cs typeface="Comic Sans MS"/>
              </a:rPr>
              <a:t>v</a:t>
            </a:r>
            <a:r>
              <a:rPr sz="2400" spc="-10" dirty="0">
                <a:cs typeface="Comic Sans MS"/>
              </a:rPr>
              <a:t>enc</a:t>
            </a:r>
            <a:r>
              <a:rPr sz="2400" spc="-15" dirty="0">
                <a:cs typeface="Comic Sans MS"/>
              </a:rPr>
              <a:t>i</a:t>
            </a:r>
            <a:r>
              <a:rPr sz="2400" spc="-10" dirty="0">
                <a:cs typeface="Comic Sans MS"/>
              </a:rPr>
              <a:t>ón</a:t>
            </a:r>
            <a:endParaRPr sz="2400" dirty="0">
              <a:cs typeface="Comic Sans MS"/>
            </a:endParaRPr>
          </a:p>
          <a:p>
            <a:pPr marL="514350" indent="-514350">
              <a:spcBef>
                <a:spcPts val="43"/>
              </a:spcBef>
              <a:buFont typeface="+mj-lt"/>
              <a:buAutoNum type="romanUcPeriod"/>
            </a:pPr>
            <a:endParaRPr sz="2400" dirty="0">
              <a:solidFill>
                <a:srgbClr val="5B8BC8"/>
              </a:solidFill>
              <a:latin typeface="Lucida Sans" panose="020B0602030504020204" pitchFamily="34" charset="0"/>
              <a:cs typeface="Times New Roman"/>
            </a:endParaRPr>
          </a:p>
          <a:p>
            <a:pPr marL="514350" indent="-514350">
              <a:spcBef>
                <a:spcPts val="43"/>
              </a:spcBef>
              <a:buFont typeface="+mj-lt"/>
              <a:buAutoNum type="romanUcPeriod"/>
            </a:pPr>
            <a:endParaRPr sz="2400" dirty="0">
              <a:solidFill>
                <a:srgbClr val="5B8BC8"/>
              </a:solidFill>
              <a:latin typeface="Lucida Sans" panose="020B0602030504020204" pitchFamily="34" charset="0"/>
              <a:cs typeface="Times New Roman"/>
            </a:endParaRPr>
          </a:p>
        </p:txBody>
      </p:sp>
    </p:spTree>
    <p:extLst>
      <p:ext uri="{BB962C8B-B14F-4D97-AF65-F5344CB8AC3E}">
        <p14:creationId xmlns:p14="http://schemas.microsoft.com/office/powerpoint/2010/main" val="2850103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58691" y="1741844"/>
            <a:ext cx="6544660"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Corte Suprema de Chile – 22 de noviembre de 2016</a:t>
            </a:r>
            <a:endParaRPr lang="en-US" sz="1519" b="1" dirty="0">
              <a:solidFill>
                <a:srgbClr val="FF0000"/>
              </a:solidFill>
              <a:latin typeface="Lucida Sans" panose="020B0602030504020204" pitchFamily="34" charset="0"/>
            </a:endParaRPr>
          </a:p>
        </p:txBody>
      </p:sp>
      <p:sp>
        <p:nvSpPr>
          <p:cNvPr id="13" name="TextBox 12"/>
          <p:cNvSpPr txBox="1"/>
          <p:nvPr/>
        </p:nvSpPr>
        <p:spPr>
          <a:xfrm>
            <a:off x="2358915" y="2237019"/>
            <a:ext cx="7599964"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Cárcamo Fuentes /Centro de Estudios La Araucana</a:t>
            </a:r>
            <a:endParaRPr lang="en-US" sz="1519" b="1" dirty="0">
              <a:solidFill>
                <a:srgbClr val="FF0000"/>
              </a:solidFill>
              <a:latin typeface="Lucida Sans" panose="020B0602030504020204" pitchFamily="34" charset="0"/>
            </a:endParaRPr>
          </a:p>
        </p:txBody>
      </p:sp>
      <p:sp>
        <p:nvSpPr>
          <p:cNvPr id="14" name="TextBox 13"/>
          <p:cNvSpPr txBox="1"/>
          <p:nvPr/>
        </p:nvSpPr>
        <p:spPr>
          <a:xfrm>
            <a:off x="753788" y="2732196"/>
            <a:ext cx="6996934" cy="455959"/>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Otra defensa típica:  ¡ Esto es un contrato!</a:t>
            </a:r>
            <a:endParaRPr lang="en-US" sz="2363" b="1" dirty="0">
              <a:solidFill>
                <a:srgbClr val="00B050"/>
              </a:solidFill>
              <a:latin typeface="Lucida Sans" panose="020B0602030504020204" pitchFamily="34" charset="0"/>
            </a:endParaRPr>
          </a:p>
        </p:txBody>
      </p:sp>
      <p:sp>
        <p:nvSpPr>
          <p:cNvPr id="15" name="Curved Right Arrow 14"/>
          <p:cNvSpPr/>
          <p:nvPr/>
        </p:nvSpPr>
        <p:spPr>
          <a:xfrm>
            <a:off x="5654866" y="3049633"/>
            <a:ext cx="617028" cy="615162"/>
          </a:xfrm>
          <a:prstGeom prst="curvedRightArrow">
            <a:avLst>
              <a:gd name="adj1" fmla="val 11773"/>
              <a:gd name="adj2" fmla="val 50000"/>
              <a:gd name="adj3" fmla="val 28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solidFill>
                <a:schemeClr val="tx1"/>
              </a:solidFill>
            </a:endParaRPr>
          </a:p>
        </p:txBody>
      </p:sp>
      <p:sp>
        <p:nvSpPr>
          <p:cNvPr id="16" name="TextBox 15"/>
          <p:cNvSpPr txBox="1"/>
          <p:nvPr/>
        </p:nvSpPr>
        <p:spPr>
          <a:xfrm>
            <a:off x="6389470" y="3275265"/>
            <a:ext cx="3373893" cy="559897"/>
          </a:xfrm>
          <a:prstGeom prst="rect">
            <a:avLst/>
          </a:prstGeom>
          <a:noFill/>
        </p:spPr>
        <p:txBody>
          <a:bodyPr wrap="square" rtlCol="0">
            <a:spAutoFit/>
          </a:bodyPr>
          <a:lstStyle/>
          <a:p>
            <a:pPr marL="241116" indent="-241116">
              <a:buFont typeface="Arial" panose="020B0604020202020204" pitchFamily="34" charset="0"/>
              <a:buChar char="•"/>
            </a:pPr>
            <a:r>
              <a:rPr lang="es-CL" sz="1519" b="1" dirty="0">
                <a:solidFill>
                  <a:srgbClr val="FF0000"/>
                </a:solidFill>
                <a:latin typeface="Lucida Sans" panose="020B0602030504020204" pitchFamily="34" charset="0"/>
              </a:rPr>
              <a:t>Deberes ya no están en la ley</a:t>
            </a:r>
          </a:p>
          <a:p>
            <a:pPr marL="241116" indent="-241116">
              <a:buFont typeface="Arial" panose="020B0604020202020204" pitchFamily="34" charset="0"/>
              <a:buChar char="•"/>
            </a:pPr>
            <a:r>
              <a:rPr lang="es-CL" sz="1519" b="1" dirty="0">
                <a:solidFill>
                  <a:srgbClr val="FF0000"/>
                </a:solidFill>
                <a:latin typeface="Lucida Sans" panose="020B0602030504020204" pitchFamily="34" charset="0"/>
              </a:rPr>
              <a:t>Exclusión del daño moral</a:t>
            </a:r>
            <a:endParaRPr lang="en-US" sz="1519" b="1" dirty="0">
              <a:solidFill>
                <a:srgbClr val="FF0000"/>
              </a:solidFill>
              <a:latin typeface="Lucida Sans" panose="020B0602030504020204" pitchFamily="34" charset="0"/>
            </a:endParaRPr>
          </a:p>
        </p:txBody>
      </p:sp>
      <p:pic>
        <p:nvPicPr>
          <p:cNvPr id="2" name="Picture 1"/>
          <p:cNvPicPr>
            <a:picLocks noChangeAspect="1"/>
          </p:cNvPicPr>
          <p:nvPr/>
        </p:nvPicPr>
        <p:blipFill>
          <a:blip r:embed="rId2"/>
          <a:stretch>
            <a:fillRect/>
          </a:stretch>
        </p:blipFill>
        <p:spPr>
          <a:xfrm>
            <a:off x="605177" y="3852390"/>
            <a:ext cx="5681960" cy="2081510"/>
          </a:xfrm>
          <a:prstGeom prst="rect">
            <a:avLst/>
          </a:prstGeom>
        </p:spPr>
      </p:pic>
      <p:sp>
        <p:nvSpPr>
          <p:cNvPr id="17" name="Right Arrow 16"/>
          <p:cNvSpPr/>
          <p:nvPr/>
        </p:nvSpPr>
        <p:spPr>
          <a:xfrm>
            <a:off x="6158897" y="4578326"/>
            <a:ext cx="56354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18" name="TextBox 17"/>
          <p:cNvSpPr txBox="1"/>
          <p:nvPr/>
        </p:nvSpPr>
        <p:spPr>
          <a:xfrm>
            <a:off x="6722441" y="4547228"/>
            <a:ext cx="3795130" cy="1910459"/>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Obligación de Seguridad</a:t>
            </a:r>
          </a:p>
          <a:p>
            <a:endParaRPr lang="es-CL" sz="2363" b="1" dirty="0">
              <a:solidFill>
                <a:srgbClr val="00B050"/>
              </a:solidFill>
              <a:latin typeface="Lucida Sans" panose="020B0602030504020204" pitchFamily="34" charset="0"/>
            </a:endParaRPr>
          </a:p>
          <a:p>
            <a:endParaRPr lang="es-CL" sz="2363" b="1" dirty="0">
              <a:solidFill>
                <a:srgbClr val="00B050"/>
              </a:solidFill>
              <a:latin typeface="Lucida Sans" panose="020B0602030504020204" pitchFamily="34" charset="0"/>
            </a:endParaRPr>
          </a:p>
          <a:p>
            <a:endParaRPr lang="en-US" sz="2363" b="1" dirty="0">
              <a:solidFill>
                <a:srgbClr val="00B050"/>
              </a:solidFill>
              <a:latin typeface="Lucida Sans" panose="020B0602030504020204" pitchFamily="34" charset="0"/>
            </a:endParaRPr>
          </a:p>
        </p:txBody>
      </p:sp>
      <p:cxnSp>
        <p:nvCxnSpPr>
          <p:cNvPr id="19" name="Straight Connector 18"/>
          <p:cNvCxnSpPr/>
          <p:nvPr/>
        </p:nvCxnSpPr>
        <p:spPr>
          <a:xfrm flipV="1">
            <a:off x="1308046" y="5005306"/>
            <a:ext cx="4740000" cy="19953"/>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flipV="1">
            <a:off x="682845" y="5315689"/>
            <a:ext cx="3451943" cy="24388"/>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20"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2531214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58691" y="1741844"/>
            <a:ext cx="6544660"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Corte Suprema de Chile – 22 de noviembre de 2016</a:t>
            </a:r>
            <a:endParaRPr lang="en-US" sz="1519" b="1" dirty="0">
              <a:solidFill>
                <a:srgbClr val="FF0000"/>
              </a:solidFill>
              <a:latin typeface="Lucida Sans" panose="020B0602030504020204" pitchFamily="34" charset="0"/>
            </a:endParaRPr>
          </a:p>
        </p:txBody>
      </p:sp>
      <p:sp>
        <p:nvSpPr>
          <p:cNvPr id="13" name="TextBox 12"/>
          <p:cNvSpPr txBox="1"/>
          <p:nvPr/>
        </p:nvSpPr>
        <p:spPr>
          <a:xfrm>
            <a:off x="2358915" y="2237019"/>
            <a:ext cx="7599964"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Cárcamo Fuentes /Centro de Estudios La Araucana</a:t>
            </a:r>
            <a:endParaRPr lang="en-US" sz="1519" b="1" dirty="0">
              <a:solidFill>
                <a:srgbClr val="FF0000"/>
              </a:solidFill>
              <a:latin typeface="Lucida Sans" panose="020B0602030504020204" pitchFamily="34" charset="0"/>
            </a:endParaRPr>
          </a:p>
        </p:txBody>
      </p:sp>
      <p:sp>
        <p:nvSpPr>
          <p:cNvPr id="17" name="Right Arrow 16"/>
          <p:cNvSpPr/>
          <p:nvPr/>
        </p:nvSpPr>
        <p:spPr>
          <a:xfrm>
            <a:off x="5750964" y="3756812"/>
            <a:ext cx="56354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18" name="TextBox 17"/>
          <p:cNvSpPr txBox="1"/>
          <p:nvPr/>
        </p:nvSpPr>
        <p:spPr>
          <a:xfrm>
            <a:off x="6410605" y="3753225"/>
            <a:ext cx="3795130" cy="1910459"/>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Incumplimiento contractual</a:t>
            </a:r>
          </a:p>
          <a:p>
            <a:endParaRPr lang="es-CL" sz="2363" b="1" dirty="0">
              <a:solidFill>
                <a:srgbClr val="00B050"/>
              </a:solidFill>
              <a:latin typeface="Lucida Sans" panose="020B0602030504020204" pitchFamily="34" charset="0"/>
            </a:endParaRPr>
          </a:p>
          <a:p>
            <a:endParaRPr lang="es-CL" sz="2363" b="1" dirty="0">
              <a:solidFill>
                <a:srgbClr val="00B050"/>
              </a:solidFill>
              <a:latin typeface="Lucida Sans" panose="020B0602030504020204" pitchFamily="34" charset="0"/>
            </a:endParaRPr>
          </a:p>
          <a:p>
            <a:endParaRPr lang="en-US" sz="2363" b="1" dirty="0">
              <a:solidFill>
                <a:srgbClr val="00B050"/>
              </a:solidFill>
              <a:latin typeface="Lucida Sans" panose="020B0602030504020204" pitchFamily="34" charset="0"/>
            </a:endParaRPr>
          </a:p>
        </p:txBody>
      </p:sp>
      <p:pic>
        <p:nvPicPr>
          <p:cNvPr id="3" name="Picture 2"/>
          <p:cNvPicPr>
            <a:picLocks noChangeAspect="1"/>
          </p:cNvPicPr>
          <p:nvPr/>
        </p:nvPicPr>
        <p:blipFill>
          <a:blip r:embed="rId2"/>
          <a:stretch>
            <a:fillRect/>
          </a:stretch>
        </p:blipFill>
        <p:spPr>
          <a:xfrm>
            <a:off x="638504" y="2732195"/>
            <a:ext cx="5016363" cy="3308506"/>
          </a:xfrm>
          <a:prstGeom prst="rect">
            <a:avLst/>
          </a:prstGeom>
        </p:spPr>
      </p:pic>
      <p:cxnSp>
        <p:nvCxnSpPr>
          <p:cNvPr id="20" name="Straight Connector 19"/>
          <p:cNvCxnSpPr/>
          <p:nvPr/>
        </p:nvCxnSpPr>
        <p:spPr>
          <a:xfrm flipV="1">
            <a:off x="638504" y="4260385"/>
            <a:ext cx="4895193" cy="11085"/>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2" name="Straight Connector 21"/>
          <p:cNvCxnSpPr/>
          <p:nvPr/>
        </p:nvCxnSpPr>
        <p:spPr>
          <a:xfrm flipV="1">
            <a:off x="638504" y="4547228"/>
            <a:ext cx="2669299" cy="11085"/>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a:off x="4797644" y="3984627"/>
            <a:ext cx="796637"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14"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2192193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58691" y="1741844"/>
            <a:ext cx="6544660"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Corte Suprema de Chile – 22 de noviembre de 2016</a:t>
            </a:r>
            <a:endParaRPr lang="en-US" sz="1519" b="1" dirty="0">
              <a:solidFill>
                <a:srgbClr val="FF0000"/>
              </a:solidFill>
              <a:latin typeface="Lucida Sans" panose="020B0602030504020204" pitchFamily="34" charset="0"/>
            </a:endParaRPr>
          </a:p>
        </p:txBody>
      </p:sp>
      <p:sp>
        <p:nvSpPr>
          <p:cNvPr id="13" name="TextBox 12"/>
          <p:cNvSpPr txBox="1"/>
          <p:nvPr/>
        </p:nvSpPr>
        <p:spPr>
          <a:xfrm>
            <a:off x="2358915" y="2237019"/>
            <a:ext cx="7599964"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Cárcamo Fuentes /Centro de Estudios La Araucana</a:t>
            </a:r>
            <a:endParaRPr lang="en-US" sz="1519" b="1" dirty="0">
              <a:solidFill>
                <a:srgbClr val="FF0000"/>
              </a:solidFill>
              <a:latin typeface="Lucida Sans" panose="020B0602030504020204" pitchFamily="34" charset="0"/>
            </a:endParaRPr>
          </a:p>
        </p:txBody>
      </p:sp>
      <p:sp>
        <p:nvSpPr>
          <p:cNvPr id="17" name="Right Arrow 16"/>
          <p:cNvSpPr/>
          <p:nvPr/>
        </p:nvSpPr>
        <p:spPr>
          <a:xfrm>
            <a:off x="5750964" y="3756812"/>
            <a:ext cx="56354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18" name="TextBox 17"/>
          <p:cNvSpPr txBox="1"/>
          <p:nvPr/>
        </p:nvSpPr>
        <p:spPr>
          <a:xfrm>
            <a:off x="6410605" y="3753225"/>
            <a:ext cx="3795130" cy="1910459"/>
          </a:xfrm>
          <a:prstGeom prst="rect">
            <a:avLst/>
          </a:prstGeom>
          <a:noFill/>
        </p:spPr>
        <p:txBody>
          <a:bodyPr wrap="square" rtlCol="0">
            <a:spAutoFit/>
          </a:bodyPr>
          <a:lstStyle/>
          <a:p>
            <a:r>
              <a:rPr lang="es-CL" sz="2363" b="1" dirty="0">
                <a:solidFill>
                  <a:srgbClr val="00B050"/>
                </a:solidFill>
                <a:latin typeface="Lucida Sans" panose="020B0602030504020204" pitchFamily="34" charset="0"/>
              </a:rPr>
              <a:t>Obligación de seguridad y vigilancia</a:t>
            </a:r>
          </a:p>
          <a:p>
            <a:endParaRPr lang="es-CL" sz="2363" b="1" dirty="0">
              <a:solidFill>
                <a:srgbClr val="00B050"/>
              </a:solidFill>
              <a:latin typeface="Lucida Sans" panose="020B0602030504020204" pitchFamily="34" charset="0"/>
            </a:endParaRPr>
          </a:p>
          <a:p>
            <a:endParaRPr lang="es-CL" sz="2363" b="1" dirty="0">
              <a:solidFill>
                <a:srgbClr val="00B050"/>
              </a:solidFill>
              <a:latin typeface="Lucida Sans" panose="020B0602030504020204" pitchFamily="34" charset="0"/>
            </a:endParaRPr>
          </a:p>
          <a:p>
            <a:endParaRPr lang="en-US" sz="2363" b="1" dirty="0">
              <a:solidFill>
                <a:srgbClr val="00B050"/>
              </a:solidFill>
              <a:latin typeface="Lucida Sans" panose="020B0602030504020204" pitchFamily="34" charset="0"/>
            </a:endParaRPr>
          </a:p>
        </p:txBody>
      </p:sp>
      <p:pic>
        <p:nvPicPr>
          <p:cNvPr id="2" name="Picture 1"/>
          <p:cNvPicPr>
            <a:picLocks noChangeAspect="1"/>
          </p:cNvPicPr>
          <p:nvPr/>
        </p:nvPicPr>
        <p:blipFill>
          <a:blip r:embed="rId2"/>
          <a:stretch>
            <a:fillRect/>
          </a:stretch>
        </p:blipFill>
        <p:spPr>
          <a:xfrm>
            <a:off x="407177" y="2655735"/>
            <a:ext cx="5082179" cy="3462957"/>
          </a:xfrm>
          <a:prstGeom prst="rect">
            <a:avLst/>
          </a:prstGeom>
        </p:spPr>
      </p:pic>
      <p:cxnSp>
        <p:nvCxnSpPr>
          <p:cNvPr id="14" name="Straight Connector 13"/>
          <p:cNvCxnSpPr/>
          <p:nvPr/>
        </p:nvCxnSpPr>
        <p:spPr>
          <a:xfrm>
            <a:off x="1596259" y="3331451"/>
            <a:ext cx="3564978" cy="6651"/>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5" name="Straight Connector 14"/>
          <p:cNvCxnSpPr/>
          <p:nvPr/>
        </p:nvCxnSpPr>
        <p:spPr>
          <a:xfrm flipV="1">
            <a:off x="602514" y="3613014"/>
            <a:ext cx="4558723" cy="15518"/>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a:off x="602514" y="3797049"/>
            <a:ext cx="2536795" cy="6651"/>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19" name="Left Bracket 18"/>
          <p:cNvSpPr/>
          <p:nvPr/>
        </p:nvSpPr>
        <p:spPr>
          <a:xfrm>
            <a:off x="288012" y="3941133"/>
            <a:ext cx="238330" cy="1707804"/>
          </a:xfrm>
          <a:prstGeom prst="leftBracket">
            <a:avLst/>
          </a:pr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519"/>
          </a:p>
        </p:txBody>
      </p:sp>
      <p:sp>
        <p:nvSpPr>
          <p:cNvPr id="21" name="Right Bracket 20"/>
          <p:cNvSpPr/>
          <p:nvPr/>
        </p:nvSpPr>
        <p:spPr>
          <a:xfrm>
            <a:off x="5250336" y="3941134"/>
            <a:ext cx="239020" cy="1640599"/>
          </a:xfrm>
          <a:prstGeom prst="rightBracket">
            <a:avLst/>
          </a:pr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519"/>
          </a:p>
        </p:txBody>
      </p:sp>
      <p:sp>
        <p:nvSpPr>
          <p:cNvPr id="20"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Civil</a:t>
            </a:r>
          </a:p>
        </p:txBody>
      </p:sp>
    </p:spTree>
    <p:extLst>
      <p:ext uri="{BB962C8B-B14F-4D97-AF65-F5344CB8AC3E}">
        <p14:creationId xmlns:p14="http://schemas.microsoft.com/office/powerpoint/2010/main" val="3413167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5295" y="2349586"/>
            <a:ext cx="7852705" cy="326115"/>
          </a:xfrm>
          <a:prstGeom prst="rect">
            <a:avLst/>
          </a:prstGeom>
          <a:noFill/>
        </p:spPr>
        <p:txBody>
          <a:bodyPr wrap="square" rtlCol="0">
            <a:spAutoFit/>
          </a:bodyPr>
          <a:lstStyle/>
          <a:p>
            <a:r>
              <a:rPr lang="es-CL" sz="1519" b="1" dirty="0">
                <a:latin typeface="Lucida Sans" panose="020B0602030504020204" pitchFamily="34" charset="0"/>
              </a:rPr>
              <a:t>Idea central:	El </a:t>
            </a:r>
            <a:r>
              <a:rPr lang="es-CL" sz="1519" b="1" dirty="0" smtClean="0">
                <a:latin typeface="Lucida Sans" panose="020B0602030504020204" pitchFamily="34" charset="0"/>
              </a:rPr>
              <a:t>acoso escolar </a:t>
            </a:r>
            <a:r>
              <a:rPr lang="es-CL" sz="1519" b="1" dirty="0">
                <a:latin typeface="Lucida Sans" panose="020B0602030504020204" pitchFamily="34" charset="0"/>
              </a:rPr>
              <a:t>no es delito….pero se parece a algunos</a:t>
            </a:r>
            <a:endParaRPr lang="en-US" sz="1519" b="1" dirty="0">
              <a:latin typeface="Lucida Sans" panose="020B0602030504020204" pitchFamily="34" charset="0"/>
            </a:endParaRPr>
          </a:p>
        </p:txBody>
      </p:sp>
      <p:sp>
        <p:nvSpPr>
          <p:cNvPr id="20" name="TextBox 19"/>
          <p:cNvSpPr txBox="1"/>
          <p:nvPr/>
        </p:nvSpPr>
        <p:spPr>
          <a:xfrm>
            <a:off x="1037149" y="3358215"/>
            <a:ext cx="1126249"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Lesiones</a:t>
            </a:r>
            <a:endParaRPr lang="en-US" sz="1519" b="1" dirty="0">
              <a:solidFill>
                <a:srgbClr val="FF0000"/>
              </a:solidFill>
              <a:latin typeface="Lucida Sans" panose="020B0602030504020204" pitchFamily="34" charset="0"/>
            </a:endParaRPr>
          </a:p>
        </p:txBody>
      </p:sp>
      <p:sp>
        <p:nvSpPr>
          <p:cNvPr id="22" name="TextBox 21"/>
          <p:cNvSpPr txBox="1"/>
          <p:nvPr/>
        </p:nvSpPr>
        <p:spPr>
          <a:xfrm>
            <a:off x="3813286" y="3481492"/>
            <a:ext cx="1432199" cy="326115"/>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Amenazas</a:t>
            </a:r>
            <a:endParaRPr lang="en-US" sz="1519" b="1" dirty="0">
              <a:solidFill>
                <a:srgbClr val="FF0000"/>
              </a:solidFill>
              <a:latin typeface="Lucida Sans" panose="020B0602030504020204" pitchFamily="34" charset="0"/>
            </a:endParaRPr>
          </a:p>
        </p:txBody>
      </p:sp>
      <p:sp>
        <p:nvSpPr>
          <p:cNvPr id="23" name="TextBox 22"/>
          <p:cNvSpPr txBox="1"/>
          <p:nvPr/>
        </p:nvSpPr>
        <p:spPr>
          <a:xfrm>
            <a:off x="3722385" y="1653340"/>
            <a:ext cx="4090414" cy="326115"/>
          </a:xfrm>
          <a:prstGeom prst="rect">
            <a:avLst/>
          </a:prstGeom>
          <a:noFill/>
        </p:spPr>
        <p:txBody>
          <a:bodyPr wrap="square" rtlCol="0">
            <a:spAutoFit/>
          </a:bodyPr>
          <a:lstStyle/>
          <a:p>
            <a:r>
              <a:rPr lang="es-CL" sz="1519" b="1" dirty="0">
                <a:solidFill>
                  <a:srgbClr val="00B050"/>
                </a:solidFill>
                <a:latin typeface="Lucida Sans" panose="020B0602030504020204" pitchFamily="34" charset="0"/>
              </a:rPr>
              <a:t>Ministerio Público no puede intervenir </a:t>
            </a:r>
            <a:endParaRPr lang="en-US" sz="1519" b="1" dirty="0">
              <a:solidFill>
                <a:srgbClr val="00B050"/>
              </a:solidFill>
              <a:latin typeface="Lucida Sans" panose="020B0602030504020204" pitchFamily="34" charset="0"/>
            </a:endParaRPr>
          </a:p>
        </p:txBody>
      </p:sp>
      <p:sp>
        <p:nvSpPr>
          <p:cNvPr id="4" name="Curved Down Arrow 3"/>
          <p:cNvSpPr/>
          <p:nvPr/>
        </p:nvSpPr>
        <p:spPr>
          <a:xfrm rot="18129200">
            <a:off x="2787682" y="1541729"/>
            <a:ext cx="728326" cy="5351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solidFill>
                <a:schemeClr val="tx1"/>
              </a:solidFill>
            </a:endParaRPr>
          </a:p>
        </p:txBody>
      </p:sp>
      <p:sp>
        <p:nvSpPr>
          <p:cNvPr id="25" name="TextBox 24"/>
          <p:cNvSpPr txBox="1"/>
          <p:nvPr/>
        </p:nvSpPr>
        <p:spPr>
          <a:xfrm>
            <a:off x="7050142" y="3310476"/>
            <a:ext cx="1387858" cy="559897"/>
          </a:xfrm>
          <a:prstGeom prst="rect">
            <a:avLst/>
          </a:prstGeom>
          <a:noFill/>
        </p:spPr>
        <p:txBody>
          <a:bodyPr wrap="square" rtlCol="0">
            <a:spAutoFit/>
          </a:bodyPr>
          <a:lstStyle/>
          <a:p>
            <a:r>
              <a:rPr lang="es-CL" sz="1519" b="1" dirty="0">
                <a:solidFill>
                  <a:srgbClr val="FF0000"/>
                </a:solidFill>
                <a:latin typeface="Lucida Sans" panose="020B0602030504020204" pitchFamily="34" charset="0"/>
              </a:rPr>
              <a:t>Injurias  y calumnias</a:t>
            </a:r>
            <a:endParaRPr lang="en-US" sz="1519" b="1" dirty="0">
              <a:solidFill>
                <a:srgbClr val="FF0000"/>
              </a:solidFill>
              <a:latin typeface="Lucida Sans" panose="020B0602030504020204" pitchFamily="34" charset="0"/>
            </a:endParaRPr>
          </a:p>
        </p:txBody>
      </p:sp>
      <p:cxnSp>
        <p:nvCxnSpPr>
          <p:cNvPr id="26" name="Straight Arrow Connector 25"/>
          <p:cNvCxnSpPr/>
          <p:nvPr/>
        </p:nvCxnSpPr>
        <p:spPr>
          <a:xfrm flipH="1">
            <a:off x="1720412" y="2608361"/>
            <a:ext cx="3037324" cy="7835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H="1">
            <a:off x="4529384" y="2691971"/>
            <a:ext cx="228353" cy="6999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5014910" y="2656030"/>
            <a:ext cx="2239199" cy="702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3184600" y="4181479"/>
            <a:ext cx="3278117" cy="1261243"/>
          </a:xfrm>
          <a:prstGeom prst="rect">
            <a:avLst/>
          </a:prstGeom>
          <a:noFill/>
        </p:spPr>
        <p:txBody>
          <a:bodyPr wrap="square" rtlCol="0">
            <a:spAutoFit/>
          </a:bodyPr>
          <a:lstStyle/>
          <a:p>
            <a:pPr algn="just"/>
            <a:r>
              <a:rPr lang="es-CL" sz="1519" b="1" dirty="0">
                <a:latin typeface="Lucida Sans" panose="020B0602030504020204" pitchFamily="34" charset="0"/>
              </a:rPr>
              <a:t>El que amenazare seriamente a otro con causar a él mismo o a su familia, en su persona, honra o propiedad, un mal que constituya delito.</a:t>
            </a:r>
            <a:endParaRPr lang="en-US" sz="1519" b="1" dirty="0">
              <a:latin typeface="Lucida Sans" panose="020B0602030504020204" pitchFamily="34" charset="0"/>
            </a:endParaRPr>
          </a:p>
        </p:txBody>
      </p:sp>
      <p:sp>
        <p:nvSpPr>
          <p:cNvPr id="31" name="TextBox 30"/>
          <p:cNvSpPr txBox="1"/>
          <p:nvPr/>
        </p:nvSpPr>
        <p:spPr>
          <a:xfrm>
            <a:off x="283019" y="4186788"/>
            <a:ext cx="2448530" cy="793679"/>
          </a:xfrm>
          <a:prstGeom prst="rect">
            <a:avLst/>
          </a:prstGeom>
          <a:noFill/>
        </p:spPr>
        <p:txBody>
          <a:bodyPr wrap="square" rtlCol="0">
            <a:spAutoFit/>
          </a:bodyPr>
          <a:lstStyle/>
          <a:p>
            <a:pPr algn="just"/>
            <a:r>
              <a:rPr lang="es-CL" sz="1519" b="1" dirty="0">
                <a:latin typeface="Lucida Sans" panose="020B0602030504020204" pitchFamily="34" charset="0"/>
              </a:rPr>
              <a:t>Acción de herir, golpear o maltratar de obra a otro.</a:t>
            </a:r>
            <a:endParaRPr lang="en-US" sz="1519" b="1" dirty="0">
              <a:latin typeface="Lucida Sans" panose="020B0602030504020204" pitchFamily="34" charset="0"/>
            </a:endParaRPr>
          </a:p>
        </p:txBody>
      </p:sp>
      <p:sp>
        <p:nvSpPr>
          <p:cNvPr id="33" name="TextBox 32"/>
          <p:cNvSpPr txBox="1"/>
          <p:nvPr/>
        </p:nvSpPr>
        <p:spPr>
          <a:xfrm>
            <a:off x="6915767" y="4186788"/>
            <a:ext cx="2952133" cy="2196370"/>
          </a:xfrm>
          <a:prstGeom prst="rect">
            <a:avLst/>
          </a:prstGeom>
          <a:noFill/>
        </p:spPr>
        <p:txBody>
          <a:bodyPr wrap="square" rtlCol="0">
            <a:spAutoFit/>
          </a:bodyPr>
          <a:lstStyle/>
          <a:p>
            <a:pPr algn="just"/>
            <a:r>
              <a:rPr lang="es-CL" sz="1519" b="1" dirty="0">
                <a:latin typeface="Lucida Sans" panose="020B0602030504020204" pitchFamily="34" charset="0"/>
              </a:rPr>
              <a:t>Calumnia: imputación de un delito determinado pero falso.</a:t>
            </a:r>
          </a:p>
          <a:p>
            <a:pPr algn="just"/>
            <a:endParaRPr lang="es-CL" sz="1519" b="1" dirty="0">
              <a:latin typeface="Lucida Sans" panose="020B0602030504020204" pitchFamily="34" charset="0"/>
            </a:endParaRPr>
          </a:p>
          <a:p>
            <a:pPr algn="just"/>
            <a:r>
              <a:rPr lang="es-CL" sz="1519" b="1" dirty="0">
                <a:latin typeface="Lucida Sans" panose="020B0602030504020204" pitchFamily="34" charset="0"/>
              </a:rPr>
              <a:t>Injuria: toda expresión proferida o acción ejecutada en deshonra, descrédito o menosprecio de otra persona</a:t>
            </a:r>
            <a:endParaRPr lang="en-US" sz="1519" b="1" dirty="0">
              <a:latin typeface="Lucida Sans" panose="020B0602030504020204" pitchFamily="34" charset="0"/>
            </a:endParaRPr>
          </a:p>
        </p:txBody>
      </p:sp>
      <p:cxnSp>
        <p:nvCxnSpPr>
          <p:cNvPr id="34" name="Straight Arrow Connector 33"/>
          <p:cNvCxnSpPr/>
          <p:nvPr/>
        </p:nvCxnSpPr>
        <p:spPr>
          <a:xfrm>
            <a:off x="7730767" y="3741427"/>
            <a:ext cx="13303" cy="4400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4452442" y="3780319"/>
            <a:ext cx="13303" cy="4400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1363263" y="3708287"/>
            <a:ext cx="13303" cy="4400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Penal</a:t>
            </a:r>
          </a:p>
        </p:txBody>
      </p:sp>
    </p:spTree>
    <p:extLst>
      <p:ext uri="{BB962C8B-B14F-4D97-AF65-F5344CB8AC3E}">
        <p14:creationId xmlns:p14="http://schemas.microsoft.com/office/powerpoint/2010/main" val="4101724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5295" y="2380347"/>
            <a:ext cx="2385521" cy="326115"/>
          </a:xfrm>
          <a:prstGeom prst="rect">
            <a:avLst/>
          </a:prstGeom>
          <a:noFill/>
        </p:spPr>
        <p:txBody>
          <a:bodyPr wrap="square" rtlCol="0">
            <a:spAutoFit/>
          </a:bodyPr>
          <a:lstStyle/>
          <a:p>
            <a:r>
              <a:rPr lang="es-CL" sz="1519" b="1" dirty="0">
                <a:solidFill>
                  <a:srgbClr val="00B050"/>
                </a:solidFill>
                <a:latin typeface="Lucida Sans" panose="020B0602030504020204" pitchFamily="34" charset="0"/>
              </a:rPr>
              <a:t>Denuncia Obligatoria</a:t>
            </a:r>
            <a:endParaRPr lang="en-US" sz="1519" b="1" dirty="0">
              <a:solidFill>
                <a:srgbClr val="00B050"/>
              </a:solidFill>
              <a:latin typeface="Lucida Sans" panose="020B0602030504020204" pitchFamily="34" charset="0"/>
            </a:endParaRPr>
          </a:p>
        </p:txBody>
      </p:sp>
      <p:sp>
        <p:nvSpPr>
          <p:cNvPr id="19" name="Right Arrow 18"/>
          <p:cNvSpPr/>
          <p:nvPr/>
        </p:nvSpPr>
        <p:spPr>
          <a:xfrm>
            <a:off x="2895434" y="2221341"/>
            <a:ext cx="563544"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pic>
        <p:nvPicPr>
          <p:cNvPr id="2" name="Picture 1"/>
          <p:cNvPicPr>
            <a:picLocks noChangeAspect="1"/>
          </p:cNvPicPr>
          <p:nvPr/>
        </p:nvPicPr>
        <p:blipFill>
          <a:blip r:embed="rId2"/>
          <a:stretch>
            <a:fillRect/>
          </a:stretch>
        </p:blipFill>
        <p:spPr>
          <a:xfrm>
            <a:off x="3528674" y="1657181"/>
            <a:ext cx="5073386" cy="3976977"/>
          </a:xfrm>
          <a:prstGeom prst="rect">
            <a:avLst/>
          </a:prstGeom>
        </p:spPr>
      </p:pic>
      <p:sp>
        <p:nvSpPr>
          <p:cNvPr id="24" name="Left Bracket 23"/>
          <p:cNvSpPr/>
          <p:nvPr/>
        </p:nvSpPr>
        <p:spPr>
          <a:xfrm>
            <a:off x="3409509" y="4847853"/>
            <a:ext cx="238330" cy="786304"/>
          </a:xfrm>
          <a:prstGeom prst="leftBracket">
            <a:avLst/>
          </a:pr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519"/>
          </a:p>
        </p:txBody>
      </p:sp>
      <p:sp>
        <p:nvSpPr>
          <p:cNvPr id="32" name="Right Bracket 31"/>
          <p:cNvSpPr/>
          <p:nvPr/>
        </p:nvSpPr>
        <p:spPr>
          <a:xfrm>
            <a:off x="8363040" y="4794644"/>
            <a:ext cx="239020" cy="839514"/>
          </a:xfrm>
          <a:prstGeom prst="rightBracket">
            <a:avLst/>
          </a:pr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519"/>
          </a:p>
        </p:txBody>
      </p:sp>
      <p:sp>
        <p:nvSpPr>
          <p:cNvPr id="35" name="Right Arrow 34"/>
          <p:cNvSpPr/>
          <p:nvPr/>
        </p:nvSpPr>
        <p:spPr>
          <a:xfrm rot="5400000">
            <a:off x="1365687" y="2838294"/>
            <a:ext cx="682845"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36" name="TextBox 35"/>
          <p:cNvSpPr txBox="1"/>
          <p:nvPr/>
        </p:nvSpPr>
        <p:spPr>
          <a:xfrm>
            <a:off x="199947" y="5088816"/>
            <a:ext cx="3014325" cy="559897"/>
          </a:xfrm>
          <a:prstGeom prst="rect">
            <a:avLst/>
          </a:prstGeom>
          <a:noFill/>
        </p:spPr>
        <p:txBody>
          <a:bodyPr wrap="square" rtlCol="0">
            <a:spAutoFit/>
          </a:bodyPr>
          <a:lstStyle/>
          <a:p>
            <a:r>
              <a:rPr lang="es-CL" sz="1519" b="1" dirty="0">
                <a:latin typeface="Lucida Sans" panose="020B0602030504020204" pitchFamily="34" charset="0"/>
              </a:rPr>
              <a:t>¿Incumplimiento? Multa de 1 a 4 UTM</a:t>
            </a:r>
            <a:endParaRPr lang="en-US" sz="1519" b="1" dirty="0">
              <a:latin typeface="Lucida Sans" panose="020B0602030504020204" pitchFamily="34" charset="0"/>
            </a:endParaRPr>
          </a:p>
        </p:txBody>
      </p:sp>
      <p:sp>
        <p:nvSpPr>
          <p:cNvPr id="37" name="Right Arrow 36"/>
          <p:cNvSpPr/>
          <p:nvPr/>
        </p:nvSpPr>
        <p:spPr>
          <a:xfrm rot="5242938">
            <a:off x="1237100" y="4411589"/>
            <a:ext cx="682845" cy="629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40" name="TextBox 39"/>
          <p:cNvSpPr txBox="1"/>
          <p:nvPr/>
        </p:nvSpPr>
        <p:spPr>
          <a:xfrm>
            <a:off x="328535" y="3822190"/>
            <a:ext cx="3014325" cy="559897"/>
          </a:xfrm>
          <a:prstGeom prst="rect">
            <a:avLst/>
          </a:prstGeom>
          <a:noFill/>
        </p:spPr>
        <p:txBody>
          <a:bodyPr wrap="square" rtlCol="0">
            <a:spAutoFit/>
          </a:bodyPr>
          <a:lstStyle/>
          <a:p>
            <a:r>
              <a:rPr lang="es-CL" sz="1519" b="1" dirty="0">
                <a:latin typeface="Lucida Sans" panose="020B0602030504020204" pitchFamily="34" charset="0"/>
              </a:rPr>
              <a:t>Dentro de las 24 horas siguientes</a:t>
            </a:r>
            <a:endParaRPr lang="en-US" sz="1519" b="1" dirty="0">
              <a:latin typeface="Lucida Sans" panose="020B0602030504020204" pitchFamily="34" charset="0"/>
            </a:endParaRPr>
          </a:p>
        </p:txBody>
      </p:sp>
      <p:sp>
        <p:nvSpPr>
          <p:cNvPr id="13"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Medidas Jurisdiccionales</a:t>
            </a:r>
          </a:p>
          <a:p>
            <a:pPr marL="12700" marR="5080" indent="55880"/>
            <a:r>
              <a:rPr lang="es-CL" b="1" dirty="0" smtClean="0">
                <a:solidFill>
                  <a:schemeClr val="bg1">
                    <a:lumMod val="50000"/>
                  </a:schemeClr>
                </a:solidFill>
                <a:latin typeface="Lucida Sans" panose="020B0602030504020204" pitchFamily="34" charset="0"/>
                <a:cs typeface="Comic Sans MS"/>
              </a:rPr>
              <a:t>Responsabilidad Penal</a:t>
            </a:r>
          </a:p>
        </p:txBody>
      </p:sp>
    </p:spTree>
    <p:extLst>
      <p:ext uri="{BB962C8B-B14F-4D97-AF65-F5344CB8AC3E}">
        <p14:creationId xmlns:p14="http://schemas.microsoft.com/office/powerpoint/2010/main" val="19526410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50.png"/>
          <p:cNvPicPr>
            <a:picLocks noChangeAspect="1"/>
          </p:cNvPicPr>
          <p:nvPr/>
        </p:nvPicPr>
        <p:blipFill>
          <a:blip r:embed="rId3" cstate="print">
            <a:duotone>
              <a:prstClr val="black"/>
              <a:srgbClr val="ABADB0">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4572000"/>
            <a:ext cx="2552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Z:\Imagen Corporativa\Logo Corporativo\LogoBMAJ.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891" y="304800"/>
            <a:ext cx="3429000" cy="57466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6457409" y="5328552"/>
            <a:ext cx="1313478" cy="304800"/>
            <a:chOff x="6226068" y="5143499"/>
            <a:chExt cx="1313478" cy="304800"/>
          </a:xfrm>
        </p:grpSpPr>
        <p:sp>
          <p:nvSpPr>
            <p:cNvPr id="2" name="1 Elipse"/>
            <p:cNvSpPr/>
            <p:nvPr/>
          </p:nvSpPr>
          <p:spPr>
            <a:xfrm>
              <a:off x="6226068" y="51434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11 Elipse"/>
            <p:cNvSpPr/>
            <p:nvPr/>
          </p:nvSpPr>
          <p:spPr>
            <a:xfrm>
              <a:off x="7398282" y="53720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13 CuadroTexto"/>
          <p:cNvSpPr txBox="1"/>
          <p:nvPr/>
        </p:nvSpPr>
        <p:spPr>
          <a:xfrm>
            <a:off x="536624" y="2953074"/>
            <a:ext cx="9109076" cy="861774"/>
          </a:xfrm>
          <a:prstGeom prst="rect">
            <a:avLst/>
          </a:prstGeom>
          <a:noFill/>
        </p:spPr>
        <p:txBody>
          <a:bodyPr wrap="square" rtlCol="0">
            <a:spAutoFit/>
          </a:bodyPr>
          <a:lstStyle/>
          <a:p>
            <a:pPr algn="ctr"/>
            <a:r>
              <a:rPr lang="es-CL" sz="5000" b="1" dirty="0" smtClean="0">
                <a:solidFill>
                  <a:srgbClr val="5B8BC8"/>
                </a:solidFill>
              </a:rPr>
              <a:t>Conclusiones</a:t>
            </a:r>
            <a:endParaRPr lang="es-CL" sz="5000" dirty="0" smtClean="0">
              <a:solidFill>
                <a:srgbClr val="5B8BC8"/>
              </a:solidFill>
            </a:endParaRPr>
          </a:p>
        </p:txBody>
      </p:sp>
    </p:spTree>
    <p:extLst>
      <p:ext uri="{BB962C8B-B14F-4D97-AF65-F5344CB8AC3E}">
        <p14:creationId xmlns:p14="http://schemas.microsoft.com/office/powerpoint/2010/main" val="4280556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hidden="1"/>
          <p:cNvSpPr>
            <a:spLocks noGrp="1"/>
          </p:cNvSpPr>
          <p:nvPr>
            <p:ph type="title"/>
          </p:nvPr>
        </p:nvSpPr>
        <p:spPr/>
        <p:txBody>
          <a:bodyPr/>
          <a:lstStyle/>
          <a:p>
            <a:endParaRPr lang="en-US"/>
          </a:p>
        </p:txBody>
      </p:sp>
      <p:grpSp>
        <p:nvGrpSpPr>
          <p:cNvPr id="5" name="4 Grupo"/>
          <p:cNvGrpSpPr/>
          <p:nvPr/>
        </p:nvGrpSpPr>
        <p:grpSpPr>
          <a:xfrm>
            <a:off x="0" y="0"/>
            <a:ext cx="10287000" cy="6858000"/>
            <a:chOff x="0" y="0"/>
            <a:chExt cx="10287000" cy="6858000"/>
          </a:xfrm>
        </p:grpSpPr>
        <p:pic>
          <p:nvPicPr>
            <p:cNvPr id="3" name="2 Imagen"/>
            <p:cNvPicPr/>
            <p:nvPr/>
          </p:nvPicPr>
          <p:blipFill>
            <a:blip r:embed="rId3"/>
            <a:stretch>
              <a:fillRect/>
            </a:stretch>
          </p:blipFill>
          <p:spPr>
            <a:xfrm>
              <a:off x="0" y="0"/>
              <a:ext cx="10287000" cy="6858000"/>
            </a:xfrm>
            <a:prstGeom prst="rect">
              <a:avLst/>
            </a:prstGeom>
          </p:spPr>
        </p:pic>
        <p:sp>
          <p:nvSpPr>
            <p:cNvPr id="4" name="3 Rectángulo"/>
            <p:cNvSpPr/>
            <p:nvPr/>
          </p:nvSpPr>
          <p:spPr>
            <a:xfrm>
              <a:off x="6896100" y="4876800"/>
              <a:ext cx="3276600" cy="1905000"/>
            </a:xfrm>
            <a:prstGeom prst="rect">
              <a:avLst/>
            </a:prstGeom>
            <a:solidFill>
              <a:srgbClr val="5B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300" y="3276600"/>
            <a:ext cx="2095500" cy="762000"/>
          </a:xfrm>
          <a:prstGeom prst="rect">
            <a:avLst/>
          </a:prstGeom>
        </p:spPr>
      </p:pic>
    </p:spTree>
    <p:extLst>
      <p:ext uri="{BB962C8B-B14F-4D97-AF65-F5344CB8AC3E}">
        <p14:creationId xmlns:p14="http://schemas.microsoft.com/office/powerpoint/2010/main" val="1864009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07440" y="1617664"/>
            <a:ext cx="7025640" cy="384721"/>
          </a:xfrm>
          <a:prstGeom prst="rect">
            <a:avLst/>
          </a:prstGeom>
        </p:spPr>
        <p:txBody>
          <a:bodyPr vert="horz" wrap="square" lIns="0" tIns="0" rIns="0" bIns="0" rtlCol="0">
            <a:spAutoFit/>
          </a:bodyPr>
          <a:lstStyle/>
          <a:p>
            <a:pPr marL="12700">
              <a:tabLst>
                <a:tab pos="355600" algn="l"/>
              </a:tabLst>
            </a:pPr>
            <a:r>
              <a:rPr sz="2500" b="1" spc="-25" dirty="0">
                <a:cs typeface="Comic Sans MS"/>
              </a:rPr>
              <a:t>DF</a:t>
            </a:r>
            <a:r>
              <a:rPr sz="2500" b="1" spc="-15" dirty="0">
                <a:cs typeface="Comic Sans MS"/>
              </a:rPr>
              <a:t>L </a:t>
            </a:r>
            <a:r>
              <a:rPr sz="2500" b="1" spc="-30" dirty="0">
                <a:cs typeface="Comic Sans MS"/>
              </a:rPr>
              <a:t>N</a:t>
            </a:r>
            <a:r>
              <a:rPr sz="2500" b="1" spc="-20" dirty="0">
                <a:cs typeface="Comic Sans MS"/>
              </a:rPr>
              <a:t>º</a:t>
            </a:r>
            <a:r>
              <a:rPr sz="2500" b="1" spc="15" dirty="0">
                <a:cs typeface="Comic Sans MS"/>
              </a:rPr>
              <a:t> </a:t>
            </a:r>
            <a:r>
              <a:rPr sz="2500" b="1" spc="-20" dirty="0">
                <a:cs typeface="Comic Sans MS"/>
              </a:rPr>
              <a:t>2</a:t>
            </a:r>
            <a:r>
              <a:rPr sz="2500" b="1" spc="-10" dirty="0">
                <a:cs typeface="Comic Sans MS"/>
              </a:rPr>
              <a:t> </a:t>
            </a:r>
            <a:r>
              <a:rPr sz="2500" b="1" spc="-15" dirty="0">
                <a:cs typeface="Comic Sans MS"/>
              </a:rPr>
              <a:t>año</a:t>
            </a:r>
            <a:r>
              <a:rPr sz="2500" b="1" spc="5" dirty="0">
                <a:cs typeface="Comic Sans MS"/>
              </a:rPr>
              <a:t> </a:t>
            </a:r>
            <a:r>
              <a:rPr sz="2500" b="1" spc="-25" dirty="0">
                <a:cs typeface="Comic Sans MS"/>
              </a:rPr>
              <a:t>2009</a:t>
            </a:r>
            <a:r>
              <a:rPr sz="2500" b="1" spc="-15" dirty="0">
                <a:cs typeface="Comic Sans MS"/>
              </a:rPr>
              <a:t>,</a:t>
            </a:r>
            <a:r>
              <a:rPr sz="2500" b="1" spc="15" dirty="0">
                <a:cs typeface="Comic Sans MS"/>
              </a:rPr>
              <a:t> </a:t>
            </a:r>
            <a:r>
              <a:rPr sz="2500" b="1" spc="-20" dirty="0">
                <a:cs typeface="Comic Sans MS"/>
              </a:rPr>
              <a:t>Artíc</a:t>
            </a:r>
            <a:r>
              <a:rPr sz="2500" b="1" spc="-25" dirty="0">
                <a:cs typeface="Comic Sans MS"/>
              </a:rPr>
              <a:t>u</a:t>
            </a:r>
            <a:r>
              <a:rPr sz="2500" b="1" spc="-10" dirty="0">
                <a:cs typeface="Comic Sans MS"/>
              </a:rPr>
              <a:t>lo</a:t>
            </a:r>
            <a:r>
              <a:rPr sz="2500" b="1" spc="15" dirty="0">
                <a:cs typeface="Comic Sans MS"/>
              </a:rPr>
              <a:t> </a:t>
            </a:r>
            <a:r>
              <a:rPr sz="2500" b="1" spc="-25" dirty="0">
                <a:cs typeface="Comic Sans MS"/>
              </a:rPr>
              <a:t>46</a:t>
            </a:r>
            <a:r>
              <a:rPr sz="2500" b="1" spc="-15" dirty="0">
                <a:cs typeface="Comic Sans MS"/>
              </a:rPr>
              <a:t>,</a:t>
            </a:r>
            <a:r>
              <a:rPr sz="2500" b="1" spc="15" dirty="0">
                <a:cs typeface="Comic Sans MS"/>
              </a:rPr>
              <a:t> </a:t>
            </a:r>
            <a:r>
              <a:rPr sz="2500" b="1" spc="-15" dirty="0">
                <a:cs typeface="Comic Sans MS"/>
              </a:rPr>
              <a:t>letra</a:t>
            </a:r>
            <a:r>
              <a:rPr sz="2500" b="1" spc="5" dirty="0">
                <a:cs typeface="Comic Sans MS"/>
              </a:rPr>
              <a:t> </a:t>
            </a:r>
            <a:r>
              <a:rPr sz="2500" b="1" spc="-15" dirty="0">
                <a:cs typeface="Comic Sans MS"/>
              </a:rPr>
              <a:t>f):</a:t>
            </a:r>
            <a:endParaRPr sz="2500" dirty="0">
              <a:cs typeface="Comic Sans MS"/>
            </a:endParaRPr>
          </a:p>
        </p:txBody>
      </p:sp>
      <p:sp>
        <p:nvSpPr>
          <p:cNvPr id="4" name="object 4"/>
          <p:cNvSpPr txBox="1"/>
          <p:nvPr/>
        </p:nvSpPr>
        <p:spPr>
          <a:xfrm>
            <a:off x="1090458" y="2590800"/>
            <a:ext cx="8074025" cy="3400033"/>
          </a:xfrm>
          <a:prstGeom prst="rect">
            <a:avLst/>
          </a:prstGeom>
        </p:spPr>
        <p:txBody>
          <a:bodyPr vert="horz" wrap="square" lIns="0" tIns="0" rIns="0" bIns="0" rtlCol="0">
            <a:spAutoFit/>
          </a:bodyPr>
          <a:lstStyle/>
          <a:p>
            <a:pPr marL="12700" marR="5080" algn="just">
              <a:lnSpc>
                <a:spcPct val="76900"/>
              </a:lnSpc>
              <a:buSzPct val="96153"/>
              <a:tabLst>
                <a:tab pos="355600" algn="l"/>
              </a:tabLst>
            </a:pPr>
            <a:r>
              <a:rPr sz="2600" i="1" spc="-60" dirty="0">
                <a:cs typeface="Comic Sans MS"/>
              </a:rPr>
              <a:t>El</a:t>
            </a:r>
            <a:r>
              <a:rPr sz="2600" i="1" dirty="0">
                <a:cs typeface="Comic Sans MS"/>
              </a:rPr>
              <a:t> </a:t>
            </a:r>
            <a:r>
              <a:rPr sz="2600" i="1" spc="-295" dirty="0">
                <a:cs typeface="Comic Sans MS"/>
              </a:rPr>
              <a:t> </a:t>
            </a:r>
            <a:r>
              <a:rPr sz="2600" i="1" spc="-40" dirty="0">
                <a:cs typeface="Comic Sans MS"/>
              </a:rPr>
              <a:t>r</a:t>
            </a:r>
            <a:r>
              <a:rPr sz="2600" i="1" spc="-70" dirty="0">
                <a:cs typeface="Comic Sans MS"/>
              </a:rPr>
              <a:t>eglamen</a:t>
            </a:r>
            <a:r>
              <a:rPr sz="2600" i="1" spc="-55" dirty="0">
                <a:cs typeface="Comic Sans MS"/>
              </a:rPr>
              <a:t>to</a:t>
            </a:r>
            <a:r>
              <a:rPr sz="2600" i="1" dirty="0">
                <a:cs typeface="Comic Sans MS"/>
              </a:rPr>
              <a:t> </a:t>
            </a:r>
            <a:r>
              <a:rPr sz="2600" i="1" spc="-280" dirty="0">
                <a:cs typeface="Comic Sans MS"/>
              </a:rPr>
              <a:t> </a:t>
            </a:r>
            <a:r>
              <a:rPr sz="2600" i="1" spc="-25" dirty="0">
                <a:cs typeface="Comic Sans MS"/>
              </a:rPr>
              <a:t>i</a:t>
            </a:r>
            <a:r>
              <a:rPr sz="2600" i="1" spc="-60" dirty="0">
                <a:cs typeface="Comic Sans MS"/>
              </a:rPr>
              <a:t>nte</a:t>
            </a:r>
            <a:r>
              <a:rPr sz="2600" i="1" spc="-35" dirty="0">
                <a:cs typeface="Comic Sans MS"/>
              </a:rPr>
              <a:t>r</a:t>
            </a:r>
            <a:r>
              <a:rPr sz="2600" i="1" spc="-60" dirty="0">
                <a:cs typeface="Comic Sans MS"/>
              </a:rPr>
              <a:t>no</a:t>
            </a:r>
            <a:r>
              <a:rPr sz="2600" i="1" spc="-30" dirty="0">
                <a:cs typeface="Comic Sans MS"/>
              </a:rPr>
              <a:t>,</a:t>
            </a:r>
            <a:r>
              <a:rPr sz="2600" i="1" dirty="0">
                <a:cs typeface="Comic Sans MS"/>
              </a:rPr>
              <a:t> </a:t>
            </a:r>
            <a:r>
              <a:rPr sz="2600" i="1" spc="-290" dirty="0">
                <a:cs typeface="Comic Sans MS"/>
              </a:rPr>
              <a:t> </a:t>
            </a:r>
            <a:r>
              <a:rPr sz="2600" i="1" spc="-70" dirty="0">
                <a:cs typeface="Comic Sans MS"/>
              </a:rPr>
              <a:t>d</a:t>
            </a:r>
            <a:r>
              <a:rPr sz="2600" i="1" spc="-55" dirty="0">
                <a:cs typeface="Comic Sans MS"/>
              </a:rPr>
              <a:t>e</a:t>
            </a:r>
            <a:r>
              <a:rPr sz="2600" i="1" spc="-60" dirty="0">
                <a:cs typeface="Comic Sans MS"/>
              </a:rPr>
              <a:t>be</a:t>
            </a:r>
            <a:r>
              <a:rPr sz="2600" i="1" spc="-40" dirty="0">
                <a:cs typeface="Comic Sans MS"/>
              </a:rPr>
              <a:t>r</a:t>
            </a:r>
            <a:r>
              <a:rPr sz="2600" i="1" spc="-70" dirty="0">
                <a:cs typeface="Comic Sans MS"/>
              </a:rPr>
              <a:t>á</a:t>
            </a:r>
            <a:r>
              <a:rPr sz="2600" i="1" dirty="0">
                <a:cs typeface="Comic Sans MS"/>
              </a:rPr>
              <a:t> </a:t>
            </a:r>
            <a:r>
              <a:rPr sz="2600" i="1" spc="-290" dirty="0">
                <a:cs typeface="Comic Sans MS"/>
              </a:rPr>
              <a:t> </a:t>
            </a:r>
            <a:r>
              <a:rPr sz="2600" i="1" spc="-25" dirty="0">
                <a:cs typeface="Comic Sans MS"/>
              </a:rPr>
              <a:t>i</a:t>
            </a:r>
            <a:r>
              <a:rPr sz="2600" i="1" spc="-60" dirty="0">
                <a:cs typeface="Comic Sans MS"/>
              </a:rPr>
              <a:t>nco</a:t>
            </a:r>
            <a:r>
              <a:rPr sz="2600" i="1" spc="-40" dirty="0">
                <a:cs typeface="Comic Sans MS"/>
              </a:rPr>
              <a:t>r</a:t>
            </a:r>
            <a:r>
              <a:rPr sz="2600" i="1" spc="-70" dirty="0">
                <a:cs typeface="Comic Sans MS"/>
              </a:rPr>
              <a:t>p</a:t>
            </a:r>
            <a:r>
              <a:rPr sz="2600" i="1" spc="-80" dirty="0">
                <a:cs typeface="Comic Sans MS"/>
              </a:rPr>
              <a:t>o</a:t>
            </a:r>
            <a:r>
              <a:rPr sz="2600" i="1" spc="-40" dirty="0">
                <a:cs typeface="Comic Sans MS"/>
              </a:rPr>
              <a:t>r</a:t>
            </a:r>
            <a:r>
              <a:rPr sz="2600" i="1" spc="-55" dirty="0">
                <a:cs typeface="Comic Sans MS"/>
              </a:rPr>
              <a:t>ar</a:t>
            </a:r>
            <a:r>
              <a:rPr sz="2600" i="1" dirty="0">
                <a:cs typeface="Comic Sans MS"/>
              </a:rPr>
              <a:t> </a:t>
            </a:r>
            <a:r>
              <a:rPr sz="2600" i="1" spc="-280" dirty="0">
                <a:cs typeface="Comic Sans MS"/>
              </a:rPr>
              <a:t> </a:t>
            </a:r>
            <a:r>
              <a:rPr sz="2600" i="1" spc="-70" dirty="0">
                <a:cs typeface="Comic Sans MS"/>
              </a:rPr>
              <a:t>p</a:t>
            </a:r>
            <a:r>
              <a:rPr sz="2600" i="1" spc="-80" dirty="0">
                <a:cs typeface="Comic Sans MS"/>
              </a:rPr>
              <a:t>o</a:t>
            </a:r>
            <a:r>
              <a:rPr sz="2600" i="1" spc="-30" dirty="0">
                <a:cs typeface="Comic Sans MS"/>
              </a:rPr>
              <a:t>l</a:t>
            </a:r>
            <a:r>
              <a:rPr sz="2600" i="1" spc="-65" dirty="0">
                <a:cs typeface="Comic Sans MS"/>
              </a:rPr>
              <a:t>íticas</a:t>
            </a:r>
            <a:r>
              <a:rPr sz="2600" i="1" spc="-45" dirty="0">
                <a:cs typeface="Comic Sans MS"/>
              </a:rPr>
              <a:t> </a:t>
            </a:r>
            <a:r>
              <a:rPr sz="2600" i="1" spc="-70" dirty="0">
                <a:cs typeface="Comic Sans MS"/>
              </a:rPr>
              <a:t>d</a:t>
            </a:r>
            <a:r>
              <a:rPr sz="2600" i="1" spc="-60" dirty="0">
                <a:cs typeface="Comic Sans MS"/>
              </a:rPr>
              <a:t>e</a:t>
            </a:r>
            <a:r>
              <a:rPr sz="2600" i="1" spc="365" dirty="0">
                <a:cs typeface="Comic Sans MS"/>
              </a:rPr>
              <a:t> </a:t>
            </a:r>
            <a:r>
              <a:rPr sz="2600" i="1" spc="-60" dirty="0">
                <a:cs typeface="Comic Sans MS"/>
              </a:rPr>
              <a:t>p</a:t>
            </a:r>
            <a:r>
              <a:rPr sz="2600" i="1" spc="-45" dirty="0">
                <a:cs typeface="Comic Sans MS"/>
              </a:rPr>
              <a:t>r</a:t>
            </a:r>
            <a:r>
              <a:rPr sz="2600" i="1" spc="-55" dirty="0">
                <a:cs typeface="Comic Sans MS"/>
              </a:rPr>
              <a:t>eve</a:t>
            </a:r>
            <a:r>
              <a:rPr sz="2600" i="1" spc="-45" dirty="0">
                <a:cs typeface="Comic Sans MS"/>
              </a:rPr>
              <a:t>nción,</a:t>
            </a:r>
            <a:r>
              <a:rPr sz="2600" i="1" spc="365" dirty="0">
                <a:cs typeface="Comic Sans MS"/>
              </a:rPr>
              <a:t> </a:t>
            </a:r>
            <a:r>
              <a:rPr sz="2600" i="1" spc="-70" dirty="0">
                <a:cs typeface="Comic Sans MS"/>
              </a:rPr>
              <a:t>med</a:t>
            </a:r>
            <a:r>
              <a:rPr sz="2600" i="1" spc="-25" dirty="0">
                <a:cs typeface="Comic Sans MS"/>
              </a:rPr>
              <a:t>i</a:t>
            </a:r>
            <a:r>
              <a:rPr sz="2600" i="1" spc="-80" dirty="0">
                <a:cs typeface="Comic Sans MS"/>
              </a:rPr>
              <a:t>da</a:t>
            </a:r>
            <a:r>
              <a:rPr sz="2600" i="1" spc="-65" dirty="0">
                <a:cs typeface="Comic Sans MS"/>
              </a:rPr>
              <a:t>s</a:t>
            </a:r>
            <a:r>
              <a:rPr sz="2600" i="1" spc="355" dirty="0">
                <a:cs typeface="Comic Sans MS"/>
              </a:rPr>
              <a:t> </a:t>
            </a:r>
            <a:r>
              <a:rPr sz="2600" i="1" spc="-75" dirty="0">
                <a:cs typeface="Comic Sans MS"/>
              </a:rPr>
              <a:t>pedagó</a:t>
            </a:r>
            <a:r>
              <a:rPr sz="2600" i="1" spc="-80" dirty="0">
                <a:cs typeface="Comic Sans MS"/>
              </a:rPr>
              <a:t>g</a:t>
            </a:r>
            <a:r>
              <a:rPr sz="2600" i="1" spc="-45" dirty="0">
                <a:cs typeface="Comic Sans MS"/>
              </a:rPr>
              <a:t>i</a:t>
            </a:r>
            <a:r>
              <a:rPr sz="2600" i="1" spc="-65" dirty="0">
                <a:cs typeface="Comic Sans MS"/>
              </a:rPr>
              <a:t>c</a:t>
            </a:r>
            <a:r>
              <a:rPr sz="2600" i="1" spc="-70" dirty="0">
                <a:cs typeface="Comic Sans MS"/>
              </a:rPr>
              <a:t>a</a:t>
            </a:r>
            <a:r>
              <a:rPr sz="2600" i="1" spc="-75" dirty="0">
                <a:cs typeface="Comic Sans MS"/>
              </a:rPr>
              <a:t>s</a:t>
            </a:r>
            <a:r>
              <a:rPr sz="2600" i="1" spc="-40" dirty="0">
                <a:cs typeface="Comic Sans MS"/>
              </a:rPr>
              <a:t>,</a:t>
            </a:r>
            <a:r>
              <a:rPr sz="2600" i="1" spc="375" dirty="0">
                <a:cs typeface="Comic Sans MS"/>
              </a:rPr>
              <a:t> </a:t>
            </a:r>
            <a:r>
              <a:rPr sz="2600" i="1" spc="-60" dirty="0">
                <a:cs typeface="Comic Sans MS"/>
              </a:rPr>
              <a:t>p</a:t>
            </a:r>
            <a:r>
              <a:rPr sz="2600" i="1" spc="-45" dirty="0">
                <a:cs typeface="Comic Sans MS"/>
              </a:rPr>
              <a:t>r</a:t>
            </a:r>
            <a:r>
              <a:rPr sz="2600" i="1" spc="-65" dirty="0">
                <a:cs typeface="Comic Sans MS"/>
              </a:rPr>
              <a:t>ot</a:t>
            </a:r>
            <a:r>
              <a:rPr sz="2600" i="1" spc="-85" dirty="0">
                <a:cs typeface="Comic Sans MS"/>
              </a:rPr>
              <a:t>o</a:t>
            </a:r>
            <a:r>
              <a:rPr sz="2600" i="1" spc="-70" dirty="0">
                <a:cs typeface="Comic Sans MS"/>
              </a:rPr>
              <a:t>c</a:t>
            </a:r>
            <a:r>
              <a:rPr sz="2600" i="1" spc="-65" dirty="0">
                <a:cs typeface="Comic Sans MS"/>
              </a:rPr>
              <a:t>o</a:t>
            </a:r>
            <a:r>
              <a:rPr sz="2600" i="1" spc="-60" dirty="0">
                <a:cs typeface="Comic Sans MS"/>
              </a:rPr>
              <a:t>los</a:t>
            </a:r>
            <a:r>
              <a:rPr sz="2600" i="1" spc="360" dirty="0">
                <a:cs typeface="Comic Sans MS"/>
              </a:rPr>
              <a:t> </a:t>
            </a:r>
            <a:r>
              <a:rPr sz="2600" i="1" spc="-55" dirty="0">
                <a:cs typeface="Comic Sans MS"/>
              </a:rPr>
              <a:t>de</a:t>
            </a:r>
            <a:r>
              <a:rPr sz="2600" i="1" spc="-30" dirty="0">
                <a:cs typeface="Comic Sans MS"/>
              </a:rPr>
              <a:t> </a:t>
            </a:r>
            <a:r>
              <a:rPr sz="2600" i="1" spc="-70" dirty="0">
                <a:cs typeface="Comic Sans MS"/>
              </a:rPr>
              <a:t>actu</a:t>
            </a:r>
            <a:r>
              <a:rPr sz="2600" i="1" spc="-85" dirty="0">
                <a:cs typeface="Comic Sans MS"/>
              </a:rPr>
              <a:t>a</a:t>
            </a:r>
            <a:r>
              <a:rPr sz="2600" i="1" spc="-60" dirty="0">
                <a:cs typeface="Comic Sans MS"/>
              </a:rPr>
              <a:t>c</a:t>
            </a:r>
            <a:r>
              <a:rPr sz="2600" i="1" spc="-35" dirty="0">
                <a:cs typeface="Comic Sans MS"/>
              </a:rPr>
              <a:t>i</a:t>
            </a:r>
            <a:r>
              <a:rPr sz="2600" i="1" spc="-65" dirty="0">
                <a:cs typeface="Comic Sans MS"/>
              </a:rPr>
              <a:t>ó</a:t>
            </a:r>
            <a:r>
              <a:rPr sz="2600" i="1" spc="-55" dirty="0">
                <a:cs typeface="Comic Sans MS"/>
              </a:rPr>
              <a:t>n</a:t>
            </a:r>
            <a:r>
              <a:rPr sz="2600" i="1" dirty="0">
                <a:cs typeface="Comic Sans MS"/>
              </a:rPr>
              <a:t> </a:t>
            </a:r>
            <a:r>
              <a:rPr sz="2600" i="1" spc="345" dirty="0">
                <a:cs typeface="Comic Sans MS"/>
              </a:rPr>
              <a:t> </a:t>
            </a:r>
            <a:r>
              <a:rPr sz="2600" i="1" spc="-70" dirty="0">
                <a:cs typeface="Comic Sans MS"/>
              </a:rPr>
              <a:t>y</a:t>
            </a:r>
            <a:r>
              <a:rPr sz="2600" i="1" dirty="0">
                <a:cs typeface="Comic Sans MS"/>
              </a:rPr>
              <a:t> </a:t>
            </a:r>
            <a:r>
              <a:rPr sz="2600" i="1" spc="340" dirty="0">
                <a:cs typeface="Comic Sans MS"/>
              </a:rPr>
              <a:t> </a:t>
            </a:r>
            <a:r>
              <a:rPr sz="2600" b="1" i="1" spc="-55" dirty="0">
                <a:cs typeface="Comic Sans MS"/>
              </a:rPr>
              <a:t>diver</a:t>
            </a:r>
            <a:r>
              <a:rPr sz="2600" b="1" i="1" spc="-45" dirty="0">
                <a:cs typeface="Comic Sans MS"/>
              </a:rPr>
              <a:t>s</a:t>
            </a:r>
            <a:r>
              <a:rPr sz="2600" b="1" i="1" spc="-70" dirty="0">
                <a:cs typeface="Comic Sans MS"/>
              </a:rPr>
              <a:t>as</a:t>
            </a:r>
            <a:r>
              <a:rPr sz="2600" b="1" i="1" dirty="0">
                <a:cs typeface="Comic Sans MS"/>
              </a:rPr>
              <a:t> </a:t>
            </a:r>
            <a:r>
              <a:rPr sz="2600" b="1" i="1" spc="-375" dirty="0">
                <a:cs typeface="Comic Sans MS"/>
              </a:rPr>
              <a:t> </a:t>
            </a:r>
            <a:r>
              <a:rPr sz="2600" b="1" i="1" spc="-60" dirty="0">
                <a:cs typeface="Comic Sans MS"/>
              </a:rPr>
              <a:t>cond</a:t>
            </a:r>
            <a:r>
              <a:rPr sz="2600" b="1" i="1" spc="-50" dirty="0">
                <a:cs typeface="Comic Sans MS"/>
              </a:rPr>
              <a:t>u</a:t>
            </a:r>
            <a:r>
              <a:rPr sz="2600" b="1" i="1" spc="-70" dirty="0">
                <a:cs typeface="Comic Sans MS"/>
              </a:rPr>
              <a:t>ctas</a:t>
            </a:r>
            <a:r>
              <a:rPr sz="2600" b="1" i="1" dirty="0">
                <a:cs typeface="Comic Sans MS"/>
              </a:rPr>
              <a:t> </a:t>
            </a:r>
            <a:r>
              <a:rPr sz="2600" b="1" i="1" spc="-365" dirty="0">
                <a:cs typeface="Comic Sans MS"/>
              </a:rPr>
              <a:t> </a:t>
            </a:r>
            <a:r>
              <a:rPr sz="2600" i="1" spc="-55" dirty="0">
                <a:cs typeface="Comic Sans MS"/>
              </a:rPr>
              <a:t>q</a:t>
            </a:r>
            <a:r>
              <a:rPr sz="2600" i="1" spc="-50" dirty="0">
                <a:cs typeface="Comic Sans MS"/>
              </a:rPr>
              <a:t>u</a:t>
            </a:r>
            <a:r>
              <a:rPr sz="2600" i="1" spc="-75" dirty="0">
                <a:cs typeface="Comic Sans MS"/>
              </a:rPr>
              <a:t>e</a:t>
            </a:r>
            <a:r>
              <a:rPr sz="2600" i="1" dirty="0">
                <a:cs typeface="Comic Sans MS"/>
              </a:rPr>
              <a:t> </a:t>
            </a:r>
            <a:r>
              <a:rPr sz="2600" i="1" spc="345" dirty="0">
                <a:cs typeface="Comic Sans MS"/>
              </a:rPr>
              <a:t> </a:t>
            </a:r>
            <a:r>
              <a:rPr sz="2600" i="1" spc="-70" dirty="0">
                <a:cs typeface="Comic Sans MS"/>
              </a:rPr>
              <a:t>c</a:t>
            </a:r>
            <a:r>
              <a:rPr sz="2600" i="1" spc="-65" dirty="0">
                <a:cs typeface="Comic Sans MS"/>
              </a:rPr>
              <a:t>o</a:t>
            </a:r>
            <a:r>
              <a:rPr sz="2600" i="1" spc="-60" dirty="0">
                <a:cs typeface="Comic Sans MS"/>
              </a:rPr>
              <a:t>nstituyen</a:t>
            </a:r>
            <a:r>
              <a:rPr sz="2600" i="1" spc="-40" dirty="0">
                <a:cs typeface="Comic Sans MS"/>
              </a:rPr>
              <a:t> </a:t>
            </a:r>
            <a:r>
              <a:rPr sz="2600" b="1" i="1" spc="-55" dirty="0">
                <a:cs typeface="Comic Sans MS"/>
              </a:rPr>
              <a:t>falt</a:t>
            </a:r>
            <a:r>
              <a:rPr sz="2600" b="1" i="1" spc="-60" dirty="0">
                <a:cs typeface="Comic Sans MS"/>
              </a:rPr>
              <a:t>a</a:t>
            </a:r>
            <a:r>
              <a:rPr sz="2600" b="1" i="1" spc="95" dirty="0">
                <a:cs typeface="Comic Sans MS"/>
              </a:rPr>
              <a:t> </a:t>
            </a:r>
            <a:r>
              <a:rPr sz="2600" i="1" spc="-55" dirty="0">
                <a:cs typeface="Comic Sans MS"/>
              </a:rPr>
              <a:t>a</a:t>
            </a:r>
            <a:r>
              <a:rPr sz="2600" i="1" dirty="0">
                <a:cs typeface="Comic Sans MS"/>
              </a:rPr>
              <a:t> </a:t>
            </a:r>
            <a:r>
              <a:rPr sz="2600" i="1" spc="-350" dirty="0">
                <a:cs typeface="Comic Sans MS"/>
              </a:rPr>
              <a:t> </a:t>
            </a:r>
            <a:r>
              <a:rPr sz="2600" i="1" spc="-35" dirty="0">
                <a:cs typeface="Comic Sans MS"/>
              </a:rPr>
              <a:t>l</a:t>
            </a:r>
            <a:r>
              <a:rPr sz="2600" i="1" spc="-55" dirty="0">
                <a:cs typeface="Comic Sans MS"/>
              </a:rPr>
              <a:t>a</a:t>
            </a:r>
            <a:r>
              <a:rPr sz="2600" i="1" dirty="0">
                <a:cs typeface="Comic Sans MS"/>
              </a:rPr>
              <a:t> </a:t>
            </a:r>
            <a:r>
              <a:rPr sz="2600" i="1" spc="-340" dirty="0">
                <a:cs typeface="Comic Sans MS"/>
              </a:rPr>
              <a:t> </a:t>
            </a:r>
            <a:r>
              <a:rPr sz="2600" i="1" spc="-65" dirty="0">
                <a:cs typeface="Comic Sans MS"/>
              </a:rPr>
              <a:t>bue</a:t>
            </a:r>
            <a:r>
              <a:rPr sz="2600" i="1" spc="-45" dirty="0">
                <a:cs typeface="Comic Sans MS"/>
              </a:rPr>
              <a:t>n</a:t>
            </a:r>
            <a:r>
              <a:rPr sz="2600" i="1" spc="-55" dirty="0">
                <a:cs typeface="Comic Sans MS"/>
              </a:rPr>
              <a:t>a</a:t>
            </a:r>
            <a:r>
              <a:rPr sz="2600" i="1" dirty="0">
                <a:cs typeface="Comic Sans MS"/>
              </a:rPr>
              <a:t> </a:t>
            </a:r>
            <a:r>
              <a:rPr sz="2600" i="1" spc="-345" dirty="0">
                <a:cs typeface="Comic Sans MS"/>
              </a:rPr>
              <a:t> </a:t>
            </a:r>
            <a:r>
              <a:rPr sz="2600" i="1" spc="-45" dirty="0">
                <a:cs typeface="Comic Sans MS"/>
              </a:rPr>
              <a:t>c</a:t>
            </a:r>
            <a:r>
              <a:rPr sz="2600" i="1" spc="-50" dirty="0">
                <a:cs typeface="Comic Sans MS"/>
              </a:rPr>
              <a:t>onvive</a:t>
            </a:r>
            <a:r>
              <a:rPr sz="2600" i="1" spc="-60" dirty="0">
                <a:cs typeface="Comic Sans MS"/>
              </a:rPr>
              <a:t>nc</a:t>
            </a:r>
            <a:r>
              <a:rPr sz="2600" i="1" spc="-25" dirty="0">
                <a:cs typeface="Comic Sans MS"/>
              </a:rPr>
              <a:t>i</a:t>
            </a:r>
            <a:r>
              <a:rPr sz="2600" i="1" spc="-55" dirty="0">
                <a:cs typeface="Comic Sans MS"/>
              </a:rPr>
              <a:t>a</a:t>
            </a:r>
            <a:r>
              <a:rPr sz="2600" i="1" dirty="0">
                <a:cs typeface="Comic Sans MS"/>
              </a:rPr>
              <a:t> </a:t>
            </a:r>
            <a:r>
              <a:rPr sz="2600" i="1" spc="-330" dirty="0">
                <a:cs typeface="Comic Sans MS"/>
              </a:rPr>
              <a:t> </a:t>
            </a:r>
            <a:r>
              <a:rPr sz="2600" i="1" spc="-50" dirty="0">
                <a:cs typeface="Comic Sans MS"/>
              </a:rPr>
              <a:t>escol</a:t>
            </a:r>
            <a:r>
              <a:rPr sz="2600" i="1" spc="-65" dirty="0">
                <a:cs typeface="Comic Sans MS"/>
              </a:rPr>
              <a:t>a</a:t>
            </a:r>
            <a:r>
              <a:rPr sz="2600" i="1" spc="-55" dirty="0">
                <a:cs typeface="Comic Sans MS"/>
              </a:rPr>
              <a:t>r</a:t>
            </a:r>
            <a:r>
              <a:rPr sz="2600" i="1" spc="-30" dirty="0">
                <a:cs typeface="Comic Sans MS"/>
              </a:rPr>
              <a:t>,</a:t>
            </a:r>
            <a:r>
              <a:rPr sz="2600" i="1" dirty="0">
                <a:cs typeface="Comic Sans MS"/>
              </a:rPr>
              <a:t> </a:t>
            </a:r>
            <a:r>
              <a:rPr sz="2600" i="1" spc="-340" dirty="0">
                <a:cs typeface="Comic Sans MS"/>
              </a:rPr>
              <a:t> </a:t>
            </a:r>
            <a:r>
              <a:rPr sz="2600" b="1" i="1" spc="-55" dirty="0">
                <a:cs typeface="Comic Sans MS"/>
              </a:rPr>
              <a:t>gra</a:t>
            </a:r>
            <a:r>
              <a:rPr sz="2600" b="1" i="1" spc="-65" dirty="0">
                <a:cs typeface="Comic Sans MS"/>
              </a:rPr>
              <a:t>duándo</a:t>
            </a:r>
            <a:r>
              <a:rPr sz="2600" b="1" i="1" spc="-50" dirty="0">
                <a:cs typeface="Comic Sans MS"/>
              </a:rPr>
              <a:t>las </a:t>
            </a:r>
            <a:r>
              <a:rPr sz="2600" i="1" spc="-70" dirty="0">
                <a:cs typeface="Comic Sans MS"/>
              </a:rPr>
              <a:t>d</a:t>
            </a:r>
            <a:r>
              <a:rPr sz="2600" i="1" spc="-60" dirty="0">
                <a:cs typeface="Comic Sans MS"/>
              </a:rPr>
              <a:t>e</a:t>
            </a:r>
            <a:r>
              <a:rPr sz="2600" i="1" spc="290" dirty="0">
                <a:cs typeface="Comic Sans MS"/>
              </a:rPr>
              <a:t> </a:t>
            </a:r>
            <a:r>
              <a:rPr sz="2600" i="1" spc="-55" dirty="0">
                <a:cs typeface="Comic Sans MS"/>
              </a:rPr>
              <a:t>acuerd</a:t>
            </a:r>
            <a:r>
              <a:rPr sz="2600" i="1" spc="-70" dirty="0">
                <a:cs typeface="Comic Sans MS"/>
              </a:rPr>
              <a:t>o</a:t>
            </a:r>
            <a:r>
              <a:rPr sz="2600" i="1" spc="285" dirty="0">
                <a:cs typeface="Comic Sans MS"/>
              </a:rPr>
              <a:t> </a:t>
            </a:r>
            <a:r>
              <a:rPr sz="2600" i="1" spc="-70" dirty="0">
                <a:cs typeface="Comic Sans MS"/>
              </a:rPr>
              <a:t>a</a:t>
            </a:r>
            <a:r>
              <a:rPr sz="2600" i="1" spc="300" dirty="0">
                <a:cs typeface="Comic Sans MS"/>
              </a:rPr>
              <a:t> </a:t>
            </a:r>
            <a:r>
              <a:rPr sz="2600" i="1" spc="-70" dirty="0">
                <a:cs typeface="Comic Sans MS"/>
              </a:rPr>
              <a:t>su</a:t>
            </a:r>
            <a:r>
              <a:rPr sz="2600" i="1" spc="285" dirty="0">
                <a:cs typeface="Comic Sans MS"/>
              </a:rPr>
              <a:t> </a:t>
            </a:r>
            <a:r>
              <a:rPr sz="2600" i="1" spc="-105" dirty="0">
                <a:cs typeface="Comic Sans MS"/>
              </a:rPr>
              <a:t>m</a:t>
            </a:r>
            <a:r>
              <a:rPr sz="2600" i="1" spc="-60" dirty="0">
                <a:cs typeface="Comic Sans MS"/>
              </a:rPr>
              <a:t>eno</a:t>
            </a:r>
            <a:r>
              <a:rPr sz="2600" i="1" spc="-50" dirty="0">
                <a:cs typeface="Comic Sans MS"/>
              </a:rPr>
              <a:t>r</a:t>
            </a:r>
            <a:r>
              <a:rPr sz="2600" i="1" spc="300" dirty="0">
                <a:cs typeface="Comic Sans MS"/>
              </a:rPr>
              <a:t> </a:t>
            </a:r>
            <a:r>
              <a:rPr sz="2600" i="1" spc="-70" dirty="0">
                <a:cs typeface="Comic Sans MS"/>
              </a:rPr>
              <a:t>o</a:t>
            </a:r>
            <a:r>
              <a:rPr sz="2600" i="1" spc="285" dirty="0">
                <a:cs typeface="Comic Sans MS"/>
              </a:rPr>
              <a:t> </a:t>
            </a:r>
            <a:r>
              <a:rPr sz="2600" i="1" spc="-75" dirty="0">
                <a:cs typeface="Comic Sans MS"/>
              </a:rPr>
              <a:t>mayor</a:t>
            </a:r>
            <a:r>
              <a:rPr sz="2600" i="1" spc="290" dirty="0">
                <a:cs typeface="Comic Sans MS"/>
              </a:rPr>
              <a:t> </a:t>
            </a:r>
            <a:r>
              <a:rPr sz="2600" i="1" spc="-55" dirty="0">
                <a:cs typeface="Comic Sans MS"/>
              </a:rPr>
              <a:t>grave</a:t>
            </a:r>
            <a:r>
              <a:rPr sz="2600" i="1" spc="-60" dirty="0">
                <a:cs typeface="Comic Sans MS"/>
              </a:rPr>
              <a:t>d</a:t>
            </a:r>
            <a:r>
              <a:rPr sz="2600" i="1" spc="-55" dirty="0">
                <a:cs typeface="Comic Sans MS"/>
              </a:rPr>
              <a:t>a</a:t>
            </a:r>
            <a:r>
              <a:rPr sz="2600" i="1" spc="-70" dirty="0">
                <a:cs typeface="Comic Sans MS"/>
              </a:rPr>
              <a:t>d</a:t>
            </a:r>
            <a:r>
              <a:rPr sz="2600" i="1" spc="-30" dirty="0">
                <a:cs typeface="Comic Sans MS"/>
              </a:rPr>
              <a:t>.</a:t>
            </a:r>
            <a:r>
              <a:rPr sz="2600" i="1" spc="290" dirty="0">
                <a:cs typeface="Comic Sans MS"/>
              </a:rPr>
              <a:t> </a:t>
            </a:r>
            <a:r>
              <a:rPr sz="2600" i="1" spc="-100" dirty="0">
                <a:cs typeface="Comic Sans MS"/>
              </a:rPr>
              <a:t>D</a:t>
            </a:r>
            <a:r>
              <a:rPr sz="2600" i="1" spc="-75" dirty="0">
                <a:cs typeface="Comic Sans MS"/>
              </a:rPr>
              <a:t>e</a:t>
            </a:r>
            <a:r>
              <a:rPr sz="2600" i="1" spc="300" dirty="0">
                <a:cs typeface="Comic Sans MS"/>
              </a:rPr>
              <a:t> </a:t>
            </a:r>
            <a:r>
              <a:rPr sz="2600" i="1" spc="-25" dirty="0">
                <a:cs typeface="Comic Sans MS"/>
              </a:rPr>
              <a:t>i</a:t>
            </a:r>
            <a:r>
              <a:rPr sz="2600" i="1" spc="-60" dirty="0">
                <a:cs typeface="Comic Sans MS"/>
              </a:rPr>
              <a:t>gual</a:t>
            </a:r>
            <a:r>
              <a:rPr sz="2600" i="1" spc="-40" dirty="0">
                <a:cs typeface="Comic Sans MS"/>
              </a:rPr>
              <a:t> </a:t>
            </a:r>
            <a:r>
              <a:rPr sz="2600" i="1" spc="-65" dirty="0">
                <a:cs typeface="Comic Sans MS"/>
              </a:rPr>
              <a:t>forma</a:t>
            </a:r>
            <a:r>
              <a:rPr sz="2600" i="1" spc="-30" dirty="0">
                <a:cs typeface="Comic Sans MS"/>
              </a:rPr>
              <a:t>,</a:t>
            </a:r>
            <a:r>
              <a:rPr sz="2600" i="1" dirty="0">
                <a:cs typeface="Comic Sans MS"/>
              </a:rPr>
              <a:t>   </a:t>
            </a:r>
            <a:r>
              <a:rPr sz="2600" i="1" spc="-305" dirty="0">
                <a:cs typeface="Comic Sans MS"/>
              </a:rPr>
              <a:t> </a:t>
            </a:r>
            <a:r>
              <a:rPr sz="2600" i="1" spc="-65" dirty="0">
                <a:cs typeface="Comic Sans MS"/>
              </a:rPr>
              <a:t>est</a:t>
            </a:r>
            <a:r>
              <a:rPr sz="2600" i="1" spc="-85" dirty="0">
                <a:cs typeface="Comic Sans MS"/>
              </a:rPr>
              <a:t>a</a:t>
            </a:r>
            <a:r>
              <a:rPr sz="2600" i="1" spc="-70" dirty="0">
                <a:cs typeface="Comic Sans MS"/>
              </a:rPr>
              <a:t>b</a:t>
            </a:r>
            <a:r>
              <a:rPr sz="2600" i="1" spc="-25" dirty="0">
                <a:cs typeface="Comic Sans MS"/>
              </a:rPr>
              <a:t>l</a:t>
            </a:r>
            <a:r>
              <a:rPr sz="2600" i="1" spc="-75" dirty="0">
                <a:cs typeface="Comic Sans MS"/>
              </a:rPr>
              <a:t>e</a:t>
            </a:r>
            <a:r>
              <a:rPr sz="2600" i="1" spc="-60" dirty="0">
                <a:cs typeface="Comic Sans MS"/>
              </a:rPr>
              <a:t>ce</a:t>
            </a:r>
            <a:r>
              <a:rPr sz="2600" i="1" spc="-40" dirty="0">
                <a:cs typeface="Comic Sans MS"/>
              </a:rPr>
              <a:t>r</a:t>
            </a:r>
            <a:r>
              <a:rPr sz="2600" i="1" spc="-70" dirty="0">
                <a:cs typeface="Comic Sans MS"/>
              </a:rPr>
              <a:t>á</a:t>
            </a:r>
            <a:r>
              <a:rPr sz="2600" i="1" dirty="0">
                <a:cs typeface="Comic Sans MS"/>
              </a:rPr>
              <a:t>   </a:t>
            </a:r>
            <a:r>
              <a:rPr sz="2600" i="1" spc="-305" dirty="0">
                <a:cs typeface="Comic Sans MS"/>
              </a:rPr>
              <a:t> </a:t>
            </a:r>
            <a:r>
              <a:rPr sz="2600" i="1" spc="-60" dirty="0">
                <a:cs typeface="Comic Sans MS"/>
              </a:rPr>
              <a:t>las</a:t>
            </a:r>
            <a:r>
              <a:rPr sz="2600" i="1" dirty="0">
                <a:cs typeface="Comic Sans MS"/>
              </a:rPr>
              <a:t>   </a:t>
            </a:r>
            <a:r>
              <a:rPr sz="2600" i="1" spc="-310" dirty="0">
                <a:cs typeface="Comic Sans MS"/>
              </a:rPr>
              <a:t> </a:t>
            </a:r>
            <a:r>
              <a:rPr sz="2600" b="1" i="1" spc="-60" dirty="0">
                <a:cs typeface="Comic Sans MS"/>
              </a:rPr>
              <a:t>medidas</a:t>
            </a:r>
            <a:r>
              <a:rPr sz="2600" b="1" i="1" dirty="0">
                <a:cs typeface="Comic Sans MS"/>
              </a:rPr>
              <a:t> </a:t>
            </a:r>
            <a:r>
              <a:rPr sz="2600" b="1" i="1" spc="535" dirty="0">
                <a:cs typeface="Comic Sans MS"/>
              </a:rPr>
              <a:t> </a:t>
            </a:r>
            <a:r>
              <a:rPr sz="2600" b="1" i="1" spc="-60" dirty="0">
                <a:cs typeface="Comic Sans MS"/>
              </a:rPr>
              <a:t>d</a:t>
            </a:r>
            <a:r>
              <a:rPr sz="2600" b="1" i="1" spc="-50" dirty="0">
                <a:cs typeface="Comic Sans MS"/>
              </a:rPr>
              <a:t>isc</a:t>
            </a:r>
            <a:r>
              <a:rPr sz="2600" b="1" i="1" spc="-40" dirty="0">
                <a:cs typeface="Comic Sans MS"/>
              </a:rPr>
              <a:t>i</a:t>
            </a:r>
            <a:r>
              <a:rPr sz="2600" b="1" i="1" spc="-65" dirty="0">
                <a:cs typeface="Comic Sans MS"/>
              </a:rPr>
              <a:t>p</a:t>
            </a:r>
            <a:r>
              <a:rPr sz="2600" b="1" i="1" spc="-45" dirty="0">
                <a:cs typeface="Comic Sans MS"/>
              </a:rPr>
              <a:t>linar</a:t>
            </a:r>
            <a:r>
              <a:rPr sz="2600" b="1" i="1" spc="-25" dirty="0">
                <a:cs typeface="Comic Sans MS"/>
              </a:rPr>
              <a:t>i</a:t>
            </a:r>
            <a:r>
              <a:rPr sz="2600" b="1" i="1" spc="-70" dirty="0">
                <a:cs typeface="Comic Sans MS"/>
              </a:rPr>
              <a:t>as correspo</a:t>
            </a:r>
            <a:r>
              <a:rPr sz="2600" b="1" i="1" spc="-45" dirty="0">
                <a:cs typeface="Comic Sans MS"/>
              </a:rPr>
              <a:t>n</a:t>
            </a:r>
            <a:r>
              <a:rPr sz="2600" b="1" i="1" spc="-60" dirty="0">
                <a:cs typeface="Comic Sans MS"/>
              </a:rPr>
              <a:t>dien</a:t>
            </a:r>
            <a:r>
              <a:rPr sz="2600" b="1" i="1" spc="-45" dirty="0">
                <a:cs typeface="Comic Sans MS"/>
              </a:rPr>
              <a:t>t</a:t>
            </a:r>
            <a:r>
              <a:rPr sz="2600" b="1" i="1" spc="-80" dirty="0">
                <a:cs typeface="Comic Sans MS"/>
              </a:rPr>
              <a:t>e</a:t>
            </a:r>
            <a:r>
              <a:rPr sz="2600" b="1" i="1" spc="-65" dirty="0">
                <a:cs typeface="Comic Sans MS"/>
              </a:rPr>
              <a:t>s</a:t>
            </a:r>
            <a:r>
              <a:rPr sz="2600" b="1" i="1" dirty="0">
                <a:cs typeface="Comic Sans MS"/>
              </a:rPr>
              <a:t> </a:t>
            </a:r>
            <a:r>
              <a:rPr sz="2600" b="1" i="1" spc="-560" dirty="0">
                <a:cs typeface="Comic Sans MS"/>
              </a:rPr>
              <a:t> </a:t>
            </a:r>
            <a:r>
              <a:rPr sz="2600" b="1" i="1" spc="-75" dirty="0">
                <a:cs typeface="Comic Sans MS"/>
              </a:rPr>
              <a:t>a</a:t>
            </a:r>
            <a:r>
              <a:rPr sz="2600" b="1" i="1" dirty="0">
                <a:cs typeface="Comic Sans MS"/>
              </a:rPr>
              <a:t> </a:t>
            </a:r>
            <a:r>
              <a:rPr sz="2600" b="1" i="1" spc="-560" dirty="0">
                <a:cs typeface="Comic Sans MS"/>
              </a:rPr>
              <a:t> </a:t>
            </a:r>
            <a:r>
              <a:rPr sz="2600" b="1" i="1" spc="-75" dirty="0">
                <a:cs typeface="Comic Sans MS"/>
              </a:rPr>
              <a:t>ta</a:t>
            </a:r>
            <a:r>
              <a:rPr sz="2600" b="1" i="1" spc="-25" dirty="0">
                <a:cs typeface="Comic Sans MS"/>
              </a:rPr>
              <a:t>l</a:t>
            </a:r>
            <a:r>
              <a:rPr sz="2600" b="1" i="1" spc="-80" dirty="0">
                <a:cs typeface="Comic Sans MS"/>
              </a:rPr>
              <a:t>e</a:t>
            </a:r>
            <a:r>
              <a:rPr sz="2600" b="1" i="1" spc="-65" dirty="0">
                <a:cs typeface="Comic Sans MS"/>
              </a:rPr>
              <a:t>s</a:t>
            </a:r>
            <a:r>
              <a:rPr sz="2600" b="1" i="1" spc="560" dirty="0">
                <a:cs typeface="Comic Sans MS"/>
              </a:rPr>
              <a:t> </a:t>
            </a:r>
            <a:r>
              <a:rPr sz="2600" b="1" i="1" spc="-70" dirty="0">
                <a:cs typeface="Comic Sans MS"/>
              </a:rPr>
              <a:t>c</a:t>
            </a:r>
            <a:r>
              <a:rPr sz="2600" b="1" i="1" spc="-65" dirty="0">
                <a:cs typeface="Comic Sans MS"/>
              </a:rPr>
              <a:t>o</a:t>
            </a:r>
            <a:r>
              <a:rPr sz="2600" b="1" i="1" spc="-75" dirty="0">
                <a:cs typeface="Comic Sans MS"/>
              </a:rPr>
              <a:t>nductas</a:t>
            </a:r>
            <a:r>
              <a:rPr sz="2600" b="1" i="1" spc="-60" dirty="0">
                <a:cs typeface="Comic Sans MS"/>
              </a:rPr>
              <a:t>,</a:t>
            </a:r>
            <a:r>
              <a:rPr sz="2600" b="1" i="1" dirty="0">
                <a:cs typeface="Comic Sans MS"/>
              </a:rPr>
              <a:t> </a:t>
            </a:r>
            <a:r>
              <a:rPr sz="2600" b="1" i="1" spc="-545" dirty="0">
                <a:cs typeface="Comic Sans MS"/>
              </a:rPr>
              <a:t> </a:t>
            </a:r>
            <a:r>
              <a:rPr sz="2600" i="1" spc="-75" dirty="0">
                <a:cs typeface="Comic Sans MS"/>
              </a:rPr>
              <a:t>que</a:t>
            </a:r>
            <a:r>
              <a:rPr sz="2600" i="1" dirty="0">
                <a:cs typeface="Comic Sans MS"/>
              </a:rPr>
              <a:t> </a:t>
            </a:r>
            <a:r>
              <a:rPr sz="2600" i="1" spc="145" dirty="0">
                <a:cs typeface="Comic Sans MS"/>
              </a:rPr>
              <a:t> </a:t>
            </a:r>
            <a:r>
              <a:rPr sz="2600" i="1" spc="-70" dirty="0">
                <a:cs typeface="Comic Sans MS"/>
              </a:rPr>
              <a:t>p</a:t>
            </a:r>
            <a:r>
              <a:rPr sz="2600" i="1" spc="-80" dirty="0">
                <a:cs typeface="Comic Sans MS"/>
              </a:rPr>
              <a:t>o</a:t>
            </a:r>
            <a:r>
              <a:rPr sz="2600" i="1" spc="-60" dirty="0">
                <a:cs typeface="Comic Sans MS"/>
              </a:rPr>
              <a:t>drán</a:t>
            </a:r>
            <a:r>
              <a:rPr sz="2600" i="1" spc="-50" dirty="0">
                <a:cs typeface="Comic Sans MS"/>
              </a:rPr>
              <a:t> inc</a:t>
            </a:r>
            <a:r>
              <a:rPr sz="2600" i="1" spc="-25" dirty="0">
                <a:cs typeface="Comic Sans MS"/>
              </a:rPr>
              <a:t>l</a:t>
            </a:r>
            <a:r>
              <a:rPr sz="2600" i="1" spc="-50" dirty="0">
                <a:cs typeface="Comic Sans MS"/>
              </a:rPr>
              <a:t>uirse</a:t>
            </a:r>
            <a:r>
              <a:rPr sz="2600" i="1" dirty="0">
                <a:cs typeface="Comic Sans MS"/>
              </a:rPr>
              <a:t> </a:t>
            </a:r>
            <a:r>
              <a:rPr sz="2600" i="1" spc="260" dirty="0">
                <a:cs typeface="Comic Sans MS"/>
              </a:rPr>
              <a:t> </a:t>
            </a:r>
            <a:r>
              <a:rPr sz="2600" i="1" spc="-65" dirty="0">
                <a:cs typeface="Comic Sans MS"/>
              </a:rPr>
              <a:t>des</a:t>
            </a:r>
            <a:r>
              <a:rPr sz="2600" i="1" spc="-70" dirty="0">
                <a:cs typeface="Comic Sans MS"/>
              </a:rPr>
              <a:t>d</a:t>
            </a:r>
            <a:r>
              <a:rPr sz="2600" i="1" spc="-60" dirty="0">
                <a:cs typeface="Comic Sans MS"/>
              </a:rPr>
              <a:t>e</a:t>
            </a:r>
            <a:r>
              <a:rPr sz="2600" i="1" dirty="0">
                <a:cs typeface="Comic Sans MS"/>
              </a:rPr>
              <a:t> </a:t>
            </a:r>
            <a:r>
              <a:rPr sz="2600" i="1" spc="254" dirty="0">
                <a:cs typeface="Comic Sans MS"/>
              </a:rPr>
              <a:t> </a:t>
            </a:r>
            <a:r>
              <a:rPr sz="2600" i="1" spc="-50" dirty="0">
                <a:cs typeface="Comic Sans MS"/>
              </a:rPr>
              <a:t>un</a:t>
            </a:r>
            <a:r>
              <a:rPr sz="2600" i="1" spc="-55" dirty="0">
                <a:cs typeface="Comic Sans MS"/>
              </a:rPr>
              <a:t>a</a:t>
            </a:r>
            <a:r>
              <a:rPr sz="2600" i="1" dirty="0">
                <a:cs typeface="Comic Sans MS"/>
              </a:rPr>
              <a:t> </a:t>
            </a:r>
            <a:r>
              <a:rPr sz="2600" i="1" spc="240" dirty="0">
                <a:cs typeface="Comic Sans MS"/>
              </a:rPr>
              <a:t> </a:t>
            </a:r>
            <a:r>
              <a:rPr sz="2600" i="1" spc="-60" dirty="0">
                <a:cs typeface="Comic Sans MS"/>
              </a:rPr>
              <a:t>medida</a:t>
            </a:r>
            <a:r>
              <a:rPr sz="2600" i="1" dirty="0">
                <a:cs typeface="Comic Sans MS"/>
              </a:rPr>
              <a:t> </a:t>
            </a:r>
            <a:r>
              <a:rPr sz="2600" i="1" spc="240" dirty="0">
                <a:cs typeface="Comic Sans MS"/>
              </a:rPr>
              <a:t> </a:t>
            </a:r>
            <a:r>
              <a:rPr sz="2600" i="1" spc="-55" dirty="0">
                <a:cs typeface="Comic Sans MS"/>
              </a:rPr>
              <a:t>pedagógica</a:t>
            </a:r>
            <a:r>
              <a:rPr sz="2600" i="1" dirty="0">
                <a:cs typeface="Comic Sans MS"/>
              </a:rPr>
              <a:t> </a:t>
            </a:r>
            <a:r>
              <a:rPr sz="2600" i="1" spc="254" dirty="0">
                <a:cs typeface="Comic Sans MS"/>
              </a:rPr>
              <a:t> </a:t>
            </a:r>
            <a:r>
              <a:rPr sz="2600" i="1" spc="-55" dirty="0">
                <a:cs typeface="Comic Sans MS"/>
              </a:rPr>
              <a:t>hasta</a:t>
            </a:r>
            <a:r>
              <a:rPr sz="2600" i="1" dirty="0">
                <a:cs typeface="Comic Sans MS"/>
              </a:rPr>
              <a:t> </a:t>
            </a:r>
            <a:r>
              <a:rPr sz="2600" i="1" spc="245" dirty="0">
                <a:cs typeface="Comic Sans MS"/>
              </a:rPr>
              <a:t> </a:t>
            </a:r>
            <a:r>
              <a:rPr sz="2600" i="1" spc="-50" dirty="0">
                <a:cs typeface="Comic Sans MS"/>
              </a:rPr>
              <a:t>la</a:t>
            </a:r>
            <a:r>
              <a:rPr sz="2600" i="1" spc="-40" dirty="0">
                <a:cs typeface="Comic Sans MS"/>
              </a:rPr>
              <a:t> </a:t>
            </a:r>
            <a:r>
              <a:rPr sz="2600" i="1" spc="-70" dirty="0">
                <a:cs typeface="Comic Sans MS"/>
              </a:rPr>
              <a:t>can</a:t>
            </a:r>
            <a:r>
              <a:rPr sz="2600" i="1" spc="-65" dirty="0">
                <a:cs typeface="Comic Sans MS"/>
              </a:rPr>
              <a:t>c</a:t>
            </a:r>
            <a:r>
              <a:rPr sz="2600" i="1" spc="-60" dirty="0">
                <a:cs typeface="Comic Sans MS"/>
              </a:rPr>
              <a:t>elaci</a:t>
            </a:r>
            <a:r>
              <a:rPr sz="2600" i="1" spc="-65" dirty="0">
                <a:cs typeface="Comic Sans MS"/>
              </a:rPr>
              <a:t>ó</a:t>
            </a:r>
            <a:r>
              <a:rPr sz="2600" i="1" spc="-55" dirty="0">
                <a:cs typeface="Comic Sans MS"/>
              </a:rPr>
              <a:t>n</a:t>
            </a:r>
            <a:r>
              <a:rPr sz="2600" i="1" dirty="0">
                <a:cs typeface="Comic Sans MS"/>
              </a:rPr>
              <a:t> </a:t>
            </a:r>
            <a:r>
              <a:rPr sz="2600" i="1" spc="40" dirty="0">
                <a:cs typeface="Comic Sans MS"/>
              </a:rPr>
              <a:t> </a:t>
            </a:r>
            <a:r>
              <a:rPr sz="2600" i="1" spc="-70" dirty="0">
                <a:cs typeface="Comic Sans MS"/>
              </a:rPr>
              <a:t>d</a:t>
            </a:r>
            <a:r>
              <a:rPr sz="2600" i="1" spc="-60" dirty="0">
                <a:cs typeface="Comic Sans MS"/>
              </a:rPr>
              <a:t>e</a:t>
            </a:r>
            <a:r>
              <a:rPr sz="2600" i="1" dirty="0">
                <a:cs typeface="Comic Sans MS"/>
              </a:rPr>
              <a:t> </a:t>
            </a:r>
            <a:r>
              <a:rPr sz="2600" i="1" spc="40" dirty="0">
                <a:cs typeface="Comic Sans MS"/>
              </a:rPr>
              <a:t> </a:t>
            </a:r>
            <a:r>
              <a:rPr sz="2600" i="1" spc="-55" dirty="0">
                <a:cs typeface="Comic Sans MS"/>
              </a:rPr>
              <a:t>la</a:t>
            </a:r>
            <a:r>
              <a:rPr sz="2600" i="1" dirty="0">
                <a:cs typeface="Comic Sans MS"/>
              </a:rPr>
              <a:t> </a:t>
            </a:r>
            <a:r>
              <a:rPr sz="2600" i="1" spc="45" dirty="0">
                <a:cs typeface="Comic Sans MS"/>
              </a:rPr>
              <a:t> </a:t>
            </a:r>
            <a:r>
              <a:rPr sz="2600" i="1" spc="-65" dirty="0">
                <a:cs typeface="Comic Sans MS"/>
              </a:rPr>
              <a:t>matrícul</a:t>
            </a:r>
            <a:r>
              <a:rPr sz="2600" i="1" spc="-80" dirty="0">
                <a:cs typeface="Comic Sans MS"/>
              </a:rPr>
              <a:t>a</a:t>
            </a:r>
            <a:r>
              <a:rPr sz="2600" i="1" spc="-30" dirty="0">
                <a:cs typeface="Comic Sans MS"/>
              </a:rPr>
              <a:t>.</a:t>
            </a:r>
            <a:r>
              <a:rPr sz="2600" i="1" dirty="0">
                <a:cs typeface="Comic Sans MS"/>
              </a:rPr>
              <a:t> </a:t>
            </a:r>
            <a:r>
              <a:rPr sz="2600" i="1" spc="40" dirty="0">
                <a:cs typeface="Comic Sans MS"/>
              </a:rPr>
              <a:t> </a:t>
            </a:r>
            <a:r>
              <a:rPr sz="2600" i="1" spc="-75" dirty="0">
                <a:cs typeface="Comic Sans MS"/>
              </a:rPr>
              <a:t>En</a:t>
            </a:r>
            <a:r>
              <a:rPr sz="2600" i="1" dirty="0">
                <a:cs typeface="Comic Sans MS"/>
              </a:rPr>
              <a:t> </a:t>
            </a:r>
            <a:r>
              <a:rPr sz="2600" i="1" spc="30" dirty="0">
                <a:cs typeface="Comic Sans MS"/>
              </a:rPr>
              <a:t> </a:t>
            </a:r>
            <a:r>
              <a:rPr sz="2600" i="1" spc="-45" dirty="0">
                <a:cs typeface="Comic Sans MS"/>
              </a:rPr>
              <a:t>t</a:t>
            </a:r>
            <a:r>
              <a:rPr sz="2600" i="1" spc="-60" dirty="0">
                <a:cs typeface="Comic Sans MS"/>
              </a:rPr>
              <a:t>odo</a:t>
            </a:r>
            <a:r>
              <a:rPr sz="2600" i="1" dirty="0">
                <a:cs typeface="Comic Sans MS"/>
              </a:rPr>
              <a:t> </a:t>
            </a:r>
            <a:r>
              <a:rPr sz="2600" i="1" spc="30" dirty="0">
                <a:cs typeface="Comic Sans MS"/>
              </a:rPr>
              <a:t> </a:t>
            </a:r>
            <a:r>
              <a:rPr sz="2600" i="1" spc="-70" dirty="0">
                <a:cs typeface="Comic Sans MS"/>
              </a:rPr>
              <a:t>ca</a:t>
            </a:r>
            <a:r>
              <a:rPr sz="2600" i="1" spc="-75" dirty="0">
                <a:cs typeface="Comic Sans MS"/>
              </a:rPr>
              <a:t>s</a:t>
            </a:r>
            <a:r>
              <a:rPr sz="2600" i="1" spc="-55" dirty="0">
                <a:cs typeface="Comic Sans MS"/>
              </a:rPr>
              <a:t>o,</a:t>
            </a:r>
            <a:r>
              <a:rPr sz="2600" i="1" dirty="0">
                <a:cs typeface="Comic Sans MS"/>
              </a:rPr>
              <a:t> </a:t>
            </a:r>
            <a:r>
              <a:rPr sz="2600" i="1" spc="40" dirty="0">
                <a:cs typeface="Comic Sans MS"/>
              </a:rPr>
              <a:t> </a:t>
            </a:r>
            <a:r>
              <a:rPr sz="2600" i="1" spc="-60" dirty="0">
                <a:cs typeface="Comic Sans MS"/>
              </a:rPr>
              <a:t>en</a:t>
            </a:r>
            <a:r>
              <a:rPr sz="2600" i="1" dirty="0">
                <a:cs typeface="Comic Sans MS"/>
              </a:rPr>
              <a:t> </a:t>
            </a:r>
            <a:r>
              <a:rPr sz="2600" i="1" spc="40" dirty="0">
                <a:cs typeface="Comic Sans MS"/>
              </a:rPr>
              <a:t> </a:t>
            </a:r>
            <a:r>
              <a:rPr sz="2600" i="1" spc="-55" dirty="0">
                <a:cs typeface="Comic Sans MS"/>
              </a:rPr>
              <a:t>la a</a:t>
            </a:r>
            <a:r>
              <a:rPr sz="2600" i="1" spc="-80" dirty="0">
                <a:cs typeface="Comic Sans MS"/>
              </a:rPr>
              <a:t>p</a:t>
            </a:r>
            <a:r>
              <a:rPr sz="2600" i="1" spc="-30" dirty="0">
                <a:cs typeface="Comic Sans MS"/>
              </a:rPr>
              <a:t>l</a:t>
            </a:r>
            <a:r>
              <a:rPr sz="2600" i="1" spc="-25" dirty="0">
                <a:cs typeface="Comic Sans MS"/>
              </a:rPr>
              <a:t>i</a:t>
            </a:r>
            <a:r>
              <a:rPr sz="2600" i="1" spc="-65" dirty="0">
                <a:cs typeface="Comic Sans MS"/>
              </a:rPr>
              <a:t>cación</a:t>
            </a:r>
            <a:r>
              <a:rPr sz="2600" i="1" dirty="0">
                <a:cs typeface="Comic Sans MS"/>
              </a:rPr>
              <a:t> </a:t>
            </a:r>
            <a:r>
              <a:rPr sz="2600" i="1" spc="-150" dirty="0">
                <a:cs typeface="Comic Sans MS"/>
              </a:rPr>
              <a:t> </a:t>
            </a:r>
            <a:r>
              <a:rPr sz="2600" i="1" spc="-70" dirty="0">
                <a:cs typeface="Comic Sans MS"/>
              </a:rPr>
              <a:t>d</a:t>
            </a:r>
            <a:r>
              <a:rPr sz="2600" i="1" spc="-60" dirty="0">
                <a:cs typeface="Comic Sans MS"/>
              </a:rPr>
              <a:t>e</a:t>
            </a:r>
            <a:r>
              <a:rPr sz="2600" i="1" dirty="0">
                <a:cs typeface="Comic Sans MS"/>
              </a:rPr>
              <a:t> </a:t>
            </a:r>
            <a:r>
              <a:rPr sz="2600" i="1" spc="-160" dirty="0">
                <a:cs typeface="Comic Sans MS"/>
              </a:rPr>
              <a:t> </a:t>
            </a:r>
            <a:r>
              <a:rPr sz="2600" i="1" spc="-50" dirty="0">
                <a:cs typeface="Comic Sans MS"/>
              </a:rPr>
              <a:t>dic</a:t>
            </a:r>
            <a:r>
              <a:rPr sz="2600" i="1" spc="-75" dirty="0">
                <a:cs typeface="Comic Sans MS"/>
              </a:rPr>
              <a:t>h</a:t>
            </a:r>
            <a:r>
              <a:rPr sz="2600" i="1" spc="-65" dirty="0">
                <a:cs typeface="Comic Sans MS"/>
              </a:rPr>
              <a:t>as</a:t>
            </a:r>
            <a:r>
              <a:rPr sz="2600" i="1" dirty="0">
                <a:cs typeface="Comic Sans MS"/>
              </a:rPr>
              <a:t> </a:t>
            </a:r>
            <a:r>
              <a:rPr sz="2600" i="1" spc="-160" dirty="0">
                <a:cs typeface="Comic Sans MS"/>
              </a:rPr>
              <a:t> </a:t>
            </a:r>
            <a:r>
              <a:rPr sz="2600" i="1" spc="-60" dirty="0">
                <a:cs typeface="Comic Sans MS"/>
              </a:rPr>
              <a:t>medidas</a:t>
            </a:r>
            <a:r>
              <a:rPr sz="2600" i="1" dirty="0">
                <a:cs typeface="Comic Sans MS"/>
              </a:rPr>
              <a:t> </a:t>
            </a:r>
            <a:r>
              <a:rPr sz="2600" i="1" spc="-165" dirty="0">
                <a:cs typeface="Comic Sans MS"/>
              </a:rPr>
              <a:t> </a:t>
            </a:r>
            <a:r>
              <a:rPr sz="2600" i="1" spc="-70" dirty="0">
                <a:cs typeface="Comic Sans MS"/>
              </a:rPr>
              <a:t>d</a:t>
            </a:r>
            <a:r>
              <a:rPr sz="2600" i="1" spc="-55" dirty="0">
                <a:cs typeface="Comic Sans MS"/>
              </a:rPr>
              <a:t>e</a:t>
            </a:r>
            <a:r>
              <a:rPr sz="2600" i="1" spc="-65" dirty="0">
                <a:cs typeface="Comic Sans MS"/>
              </a:rPr>
              <a:t>ber</a:t>
            </a:r>
            <a:r>
              <a:rPr sz="2600" i="1" spc="-55" dirty="0">
                <a:cs typeface="Comic Sans MS"/>
              </a:rPr>
              <a:t>á</a:t>
            </a:r>
            <a:r>
              <a:rPr sz="2600" i="1" dirty="0">
                <a:cs typeface="Comic Sans MS"/>
              </a:rPr>
              <a:t> </a:t>
            </a:r>
            <a:r>
              <a:rPr sz="2600" i="1" spc="-140" dirty="0">
                <a:cs typeface="Comic Sans MS"/>
              </a:rPr>
              <a:t> </a:t>
            </a:r>
            <a:r>
              <a:rPr sz="2600" i="1" spc="-70" dirty="0">
                <a:cs typeface="Comic Sans MS"/>
              </a:rPr>
              <a:t>g</a:t>
            </a:r>
            <a:r>
              <a:rPr sz="2600" i="1" spc="-85" dirty="0">
                <a:cs typeface="Comic Sans MS"/>
              </a:rPr>
              <a:t>a</a:t>
            </a:r>
            <a:r>
              <a:rPr sz="2600" i="1" spc="-60" dirty="0">
                <a:cs typeface="Comic Sans MS"/>
              </a:rPr>
              <a:t>ran</a:t>
            </a:r>
            <a:r>
              <a:rPr sz="2600" i="1" spc="-45" dirty="0">
                <a:cs typeface="Comic Sans MS"/>
              </a:rPr>
              <a:t>t</a:t>
            </a:r>
            <a:r>
              <a:rPr sz="2600" i="1" spc="-50" dirty="0">
                <a:cs typeface="Comic Sans MS"/>
              </a:rPr>
              <a:t>iz</a:t>
            </a:r>
            <a:r>
              <a:rPr sz="2600" i="1" spc="-65" dirty="0">
                <a:cs typeface="Comic Sans MS"/>
              </a:rPr>
              <a:t>a</a:t>
            </a:r>
            <a:r>
              <a:rPr sz="2600" i="1" spc="-40" dirty="0">
                <a:cs typeface="Comic Sans MS"/>
              </a:rPr>
              <a:t>r</a:t>
            </a:r>
            <a:r>
              <a:rPr sz="2600" i="1" spc="-70" dirty="0">
                <a:cs typeface="Comic Sans MS"/>
              </a:rPr>
              <a:t>se</a:t>
            </a:r>
            <a:r>
              <a:rPr sz="2600" i="1" spc="-40" dirty="0">
                <a:cs typeface="Comic Sans MS"/>
              </a:rPr>
              <a:t> </a:t>
            </a:r>
            <a:r>
              <a:rPr sz="2600" i="1" spc="-60" dirty="0">
                <a:cs typeface="Comic Sans MS"/>
              </a:rPr>
              <a:t>en</a:t>
            </a:r>
            <a:r>
              <a:rPr sz="2600" i="1" dirty="0">
                <a:cs typeface="Comic Sans MS"/>
              </a:rPr>
              <a:t> </a:t>
            </a:r>
            <a:r>
              <a:rPr sz="2600" i="1" spc="-65" dirty="0">
                <a:cs typeface="Comic Sans MS"/>
              </a:rPr>
              <a:t> </a:t>
            </a:r>
            <a:r>
              <a:rPr sz="2600" i="1" spc="-60" dirty="0">
                <a:cs typeface="Comic Sans MS"/>
              </a:rPr>
              <a:t>tod</a:t>
            </a:r>
            <a:r>
              <a:rPr sz="2600" i="1" spc="-55" dirty="0">
                <a:cs typeface="Comic Sans MS"/>
              </a:rPr>
              <a:t>o</a:t>
            </a:r>
            <a:r>
              <a:rPr sz="2600" i="1" dirty="0">
                <a:cs typeface="Comic Sans MS"/>
              </a:rPr>
              <a:t> </a:t>
            </a:r>
            <a:r>
              <a:rPr sz="2600" i="1" spc="-55" dirty="0">
                <a:cs typeface="Comic Sans MS"/>
              </a:rPr>
              <a:t> </a:t>
            </a:r>
            <a:r>
              <a:rPr sz="2600" i="1" spc="-65" dirty="0">
                <a:cs typeface="Comic Sans MS"/>
              </a:rPr>
              <a:t>moment</a:t>
            </a:r>
            <a:r>
              <a:rPr sz="2600" i="1" spc="-70" dirty="0">
                <a:cs typeface="Comic Sans MS"/>
              </a:rPr>
              <a:t>o</a:t>
            </a:r>
            <a:r>
              <a:rPr sz="2600" i="1" dirty="0">
                <a:cs typeface="Comic Sans MS"/>
              </a:rPr>
              <a:t> </a:t>
            </a:r>
            <a:r>
              <a:rPr sz="2600" i="1" spc="-55" dirty="0">
                <a:cs typeface="Comic Sans MS"/>
              </a:rPr>
              <a:t> el</a:t>
            </a:r>
            <a:r>
              <a:rPr sz="2600" i="1" dirty="0">
                <a:cs typeface="Comic Sans MS"/>
              </a:rPr>
              <a:t> </a:t>
            </a:r>
            <a:r>
              <a:rPr sz="2600" i="1" spc="-70" dirty="0">
                <a:cs typeface="Comic Sans MS"/>
              </a:rPr>
              <a:t> </a:t>
            </a:r>
            <a:r>
              <a:rPr sz="2600" b="1" i="1" spc="-35" dirty="0">
                <a:cs typeface="Comic Sans MS"/>
              </a:rPr>
              <a:t>j</a:t>
            </a:r>
            <a:r>
              <a:rPr sz="2600" b="1" i="1" spc="-70" dirty="0">
                <a:cs typeface="Comic Sans MS"/>
              </a:rPr>
              <a:t>usto</a:t>
            </a:r>
            <a:r>
              <a:rPr sz="2600" b="1" i="1" spc="365" dirty="0">
                <a:cs typeface="Comic Sans MS"/>
              </a:rPr>
              <a:t> </a:t>
            </a:r>
            <a:r>
              <a:rPr sz="2600" b="1" i="1" spc="-55" dirty="0">
                <a:cs typeface="Comic Sans MS"/>
              </a:rPr>
              <a:t>procedimi</a:t>
            </a:r>
            <a:r>
              <a:rPr sz="2600" b="1" i="1" spc="-60" dirty="0">
                <a:cs typeface="Comic Sans MS"/>
              </a:rPr>
              <a:t>ent</a:t>
            </a:r>
            <a:r>
              <a:rPr sz="2600" b="1" i="1" spc="-55" dirty="0">
                <a:cs typeface="Comic Sans MS"/>
              </a:rPr>
              <a:t>o</a:t>
            </a:r>
            <a:r>
              <a:rPr sz="2600" i="1" spc="-40" dirty="0">
                <a:cs typeface="Comic Sans MS"/>
              </a:rPr>
              <a:t>,</a:t>
            </a:r>
            <a:r>
              <a:rPr sz="2600" i="1" dirty="0">
                <a:cs typeface="Comic Sans MS"/>
              </a:rPr>
              <a:t> </a:t>
            </a:r>
            <a:r>
              <a:rPr sz="2600" i="1" spc="-65" dirty="0">
                <a:cs typeface="Comic Sans MS"/>
              </a:rPr>
              <a:t> e</a:t>
            </a:r>
            <a:r>
              <a:rPr sz="2600" i="1" spc="-40" dirty="0">
                <a:cs typeface="Comic Sans MS"/>
              </a:rPr>
              <a:t>l</a:t>
            </a:r>
            <a:r>
              <a:rPr sz="2600" i="1" dirty="0">
                <a:cs typeface="Comic Sans MS"/>
              </a:rPr>
              <a:t> </a:t>
            </a:r>
            <a:r>
              <a:rPr sz="2600" i="1" spc="-70" dirty="0">
                <a:cs typeface="Comic Sans MS"/>
              </a:rPr>
              <a:t> </a:t>
            </a:r>
            <a:r>
              <a:rPr sz="2600" i="1" spc="-60" dirty="0">
                <a:cs typeface="Comic Sans MS"/>
              </a:rPr>
              <a:t>c</a:t>
            </a:r>
            <a:r>
              <a:rPr sz="2600" i="1" spc="-70" dirty="0">
                <a:cs typeface="Comic Sans MS"/>
              </a:rPr>
              <a:t>u</a:t>
            </a:r>
            <a:r>
              <a:rPr sz="2600" i="1" spc="-80" dirty="0">
                <a:cs typeface="Comic Sans MS"/>
              </a:rPr>
              <a:t>a</a:t>
            </a:r>
            <a:r>
              <a:rPr sz="2600" i="1" spc="-40" dirty="0">
                <a:cs typeface="Comic Sans MS"/>
              </a:rPr>
              <a:t>l </a:t>
            </a:r>
            <a:r>
              <a:rPr sz="2600" i="1" spc="-65" dirty="0">
                <a:cs typeface="Comic Sans MS"/>
              </a:rPr>
              <a:t>de</a:t>
            </a:r>
            <a:r>
              <a:rPr sz="2600" i="1" spc="-75" dirty="0">
                <a:cs typeface="Comic Sans MS"/>
              </a:rPr>
              <a:t>b</a:t>
            </a:r>
            <a:r>
              <a:rPr sz="2600" i="1" spc="-55" dirty="0">
                <a:cs typeface="Comic Sans MS"/>
              </a:rPr>
              <a:t>erá</a:t>
            </a:r>
            <a:r>
              <a:rPr sz="2600" i="1" spc="-15" dirty="0">
                <a:cs typeface="Comic Sans MS"/>
              </a:rPr>
              <a:t> </a:t>
            </a:r>
            <a:r>
              <a:rPr sz="2600" i="1" spc="-55" dirty="0">
                <a:cs typeface="Comic Sans MS"/>
              </a:rPr>
              <a:t>est</a:t>
            </a:r>
            <a:r>
              <a:rPr sz="2600" i="1" spc="-70" dirty="0">
                <a:cs typeface="Comic Sans MS"/>
              </a:rPr>
              <a:t>a</a:t>
            </a:r>
            <a:r>
              <a:rPr sz="2600" i="1" spc="-50" dirty="0">
                <a:cs typeface="Comic Sans MS"/>
              </a:rPr>
              <a:t>r</a:t>
            </a:r>
            <a:r>
              <a:rPr sz="2600" i="1" spc="-20" dirty="0">
                <a:cs typeface="Comic Sans MS"/>
              </a:rPr>
              <a:t> </a:t>
            </a:r>
            <a:r>
              <a:rPr sz="2600" i="1" spc="-55" dirty="0">
                <a:cs typeface="Comic Sans MS"/>
              </a:rPr>
              <a:t>est</a:t>
            </a:r>
            <a:r>
              <a:rPr sz="2600" i="1" spc="-70" dirty="0">
                <a:cs typeface="Comic Sans MS"/>
              </a:rPr>
              <a:t>a</a:t>
            </a:r>
            <a:r>
              <a:rPr sz="2600" i="1" spc="-60" dirty="0">
                <a:cs typeface="Comic Sans MS"/>
              </a:rPr>
              <a:t>blec</a:t>
            </a:r>
            <a:r>
              <a:rPr sz="2600" i="1" spc="-40" dirty="0">
                <a:cs typeface="Comic Sans MS"/>
              </a:rPr>
              <a:t>i</a:t>
            </a:r>
            <a:r>
              <a:rPr sz="2600" i="1" spc="-70" dirty="0">
                <a:cs typeface="Comic Sans MS"/>
              </a:rPr>
              <a:t>d</a:t>
            </a:r>
            <a:r>
              <a:rPr sz="2600" i="1" spc="-55" dirty="0">
                <a:cs typeface="Comic Sans MS"/>
              </a:rPr>
              <a:t>o</a:t>
            </a:r>
            <a:r>
              <a:rPr sz="2600" i="1" spc="5" dirty="0">
                <a:cs typeface="Comic Sans MS"/>
              </a:rPr>
              <a:t> </a:t>
            </a:r>
            <a:r>
              <a:rPr sz="2600" i="1" spc="-65" dirty="0">
                <a:cs typeface="Comic Sans MS"/>
              </a:rPr>
              <a:t>e</a:t>
            </a:r>
            <a:r>
              <a:rPr sz="2600" i="1" spc="-55" dirty="0">
                <a:cs typeface="Comic Sans MS"/>
              </a:rPr>
              <a:t>n</a:t>
            </a:r>
            <a:r>
              <a:rPr sz="2600" i="1" spc="-10" dirty="0">
                <a:cs typeface="Comic Sans MS"/>
              </a:rPr>
              <a:t> </a:t>
            </a:r>
            <a:r>
              <a:rPr sz="2600" i="1" spc="-65" dirty="0">
                <a:cs typeface="Comic Sans MS"/>
              </a:rPr>
              <a:t>e</a:t>
            </a:r>
            <a:r>
              <a:rPr sz="2600" i="1" spc="-30" dirty="0">
                <a:cs typeface="Comic Sans MS"/>
              </a:rPr>
              <a:t>l</a:t>
            </a:r>
            <a:r>
              <a:rPr sz="2600" i="1" spc="-25" dirty="0">
                <a:cs typeface="Comic Sans MS"/>
              </a:rPr>
              <a:t> </a:t>
            </a:r>
            <a:r>
              <a:rPr sz="2600" i="1" spc="-55" dirty="0">
                <a:cs typeface="Comic Sans MS"/>
              </a:rPr>
              <a:t>regl</a:t>
            </a:r>
            <a:r>
              <a:rPr sz="2600" i="1" spc="-60" dirty="0">
                <a:cs typeface="Comic Sans MS"/>
              </a:rPr>
              <a:t>amento</a:t>
            </a:r>
            <a:endParaRPr sz="2600" dirty="0">
              <a:cs typeface="Comic Sans MS"/>
            </a:endParaRPr>
          </a:p>
        </p:txBody>
      </p:sp>
      <p:sp>
        <p:nvSpPr>
          <p:cNvPr id="5"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Reglamento Interno</a:t>
            </a:r>
          </a:p>
          <a:p>
            <a:pPr marL="12700" marR="5080" indent="55880"/>
            <a:r>
              <a:rPr lang="es-CL" b="1" dirty="0" smtClean="0">
                <a:solidFill>
                  <a:schemeClr val="bg1">
                    <a:lumMod val="50000"/>
                  </a:schemeClr>
                </a:solidFill>
                <a:latin typeface="Lucida Sans" panose="020B0602030504020204" pitchFamily="34" charset="0"/>
                <a:cs typeface="Comic Sans MS"/>
              </a:rPr>
              <a:t>Medidas Disciplinarias</a:t>
            </a:r>
            <a:endParaRPr lang="es-CL" b="1" dirty="0" smtClean="0">
              <a:solidFill>
                <a:srgbClr val="5B8BC8"/>
              </a:solidFill>
              <a:latin typeface="Lucida Sans" panose="020B0602030504020204" pitchFamily="34" charset="0"/>
              <a:cs typeface="Comic Sans MS"/>
            </a:endParaRPr>
          </a:p>
        </p:txBody>
      </p:sp>
    </p:spTree>
    <p:extLst>
      <p:ext uri="{BB962C8B-B14F-4D97-AF65-F5344CB8AC3E}">
        <p14:creationId xmlns:p14="http://schemas.microsoft.com/office/powerpoint/2010/main" val="2827602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50.png"/>
          <p:cNvPicPr>
            <a:picLocks noChangeAspect="1"/>
          </p:cNvPicPr>
          <p:nvPr/>
        </p:nvPicPr>
        <p:blipFill>
          <a:blip r:embed="rId3" cstate="print">
            <a:duotone>
              <a:prstClr val="black"/>
              <a:srgbClr val="ABADB0">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4572000"/>
            <a:ext cx="2552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Z:\Imagen Corporativa\Logo Corporativo\LogoBMAJ.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891" y="304800"/>
            <a:ext cx="3429000" cy="57466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920701" y="489134"/>
            <a:ext cx="5603876" cy="646331"/>
          </a:xfrm>
          <a:prstGeom prst="rect">
            <a:avLst/>
          </a:prstGeom>
          <a:noFill/>
        </p:spPr>
        <p:txBody>
          <a:bodyPr wrap="square" rtlCol="0">
            <a:spAutoFit/>
          </a:bodyPr>
          <a:lstStyle/>
          <a:p>
            <a:r>
              <a:rPr lang="es-CL" b="1" dirty="0" smtClean="0">
                <a:solidFill>
                  <a:srgbClr val="5B8BC8"/>
                </a:solidFill>
                <a:latin typeface="Lucida Sans" panose="020B0602030504020204" pitchFamily="34" charset="0"/>
                <a:cs typeface="Lucida Sans Unicode" panose="020B0602030504020204" pitchFamily="34" charset="0"/>
              </a:rPr>
              <a:t>Reglamento Interno:</a:t>
            </a:r>
          </a:p>
          <a:p>
            <a:r>
              <a:rPr lang="es-CL" b="1" dirty="0" smtClean="0">
                <a:solidFill>
                  <a:schemeClr val="bg1">
                    <a:lumMod val="50000"/>
                  </a:schemeClr>
                </a:solidFill>
                <a:latin typeface="Lucida Sans" panose="020B0602030504020204" pitchFamily="34" charset="0"/>
                <a:cs typeface="Lucida Sans Unicode" panose="020B0602030504020204" pitchFamily="34" charset="0"/>
              </a:rPr>
              <a:t>Políticas de Prevención</a:t>
            </a:r>
          </a:p>
        </p:txBody>
      </p:sp>
      <p:grpSp>
        <p:nvGrpSpPr>
          <p:cNvPr id="7" name="6 Grupo"/>
          <p:cNvGrpSpPr/>
          <p:nvPr/>
        </p:nvGrpSpPr>
        <p:grpSpPr>
          <a:xfrm>
            <a:off x="6457409" y="5328552"/>
            <a:ext cx="1313478" cy="304800"/>
            <a:chOff x="6226068" y="5143499"/>
            <a:chExt cx="1313478" cy="304800"/>
          </a:xfrm>
        </p:grpSpPr>
        <p:sp>
          <p:nvSpPr>
            <p:cNvPr id="2" name="1 Elipse"/>
            <p:cNvSpPr/>
            <p:nvPr/>
          </p:nvSpPr>
          <p:spPr>
            <a:xfrm>
              <a:off x="6226068" y="51434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11 Elipse"/>
            <p:cNvSpPr/>
            <p:nvPr/>
          </p:nvSpPr>
          <p:spPr>
            <a:xfrm>
              <a:off x="7398282" y="53720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13 CuadroTexto"/>
          <p:cNvSpPr txBox="1"/>
          <p:nvPr/>
        </p:nvSpPr>
        <p:spPr>
          <a:xfrm>
            <a:off x="530224" y="1295400"/>
            <a:ext cx="9109076" cy="5324535"/>
          </a:xfrm>
          <a:prstGeom prst="rect">
            <a:avLst/>
          </a:prstGeom>
          <a:noFill/>
        </p:spPr>
        <p:txBody>
          <a:bodyPr wrap="square" rtlCol="0">
            <a:spAutoFit/>
          </a:bodyPr>
          <a:lstStyle/>
          <a:p>
            <a:pPr algn="just"/>
            <a:r>
              <a:rPr lang="es-CL" sz="1700" b="1" dirty="0" smtClean="0">
                <a:solidFill>
                  <a:srgbClr val="5B8BC8"/>
                </a:solidFill>
                <a:latin typeface="Lucida Sans" panose="020B0602030504020204" pitchFamily="34" charset="0"/>
              </a:rPr>
              <a:t>Información y Capacitación</a:t>
            </a:r>
          </a:p>
          <a:p>
            <a:pPr algn="just"/>
            <a:r>
              <a:rPr lang="es-CL" sz="1700" dirty="0" smtClean="0"/>
              <a:t>La Superintendencia ha señalado además que de acuerdo a la normativa vigente, todo </a:t>
            </a:r>
            <a:r>
              <a:rPr lang="es-CL" sz="1700" dirty="0"/>
              <a:t>Reglamento Interno deberá incorporar </a:t>
            </a:r>
            <a:r>
              <a:rPr lang="es-CL" sz="1700" b="1" u="sng" dirty="0" smtClean="0"/>
              <a:t>estrategias </a:t>
            </a:r>
            <a:r>
              <a:rPr lang="es-CL" sz="1700" b="1" u="sng" dirty="0"/>
              <a:t>de información y </a:t>
            </a:r>
            <a:r>
              <a:rPr lang="es-CL" sz="1700" b="1" u="sng" dirty="0" smtClean="0"/>
              <a:t>capacitación para prevenir </a:t>
            </a:r>
            <a:r>
              <a:rPr lang="es-CL" sz="1700" b="1" u="sng" dirty="0"/>
              <a:t>el maltrato, acoso escolar o violencia, física o psicológica, manifestada a través de cualquier medio, material o </a:t>
            </a:r>
            <a:r>
              <a:rPr lang="es-CL" sz="1700" b="1" u="sng" dirty="0" smtClean="0"/>
              <a:t>digital, </a:t>
            </a:r>
            <a:r>
              <a:rPr lang="es-CL" sz="1700" b="1" u="sng" dirty="0"/>
              <a:t>entre miembros de la comunidad educativa</a:t>
            </a:r>
            <a:r>
              <a:rPr lang="es-CL" sz="1700" b="1" u="sng" dirty="0" smtClean="0"/>
              <a:t>.</a:t>
            </a:r>
          </a:p>
          <a:p>
            <a:pPr algn="just"/>
            <a:endParaRPr lang="es-CL" sz="1700" b="1" u="sng" dirty="0" smtClean="0"/>
          </a:p>
          <a:p>
            <a:pPr algn="just"/>
            <a:r>
              <a:rPr lang="es-CL" sz="1700" b="1" dirty="0">
                <a:solidFill>
                  <a:srgbClr val="5B8BC8"/>
                </a:solidFill>
                <a:latin typeface="Lucida Sans" panose="020B0602030504020204" pitchFamily="34" charset="0"/>
              </a:rPr>
              <a:t>Salud Mental y conductas </a:t>
            </a:r>
            <a:r>
              <a:rPr lang="es-CL" sz="1700" b="1" dirty="0" smtClean="0">
                <a:solidFill>
                  <a:srgbClr val="5B8BC8"/>
                </a:solidFill>
                <a:latin typeface="Lucida Sans" panose="020B0602030504020204" pitchFamily="34" charset="0"/>
              </a:rPr>
              <a:t>suicidas</a:t>
            </a:r>
            <a:endParaRPr lang="es-CL" sz="1700" b="1" dirty="0">
              <a:solidFill>
                <a:srgbClr val="5B8BC8"/>
              </a:solidFill>
              <a:latin typeface="Lucida Sans" panose="020B0602030504020204" pitchFamily="34" charset="0"/>
            </a:endParaRPr>
          </a:p>
          <a:p>
            <a:pPr algn="just"/>
            <a:r>
              <a:rPr lang="es-CL" sz="1700" dirty="0"/>
              <a:t>Igualmente, </a:t>
            </a:r>
            <a:r>
              <a:rPr lang="es-CL" sz="1700" dirty="0" smtClean="0"/>
              <a:t>el Reglamento Interno deberá </a:t>
            </a:r>
            <a:r>
              <a:rPr lang="es-CL" sz="1700" dirty="0"/>
              <a:t>considerar la </a:t>
            </a:r>
            <a:r>
              <a:rPr lang="es-CL" sz="1700" b="1" u="sng" dirty="0"/>
              <a:t>ejecución de acciones que fomenten la salud mental y de prevención de conductas suicidas y otras auto-lesivas</a:t>
            </a:r>
            <a:r>
              <a:rPr lang="es-CL" sz="1700" dirty="0"/>
              <a:t>, vinculadas a la promoción del desarrollo de habilidades protectoras, como el autocontrol, la resolución de problemas y la autoestima, de manera de disminuir los factores de riesgo, como la depresión. </a:t>
            </a:r>
            <a:endParaRPr lang="es-CL" sz="1700" dirty="0" smtClean="0"/>
          </a:p>
          <a:p>
            <a:pPr algn="just"/>
            <a:endParaRPr lang="es-CL" sz="1700" dirty="0" smtClean="0"/>
          </a:p>
          <a:p>
            <a:pPr algn="just"/>
            <a:r>
              <a:rPr lang="es-CL" sz="1700" b="1" dirty="0">
                <a:solidFill>
                  <a:srgbClr val="5B8BC8"/>
                </a:solidFill>
                <a:latin typeface="Lucida Sans" panose="020B0602030504020204" pitchFamily="34" charset="0"/>
              </a:rPr>
              <a:t>Derivación a Centros de Salud</a:t>
            </a:r>
          </a:p>
          <a:p>
            <a:pPr algn="just"/>
            <a:r>
              <a:rPr lang="es-CL" sz="1700" dirty="0" smtClean="0"/>
              <a:t>De </a:t>
            </a:r>
            <a:r>
              <a:rPr lang="es-CL" sz="1700" dirty="0"/>
              <a:t>la misma forma, debe definir procedimientos para la </a:t>
            </a:r>
            <a:r>
              <a:rPr lang="es-CL" sz="1700" dirty="0" smtClean="0"/>
              <a:t>derivación </a:t>
            </a:r>
            <a:r>
              <a:rPr lang="es-CL" sz="1700" dirty="0"/>
              <a:t>de casos de riesgo, a la red de salud, así como también para el adecuado manejo ante situaciones de intento suicida o suicidio de algún miembro de la comunidad educativa.</a:t>
            </a:r>
            <a:endParaRPr lang="es-CL" sz="1700" dirty="0" smtClean="0"/>
          </a:p>
          <a:p>
            <a:pPr algn="just"/>
            <a:endParaRPr lang="es-CL" sz="1700" b="1" u="sng" dirty="0"/>
          </a:p>
          <a:p>
            <a:pPr algn="just"/>
            <a:r>
              <a:rPr lang="es-CL" sz="1700" dirty="0" smtClean="0"/>
              <a:t>Lo anterior es relevante, pues la </a:t>
            </a:r>
            <a:r>
              <a:rPr lang="es-CL" sz="1700" dirty="0"/>
              <a:t>ejecución de estas actividades </a:t>
            </a:r>
            <a:r>
              <a:rPr lang="es-CL" sz="1700" b="1" u="sng" dirty="0"/>
              <a:t>será verificada por la Superintendencia</a:t>
            </a:r>
            <a:r>
              <a:rPr lang="es-CL" sz="1700" dirty="0"/>
              <a:t>, por lo que los establecimientos deberán conservar los documentos que acrediten su </a:t>
            </a:r>
            <a:r>
              <a:rPr lang="es-CL" sz="1700" dirty="0" smtClean="0"/>
              <a:t>realización.</a:t>
            </a:r>
            <a:endParaRPr lang="es-CL" sz="1700" dirty="0"/>
          </a:p>
        </p:txBody>
      </p:sp>
    </p:spTree>
    <p:extLst>
      <p:ext uri="{BB962C8B-B14F-4D97-AF65-F5344CB8AC3E}">
        <p14:creationId xmlns:p14="http://schemas.microsoft.com/office/powerpoint/2010/main" val="1589057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50.png"/>
          <p:cNvPicPr>
            <a:picLocks noChangeAspect="1"/>
          </p:cNvPicPr>
          <p:nvPr/>
        </p:nvPicPr>
        <p:blipFill>
          <a:blip r:embed="rId3" cstate="print">
            <a:duotone>
              <a:prstClr val="black"/>
              <a:srgbClr val="ABADB0">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4572000"/>
            <a:ext cx="2552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Z:\Imagen Corporativa\Logo Corporativo\LogoBMAJ.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891" y="304800"/>
            <a:ext cx="3429000" cy="57466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920701" y="489134"/>
            <a:ext cx="5603876" cy="646331"/>
          </a:xfrm>
          <a:prstGeom prst="rect">
            <a:avLst/>
          </a:prstGeom>
          <a:noFill/>
        </p:spPr>
        <p:txBody>
          <a:bodyPr wrap="square" rtlCol="0">
            <a:spAutoFit/>
          </a:bodyPr>
          <a:lstStyle/>
          <a:p>
            <a:r>
              <a:rPr lang="es-CL" b="1" dirty="0" smtClean="0">
                <a:solidFill>
                  <a:srgbClr val="5B8BC8"/>
                </a:solidFill>
                <a:latin typeface="Lucida Sans" panose="020B0602030504020204" pitchFamily="34" charset="0"/>
                <a:cs typeface="Lucida Sans Unicode" panose="020B0602030504020204" pitchFamily="34" charset="0"/>
              </a:rPr>
              <a:t>Reglamento Interno:</a:t>
            </a:r>
          </a:p>
          <a:p>
            <a:r>
              <a:rPr lang="es-CL" b="1" dirty="0" smtClean="0">
                <a:solidFill>
                  <a:schemeClr val="bg1">
                    <a:lumMod val="50000"/>
                  </a:schemeClr>
                </a:solidFill>
                <a:latin typeface="Lucida Sans" panose="020B0602030504020204" pitchFamily="34" charset="0"/>
                <a:cs typeface="Lucida Sans Unicode" panose="020B0602030504020204" pitchFamily="34" charset="0"/>
              </a:rPr>
              <a:t>Políticas de Prevención</a:t>
            </a:r>
          </a:p>
        </p:txBody>
      </p:sp>
      <p:grpSp>
        <p:nvGrpSpPr>
          <p:cNvPr id="7" name="6 Grupo"/>
          <p:cNvGrpSpPr/>
          <p:nvPr/>
        </p:nvGrpSpPr>
        <p:grpSpPr>
          <a:xfrm>
            <a:off x="6457409" y="5328552"/>
            <a:ext cx="1313478" cy="304800"/>
            <a:chOff x="6226068" y="5143499"/>
            <a:chExt cx="1313478" cy="304800"/>
          </a:xfrm>
        </p:grpSpPr>
        <p:sp>
          <p:nvSpPr>
            <p:cNvPr id="2" name="1 Elipse"/>
            <p:cNvSpPr/>
            <p:nvPr/>
          </p:nvSpPr>
          <p:spPr>
            <a:xfrm>
              <a:off x="6226068" y="51434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11 Elipse"/>
            <p:cNvSpPr/>
            <p:nvPr/>
          </p:nvSpPr>
          <p:spPr>
            <a:xfrm>
              <a:off x="7398282" y="53720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13 CuadroTexto"/>
          <p:cNvSpPr txBox="1"/>
          <p:nvPr/>
        </p:nvSpPr>
        <p:spPr>
          <a:xfrm>
            <a:off x="530224" y="1295400"/>
            <a:ext cx="9109076" cy="4801314"/>
          </a:xfrm>
          <a:prstGeom prst="rect">
            <a:avLst/>
          </a:prstGeom>
          <a:noFill/>
        </p:spPr>
        <p:txBody>
          <a:bodyPr wrap="square" rtlCol="0">
            <a:spAutoFit/>
          </a:bodyPr>
          <a:lstStyle/>
          <a:p>
            <a:pPr algn="just"/>
            <a:r>
              <a:rPr lang="es-CL" sz="1700" b="1" dirty="0" smtClean="0">
                <a:solidFill>
                  <a:srgbClr val="5B8BC8"/>
                </a:solidFill>
                <a:latin typeface="Lucida Sans" panose="020B0602030504020204" pitchFamily="34" charset="0"/>
              </a:rPr>
              <a:t>Responsables de prevención y promoción</a:t>
            </a:r>
          </a:p>
          <a:p>
            <a:pPr algn="just"/>
            <a:r>
              <a:rPr lang="es-CL" sz="1700" dirty="0" smtClean="0"/>
              <a:t>Así, de </a:t>
            </a:r>
            <a:r>
              <a:rPr lang="es-CL" sz="1700" dirty="0"/>
              <a:t>acuerdo a la ley, los responsables de prevenir el acoso y promover la buena convivencia son </a:t>
            </a:r>
            <a:r>
              <a:rPr lang="es-CL" sz="1700" b="1" dirty="0"/>
              <a:t>“los alumnos, alumnas, padres, madres, apoderados, profesionales y asistentes de la educación, así como los equipos docentes y directivos de los establecimientos educacionales”.</a:t>
            </a:r>
          </a:p>
          <a:p>
            <a:pPr algn="just"/>
            <a:endParaRPr lang="es-CL" sz="1700" b="1" dirty="0">
              <a:solidFill>
                <a:srgbClr val="5B8BC8"/>
              </a:solidFill>
              <a:latin typeface="Lucida Sans" panose="020B0602030504020204" pitchFamily="34" charset="0"/>
            </a:endParaRPr>
          </a:p>
          <a:p>
            <a:pPr algn="just"/>
            <a:r>
              <a:rPr lang="es-CL" sz="1700" b="1" dirty="0">
                <a:solidFill>
                  <a:srgbClr val="5B8BC8"/>
                </a:solidFill>
                <a:latin typeface="Lucida Sans" panose="020B0602030504020204" pitchFamily="34" charset="0"/>
              </a:rPr>
              <a:t>Consejo Escolar, Comité de Buena Convivencia y Encargado de Convivencia </a:t>
            </a:r>
            <a:r>
              <a:rPr lang="es-CL" sz="1700" dirty="0" smtClean="0"/>
              <a:t>Además</a:t>
            </a:r>
            <a:r>
              <a:rPr lang="es-CL" sz="1700" dirty="0"/>
              <a:t>, el los colegios </a:t>
            </a:r>
            <a:r>
              <a:rPr lang="es-CL" sz="1700" dirty="0" smtClean="0"/>
              <a:t>municipales, subvencionados y de administración delegada </a:t>
            </a:r>
            <a:r>
              <a:rPr lang="es-CL" sz="1700" b="1" u="sng" dirty="0"/>
              <a:t>debe existir un Consejo Escolar,</a:t>
            </a:r>
            <a:r>
              <a:rPr lang="es-CL" sz="1700" dirty="0"/>
              <a:t> que tiene “como función adicional el promover la buena convivencia escolar y evitar cualquier tipo de agresión, hostigamiento y violencia física o psicológica hacia los alumnos</a:t>
            </a:r>
            <a:r>
              <a:rPr lang="es-CL" sz="1700" dirty="0" smtClean="0"/>
              <a:t>”.</a:t>
            </a:r>
            <a:endParaRPr lang="es-CL" sz="1700" dirty="0"/>
          </a:p>
          <a:p>
            <a:pPr algn="just"/>
            <a:endParaRPr lang="es-CL" sz="1700" dirty="0"/>
          </a:p>
          <a:p>
            <a:pPr algn="just"/>
            <a:r>
              <a:rPr lang="es-CL" sz="1700" dirty="0"/>
              <a:t>En el caso de los establecimientos </a:t>
            </a:r>
            <a:r>
              <a:rPr lang="es-CL" sz="1700" dirty="0" smtClean="0"/>
              <a:t>particulares pagados, </a:t>
            </a:r>
            <a:r>
              <a:rPr lang="es-CL" sz="1700" dirty="0"/>
              <a:t>no tienen obligación de crear este consejo, pero sí deben tener un </a:t>
            </a:r>
            <a:r>
              <a:rPr lang="es-CL" sz="1700" b="1" u="sng" dirty="0"/>
              <a:t>Comité de Buena Convivencia Escolar (u otra entidad similar) </a:t>
            </a:r>
            <a:r>
              <a:rPr lang="es-CL" sz="1700" dirty="0"/>
              <a:t>para cumplir la misma tarea.</a:t>
            </a:r>
          </a:p>
          <a:p>
            <a:pPr algn="just"/>
            <a:endParaRPr lang="es-CL" sz="1700" dirty="0"/>
          </a:p>
          <a:p>
            <a:pPr algn="just"/>
            <a:r>
              <a:rPr lang="es-CL" sz="1700" dirty="0"/>
              <a:t>Junto a todo esto, las instituciones deben tener un </a:t>
            </a:r>
            <a:r>
              <a:rPr lang="es-CL" sz="1700" b="1" u="sng" dirty="0" smtClean="0"/>
              <a:t>Encargado </a:t>
            </a:r>
            <a:r>
              <a:rPr lang="es-CL" sz="1700" b="1" u="sng" dirty="0"/>
              <a:t>de </a:t>
            </a:r>
            <a:r>
              <a:rPr lang="es-CL" sz="1700" b="1" u="sng" dirty="0" smtClean="0"/>
              <a:t>Convivencia Escolar</a:t>
            </a:r>
            <a:r>
              <a:rPr lang="es-CL" sz="1700" b="1" u="sng" dirty="0"/>
              <a:t>, </a:t>
            </a:r>
            <a:r>
              <a:rPr lang="es-CL" sz="1700" dirty="0"/>
              <a:t>que implementará las medidas decididas por el consejo o comité ya mencionado</a:t>
            </a:r>
            <a:r>
              <a:rPr lang="es-CL" sz="1700" dirty="0" smtClean="0"/>
              <a:t>.</a:t>
            </a:r>
          </a:p>
          <a:p>
            <a:pPr algn="just"/>
            <a:endParaRPr lang="es-CL" sz="1700" dirty="0"/>
          </a:p>
          <a:p>
            <a:pPr algn="just"/>
            <a:r>
              <a:rPr lang="es-CL" sz="1700" b="1" dirty="0" smtClean="0"/>
              <a:t>OJO: </a:t>
            </a:r>
            <a:r>
              <a:rPr lang="es-CL" sz="1700" dirty="0" smtClean="0"/>
              <a:t>Comité de Buena </a:t>
            </a:r>
            <a:r>
              <a:rPr lang="es-CL" sz="1700" dirty="0"/>
              <a:t>Convivencia Escolar </a:t>
            </a:r>
            <a:r>
              <a:rPr lang="es-CL" sz="1700" dirty="0" smtClean="0"/>
              <a:t>≠ </a:t>
            </a:r>
            <a:r>
              <a:rPr lang="es-CL" sz="1700" dirty="0"/>
              <a:t>Encargado de Convivencia Escolar</a:t>
            </a:r>
          </a:p>
        </p:txBody>
      </p:sp>
    </p:spTree>
    <p:extLst>
      <p:ext uri="{BB962C8B-B14F-4D97-AF65-F5344CB8AC3E}">
        <p14:creationId xmlns:p14="http://schemas.microsoft.com/office/powerpoint/2010/main" val="4086933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50.png"/>
          <p:cNvPicPr>
            <a:picLocks noChangeAspect="1"/>
          </p:cNvPicPr>
          <p:nvPr/>
        </p:nvPicPr>
        <p:blipFill>
          <a:blip r:embed="rId3" cstate="print">
            <a:duotone>
              <a:prstClr val="black"/>
              <a:srgbClr val="ABADB0">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4572000"/>
            <a:ext cx="2552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Z:\Imagen Corporativa\Logo Corporativo\LogoBMAJ.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891" y="304800"/>
            <a:ext cx="3429000" cy="57466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6457409" y="5328552"/>
            <a:ext cx="1313478" cy="304800"/>
            <a:chOff x="6226068" y="5143499"/>
            <a:chExt cx="1313478" cy="304800"/>
          </a:xfrm>
        </p:grpSpPr>
        <p:sp>
          <p:nvSpPr>
            <p:cNvPr id="2" name="1 Elipse"/>
            <p:cNvSpPr/>
            <p:nvPr/>
          </p:nvSpPr>
          <p:spPr>
            <a:xfrm>
              <a:off x="6226068" y="51434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11 Elipse"/>
            <p:cNvSpPr/>
            <p:nvPr/>
          </p:nvSpPr>
          <p:spPr>
            <a:xfrm>
              <a:off x="7398282" y="53720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13 CuadroTexto"/>
          <p:cNvSpPr txBox="1"/>
          <p:nvPr/>
        </p:nvSpPr>
        <p:spPr>
          <a:xfrm>
            <a:off x="530224" y="1295400"/>
            <a:ext cx="9109076" cy="5632311"/>
          </a:xfrm>
          <a:prstGeom prst="rect">
            <a:avLst/>
          </a:prstGeom>
          <a:noFill/>
        </p:spPr>
        <p:txBody>
          <a:bodyPr wrap="square" rtlCol="0">
            <a:spAutoFit/>
          </a:bodyPr>
          <a:lstStyle/>
          <a:p>
            <a:pPr algn="just"/>
            <a:endParaRPr lang="es-CL" dirty="0"/>
          </a:p>
          <a:p>
            <a:pPr algn="just"/>
            <a:r>
              <a:rPr lang="es-CL" dirty="0" smtClean="0"/>
              <a:t>El </a:t>
            </a:r>
            <a:r>
              <a:rPr lang="es-CL" dirty="0"/>
              <a:t>protocolo debe contener, a lo menos, los siguientes </a:t>
            </a:r>
            <a:r>
              <a:rPr lang="es-CL" dirty="0" smtClean="0"/>
              <a:t>aspectos </a:t>
            </a:r>
            <a:r>
              <a:rPr lang="es-CL" b="1" u="sng" dirty="0" smtClean="0"/>
              <a:t>verificables</a:t>
            </a:r>
            <a:r>
              <a:rPr lang="es-CL" dirty="0" smtClean="0"/>
              <a:t>:</a:t>
            </a:r>
          </a:p>
          <a:p>
            <a:pPr algn="just"/>
            <a:endParaRPr lang="es-CL" dirty="0"/>
          </a:p>
          <a:p>
            <a:pPr marL="400050" indent="-400050" algn="just">
              <a:buAutoNum type="romanLcParenBoth"/>
            </a:pPr>
            <a:r>
              <a:rPr lang="es-CL" dirty="0" smtClean="0"/>
              <a:t>Todas </a:t>
            </a:r>
            <a:r>
              <a:rPr lang="es-CL" dirty="0"/>
              <a:t>las </a:t>
            </a:r>
            <a:r>
              <a:rPr lang="es-CL" b="1" u="sng" dirty="0"/>
              <a:t>acciones y etapas que componen el procedimiento </a:t>
            </a:r>
            <a:r>
              <a:rPr lang="es-CL" dirty="0"/>
              <a:t>mediante el cual se recibirán y resolverán las denuncias o situaciones relacionadas con hechos de maltrato o acoso escolar o violencia entre miembros de la comunidad educativa</a:t>
            </a:r>
            <a:r>
              <a:rPr lang="es-CL" dirty="0" smtClean="0"/>
              <a:t>.</a:t>
            </a:r>
          </a:p>
          <a:p>
            <a:pPr marL="400050" indent="-400050" algn="just">
              <a:buAutoNum type="romanLcParenBoth" startAt="2"/>
            </a:pPr>
            <a:r>
              <a:rPr lang="es-CL" dirty="0" smtClean="0"/>
              <a:t>Las </a:t>
            </a:r>
            <a:r>
              <a:rPr lang="es-CL" b="1" u="sng" dirty="0"/>
              <a:t>personas responsables </a:t>
            </a:r>
            <a:r>
              <a:rPr lang="es-CL" dirty="0"/>
              <a:t>de implementar el protocolo y realizar las acciones y medidas que se dispongan en éstos</a:t>
            </a:r>
            <a:r>
              <a:rPr lang="es-CL" dirty="0" smtClean="0"/>
              <a:t>.</a:t>
            </a:r>
          </a:p>
          <a:p>
            <a:pPr marL="400050" indent="-400050" algn="just">
              <a:buAutoNum type="romanLcParenBoth" startAt="3"/>
            </a:pPr>
            <a:r>
              <a:rPr lang="es-CL" dirty="0" smtClean="0"/>
              <a:t>Los </a:t>
            </a:r>
            <a:r>
              <a:rPr lang="es-CL" b="1" u="sng" dirty="0"/>
              <a:t>plazos </a:t>
            </a:r>
            <a:r>
              <a:rPr lang="es-CL" dirty="0"/>
              <a:t>para la resolución y </a:t>
            </a:r>
            <a:r>
              <a:rPr lang="es-CL" dirty="0" smtClean="0"/>
              <a:t>pronunciamiento </a:t>
            </a:r>
            <a:r>
              <a:rPr lang="es-CL" dirty="0"/>
              <a:t>en relación a los hechos o conflictos planteados</a:t>
            </a:r>
            <a:r>
              <a:rPr lang="es-CL" dirty="0" smtClean="0"/>
              <a:t>.</a:t>
            </a:r>
          </a:p>
          <a:p>
            <a:pPr marL="400050" indent="-400050" algn="just">
              <a:buAutoNum type="romanLcParenBoth" startAt="4"/>
            </a:pPr>
            <a:r>
              <a:rPr lang="es-CL" dirty="0" smtClean="0"/>
              <a:t>Las </a:t>
            </a:r>
            <a:r>
              <a:rPr lang="es-CL" b="1" u="sng" dirty="0"/>
              <a:t>medidas o acciones que involucren a los padres</a:t>
            </a:r>
            <a:r>
              <a:rPr lang="es-CL" dirty="0"/>
              <a:t>, apoderados o adultos responsables de estudiantes afectados y la forma de comunicación con éstos, en caso de ser necesario</a:t>
            </a:r>
            <a:r>
              <a:rPr lang="es-CL" dirty="0" smtClean="0"/>
              <a:t>.</a:t>
            </a:r>
          </a:p>
          <a:p>
            <a:pPr marL="400050" indent="-400050" algn="just">
              <a:buAutoNum type="romanLcParenBoth" startAt="5"/>
            </a:pPr>
            <a:r>
              <a:rPr lang="es-CL" dirty="0" smtClean="0"/>
              <a:t>Las </a:t>
            </a:r>
            <a:r>
              <a:rPr lang="es-CL" b="1" u="sng" dirty="0"/>
              <a:t>medidas de resguardo dirigidas a los estudiantes afectados</a:t>
            </a:r>
            <a:r>
              <a:rPr lang="es-CL" dirty="0"/>
              <a:t>, las que deben incluir los apoyos pedagógicos y psicosociales que la institución pueda </a:t>
            </a:r>
            <a:r>
              <a:rPr lang="es-CL" dirty="0" smtClean="0"/>
              <a:t>proporcionar, </a:t>
            </a:r>
            <a:r>
              <a:rPr lang="es-CL" dirty="0"/>
              <a:t>y las derivaciones a las instituciones y organismos competentes, tales como, la Oficina de Protección de Derechos (OPD) de la comuna respectiva</a:t>
            </a:r>
            <a:r>
              <a:rPr lang="es-CL" dirty="0" smtClean="0"/>
              <a:t>. (Obviamente relacionarlo al Protocolo de Acción de Accidentes Escolares, en caso de que sea necesario derivar al estudiante a un centro asistencial)</a:t>
            </a:r>
          </a:p>
          <a:p>
            <a:pPr algn="just"/>
            <a:endParaRPr lang="es-CL" dirty="0"/>
          </a:p>
          <a:p>
            <a:endParaRPr lang="en-GB" dirty="0"/>
          </a:p>
        </p:txBody>
      </p:sp>
      <p:sp>
        <p:nvSpPr>
          <p:cNvPr id="9"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Reglamento Interno</a:t>
            </a:r>
          </a:p>
          <a:p>
            <a:pPr marL="12700" marR="5080" indent="55880"/>
            <a:r>
              <a:rPr lang="es-CL" b="1" dirty="0" smtClean="0">
                <a:solidFill>
                  <a:schemeClr val="bg1">
                    <a:lumMod val="50000"/>
                  </a:schemeClr>
                </a:solidFill>
                <a:latin typeface="Lucida Sans" panose="020B0602030504020204" pitchFamily="34" charset="0"/>
                <a:cs typeface="Comic Sans MS"/>
              </a:rPr>
              <a:t>Pr</a:t>
            </a:r>
            <a:r>
              <a:rPr lang="es-CL" b="1" spc="5" dirty="0" smtClean="0">
                <a:solidFill>
                  <a:schemeClr val="bg1">
                    <a:lumMod val="50000"/>
                  </a:schemeClr>
                </a:solidFill>
                <a:latin typeface="Lucida Sans" panose="020B0602030504020204" pitchFamily="34" charset="0"/>
                <a:cs typeface="Comic Sans MS"/>
              </a:rPr>
              <a:t>o</a:t>
            </a:r>
            <a:r>
              <a:rPr lang="es-CL" b="1" dirty="0" smtClean="0">
                <a:solidFill>
                  <a:schemeClr val="bg1">
                    <a:lumMod val="50000"/>
                  </a:schemeClr>
                </a:solidFill>
                <a:latin typeface="Lucida Sans" panose="020B0602030504020204" pitchFamily="34" charset="0"/>
                <a:cs typeface="Comic Sans MS"/>
              </a:rPr>
              <a:t>toc</a:t>
            </a:r>
            <a:r>
              <a:rPr lang="es-CL" b="1" spc="5" dirty="0" smtClean="0">
                <a:solidFill>
                  <a:schemeClr val="bg1">
                    <a:lumMod val="50000"/>
                  </a:schemeClr>
                </a:solidFill>
                <a:latin typeface="Lucida Sans" panose="020B0602030504020204" pitchFamily="34" charset="0"/>
                <a:cs typeface="Comic Sans MS"/>
              </a:rPr>
              <a:t>o</a:t>
            </a:r>
            <a:r>
              <a:rPr lang="es-CL" b="1" dirty="0" smtClean="0">
                <a:solidFill>
                  <a:schemeClr val="bg1">
                    <a:lumMod val="50000"/>
                  </a:schemeClr>
                </a:solidFill>
                <a:latin typeface="Lucida Sans" panose="020B0602030504020204" pitchFamily="34" charset="0"/>
                <a:cs typeface="Comic Sans MS"/>
              </a:rPr>
              <a:t>lo</a:t>
            </a:r>
            <a:r>
              <a:rPr lang="es-CL" b="1" spc="-45" dirty="0" smtClean="0">
                <a:solidFill>
                  <a:schemeClr val="bg1">
                    <a:lumMod val="50000"/>
                  </a:schemeClr>
                </a:solidFill>
                <a:latin typeface="Lucida Sans" panose="020B0602030504020204" pitchFamily="34" charset="0"/>
                <a:cs typeface="Comic Sans MS"/>
              </a:rPr>
              <a:t> </a:t>
            </a:r>
            <a:r>
              <a:rPr lang="es-CL" b="1" spc="-20" dirty="0">
                <a:solidFill>
                  <a:schemeClr val="bg1">
                    <a:lumMod val="50000"/>
                  </a:schemeClr>
                </a:solidFill>
                <a:latin typeface="Lucida Sans" panose="020B0602030504020204" pitchFamily="34" charset="0"/>
                <a:cs typeface="Comic Sans MS"/>
              </a:rPr>
              <a:t>de</a:t>
            </a:r>
            <a:r>
              <a:rPr lang="es-CL" b="1" spc="5" dirty="0">
                <a:solidFill>
                  <a:schemeClr val="bg1">
                    <a:lumMod val="50000"/>
                  </a:schemeClr>
                </a:solidFill>
                <a:latin typeface="Lucida Sans" panose="020B0602030504020204" pitchFamily="34" charset="0"/>
                <a:cs typeface="Comic Sans MS"/>
              </a:rPr>
              <a:t> </a:t>
            </a:r>
            <a:r>
              <a:rPr lang="es-CL" b="1" spc="-25" dirty="0" smtClean="0">
                <a:solidFill>
                  <a:schemeClr val="bg1">
                    <a:lumMod val="50000"/>
                  </a:schemeClr>
                </a:solidFill>
                <a:latin typeface="Lucida Sans" panose="020B0602030504020204" pitchFamily="34" charset="0"/>
                <a:cs typeface="Comic Sans MS"/>
              </a:rPr>
              <a:t>Actu</a:t>
            </a:r>
            <a:r>
              <a:rPr lang="es-CL" b="1" spc="-5" dirty="0" smtClean="0">
                <a:solidFill>
                  <a:schemeClr val="bg1">
                    <a:lumMod val="50000"/>
                  </a:schemeClr>
                </a:solidFill>
                <a:latin typeface="Lucida Sans" panose="020B0602030504020204" pitchFamily="34" charset="0"/>
                <a:cs typeface="Comic Sans MS"/>
              </a:rPr>
              <a:t>ació</a:t>
            </a:r>
            <a:r>
              <a:rPr lang="es-CL" b="1" dirty="0" smtClean="0">
                <a:solidFill>
                  <a:schemeClr val="bg1">
                    <a:lumMod val="50000"/>
                  </a:schemeClr>
                </a:solidFill>
                <a:latin typeface="Lucida Sans" panose="020B0602030504020204" pitchFamily="34" charset="0"/>
                <a:cs typeface="Comic Sans MS"/>
              </a:rPr>
              <a:t>n</a:t>
            </a:r>
            <a:endParaRPr lang="es-CL" b="1" dirty="0" smtClean="0">
              <a:solidFill>
                <a:srgbClr val="5B8BC8"/>
              </a:solidFill>
              <a:latin typeface="Lucida Sans" panose="020B0602030504020204" pitchFamily="34" charset="0"/>
              <a:cs typeface="Comic Sans MS"/>
            </a:endParaRPr>
          </a:p>
        </p:txBody>
      </p:sp>
    </p:spTree>
    <p:extLst>
      <p:ext uri="{BB962C8B-B14F-4D97-AF65-F5344CB8AC3E}">
        <p14:creationId xmlns:p14="http://schemas.microsoft.com/office/powerpoint/2010/main" val="4053490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50.png"/>
          <p:cNvPicPr>
            <a:picLocks noChangeAspect="1"/>
          </p:cNvPicPr>
          <p:nvPr/>
        </p:nvPicPr>
        <p:blipFill>
          <a:blip r:embed="rId3" cstate="print">
            <a:duotone>
              <a:prstClr val="black"/>
              <a:srgbClr val="ABADB0">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4572000"/>
            <a:ext cx="2552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Z:\Imagen Corporativa\Logo Corporativo\LogoBMAJ.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891" y="304800"/>
            <a:ext cx="3429000" cy="57466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6457409" y="5328552"/>
            <a:ext cx="1313478" cy="304800"/>
            <a:chOff x="6226068" y="5143499"/>
            <a:chExt cx="1313478" cy="304800"/>
          </a:xfrm>
        </p:grpSpPr>
        <p:sp>
          <p:nvSpPr>
            <p:cNvPr id="2" name="1 Elipse"/>
            <p:cNvSpPr/>
            <p:nvPr/>
          </p:nvSpPr>
          <p:spPr>
            <a:xfrm>
              <a:off x="6226068" y="51434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11 Elipse"/>
            <p:cNvSpPr/>
            <p:nvPr/>
          </p:nvSpPr>
          <p:spPr>
            <a:xfrm>
              <a:off x="7398282" y="5372099"/>
              <a:ext cx="141264"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13 CuadroTexto"/>
          <p:cNvSpPr txBox="1"/>
          <p:nvPr/>
        </p:nvSpPr>
        <p:spPr>
          <a:xfrm>
            <a:off x="530224" y="1295400"/>
            <a:ext cx="9109076" cy="5447645"/>
          </a:xfrm>
          <a:prstGeom prst="rect">
            <a:avLst/>
          </a:prstGeom>
          <a:noFill/>
        </p:spPr>
        <p:txBody>
          <a:bodyPr wrap="square" rtlCol="0">
            <a:spAutoFit/>
          </a:bodyPr>
          <a:lstStyle/>
          <a:p>
            <a:pPr algn="just"/>
            <a:endParaRPr lang="es-CL" dirty="0" smtClean="0"/>
          </a:p>
          <a:p>
            <a:pPr marL="400050" indent="-400050" algn="just">
              <a:buAutoNum type="romanLcParenBoth" startAt="6"/>
            </a:pPr>
            <a:r>
              <a:rPr lang="es-CL" sz="1650" dirty="0" smtClean="0"/>
              <a:t>Las </a:t>
            </a:r>
            <a:r>
              <a:rPr lang="es-CL" sz="1650" b="1" u="sng" dirty="0"/>
              <a:t>medidas formativas, pedagógicas y/o de apoyo psicosocial </a:t>
            </a:r>
            <a:r>
              <a:rPr lang="es-CL" sz="1650" dirty="0"/>
              <a:t>aplicables a estudiantes que estén involucrados en los hechos que originan la activación del protocolo. </a:t>
            </a:r>
            <a:r>
              <a:rPr lang="es-CL" sz="1650" dirty="0" smtClean="0"/>
              <a:t>Debe resguardarse </a:t>
            </a:r>
            <a:r>
              <a:rPr lang="es-CL" sz="1650" dirty="0"/>
              <a:t>el interés superior del niño y el principio de proporcionalidad</a:t>
            </a:r>
            <a:r>
              <a:rPr lang="es-CL" sz="1650" dirty="0" smtClean="0"/>
              <a:t>.</a:t>
            </a:r>
          </a:p>
          <a:p>
            <a:pPr marL="400050" indent="-400050" algn="just">
              <a:buAutoNum type="romanLcParenBoth" startAt="7"/>
            </a:pPr>
            <a:r>
              <a:rPr lang="es-CL" sz="1650" dirty="0" smtClean="0"/>
              <a:t>Cuando </a:t>
            </a:r>
            <a:r>
              <a:rPr lang="es-CL" sz="1650" dirty="0"/>
              <a:t>existan adultos involucrados en los hechos, el protocolo debe establecer medidas protectoras destinadas a resguardar la </a:t>
            </a:r>
            <a:r>
              <a:rPr lang="es-CL" sz="1650" dirty="0" smtClean="0"/>
              <a:t>integridad </a:t>
            </a:r>
            <a:r>
              <a:rPr lang="es-CL" sz="1650" dirty="0"/>
              <a:t>de los estudiantes, las que deberán ser aplicadas conforme la gravedad </a:t>
            </a:r>
            <a:r>
              <a:rPr lang="es-CL" sz="1650" dirty="0" smtClean="0"/>
              <a:t>del caso.</a:t>
            </a:r>
            <a:endParaRPr lang="es-CL" sz="1650" dirty="0"/>
          </a:p>
          <a:p>
            <a:pPr marL="400050" indent="-400050" algn="just">
              <a:buAutoNum type="romanLcParenBoth" startAt="8"/>
            </a:pPr>
            <a:r>
              <a:rPr lang="es-CL" sz="1650" dirty="0" smtClean="0"/>
              <a:t> El </a:t>
            </a:r>
            <a:r>
              <a:rPr lang="es-CL" sz="1650" b="1" u="sng" dirty="0"/>
              <a:t>procedimiento </a:t>
            </a:r>
            <a:r>
              <a:rPr lang="es-CL" sz="1650" dirty="0"/>
              <a:t>conforme al cual los funcionarios del establecimiento cumplirán el deber de </a:t>
            </a:r>
            <a:r>
              <a:rPr lang="es-CL" sz="1650" b="1" u="sng" dirty="0"/>
              <a:t>poner en conocimiento de manera formal a los Tribunales de Familia de cualquier hecho que constituya una vulneración de derechos en contra de un estudiante</a:t>
            </a:r>
            <a:r>
              <a:rPr lang="es-CL" sz="1650" dirty="0"/>
              <a:t>, tan pronto lo advierta, a través de oficios, cartas, correos electrónicos u otros medios</a:t>
            </a:r>
            <a:r>
              <a:rPr lang="es-CL" sz="1650" dirty="0" smtClean="0"/>
              <a:t>.</a:t>
            </a:r>
          </a:p>
          <a:p>
            <a:pPr marL="400050" indent="-400050" algn="just">
              <a:buAutoNum type="romanLcParenBoth" startAt="9"/>
            </a:pPr>
            <a:r>
              <a:rPr lang="es-CL" sz="1650" dirty="0" smtClean="0"/>
              <a:t>El </a:t>
            </a:r>
            <a:r>
              <a:rPr lang="es-CL" sz="1650" b="1" u="sng" dirty="0" smtClean="0"/>
              <a:t>deber </a:t>
            </a:r>
            <a:r>
              <a:rPr lang="es-CL" sz="1650" b="1" u="sng" dirty="0"/>
              <a:t>de los funcionarios del </a:t>
            </a:r>
            <a:r>
              <a:rPr lang="es-CL" sz="1650" b="1" u="sng" dirty="0" smtClean="0"/>
              <a:t>establecimiento</a:t>
            </a:r>
            <a:r>
              <a:rPr lang="es-CL" sz="1650" dirty="0"/>
              <a:t>, de poner en conocimiento o denunciar de manera formal a los Tribunales competentes de cualquier hecho que constituya una vulneración de derechos en contra de un estudiante, pronto se advierta. </a:t>
            </a:r>
            <a:endParaRPr lang="es-CL" sz="1650" dirty="0" smtClean="0"/>
          </a:p>
          <a:p>
            <a:pPr marL="400050" indent="-400050" algn="just">
              <a:buAutoNum type="romanLcParenBoth" startAt="9"/>
            </a:pPr>
            <a:r>
              <a:rPr lang="es-CL" sz="1650" dirty="0" smtClean="0"/>
              <a:t>El </a:t>
            </a:r>
            <a:r>
              <a:rPr lang="es-CL" sz="1650" b="1" u="sng" dirty="0"/>
              <a:t>procedimiento</a:t>
            </a:r>
            <a:r>
              <a:rPr lang="es-CL" sz="1650" dirty="0"/>
              <a:t> conforme al cual los </a:t>
            </a:r>
            <a:r>
              <a:rPr lang="es-CL" sz="1650" dirty="0" smtClean="0"/>
              <a:t>funcionarios </a:t>
            </a:r>
            <a:r>
              <a:rPr lang="es-CL" sz="1650" dirty="0"/>
              <a:t>del establecimiento cumplirán con la obligación de denunciar al </a:t>
            </a:r>
            <a:r>
              <a:rPr lang="es-CL" sz="1650" b="1" u="sng" dirty="0"/>
              <a:t>Ministerio Público, Carabineros de Chile, Policía de Investigaciones o ante cualquier tribunal con competencia penal</a:t>
            </a:r>
            <a:r>
              <a:rPr lang="es-CL" sz="1650" dirty="0"/>
              <a:t>, cuando existan  antecedentes  que  hagan  presumir  la  existencia  de  un delito  o  se  </a:t>
            </a:r>
            <a:r>
              <a:rPr lang="es-CL" sz="1650" dirty="0" smtClean="0"/>
              <a:t>tenga </a:t>
            </a:r>
            <a:r>
              <a:rPr lang="es-CL" sz="1650" dirty="0"/>
              <a:t>conocimiento de hechos constitutivos de delito que afectaren a los estudiantes o que hubieren tenido lugar en el local que sirve de establecimiento educativo, dentro de las 24 horas siguientes al momento en que tomaren conocimiento del hecho</a:t>
            </a:r>
            <a:endParaRPr lang="es-CL" sz="1650" dirty="0"/>
          </a:p>
          <a:p>
            <a:endParaRPr lang="en-GB" sz="1650" dirty="0"/>
          </a:p>
        </p:txBody>
      </p:sp>
      <p:sp>
        <p:nvSpPr>
          <p:cNvPr id="9" name="object 2"/>
          <p:cNvSpPr txBox="1"/>
          <p:nvPr/>
        </p:nvSpPr>
        <p:spPr>
          <a:xfrm>
            <a:off x="1103977" y="381000"/>
            <a:ext cx="5258724" cy="553998"/>
          </a:xfrm>
          <a:prstGeom prst="rect">
            <a:avLst/>
          </a:prstGeom>
        </p:spPr>
        <p:txBody>
          <a:bodyPr vert="horz" wrap="square" lIns="0" tIns="0" rIns="0" bIns="0" rtlCol="0">
            <a:spAutoFit/>
          </a:bodyPr>
          <a:lstStyle/>
          <a:p>
            <a:pPr marL="12700" marR="5080" indent="55880"/>
            <a:r>
              <a:rPr lang="es-CL" b="1" dirty="0" smtClean="0">
                <a:solidFill>
                  <a:srgbClr val="5B8BC8"/>
                </a:solidFill>
                <a:latin typeface="Lucida Sans" panose="020B0602030504020204" pitchFamily="34" charset="0"/>
                <a:cs typeface="Comic Sans MS"/>
              </a:rPr>
              <a:t>Reglamento Interno</a:t>
            </a:r>
          </a:p>
          <a:p>
            <a:pPr marL="12700" marR="5080" indent="55880"/>
            <a:r>
              <a:rPr lang="es-CL" b="1" dirty="0" smtClean="0">
                <a:solidFill>
                  <a:schemeClr val="bg1">
                    <a:lumMod val="50000"/>
                  </a:schemeClr>
                </a:solidFill>
                <a:latin typeface="Lucida Sans" panose="020B0602030504020204" pitchFamily="34" charset="0"/>
                <a:cs typeface="Comic Sans MS"/>
              </a:rPr>
              <a:t>Pr</a:t>
            </a:r>
            <a:r>
              <a:rPr lang="es-CL" b="1" spc="5" dirty="0" smtClean="0">
                <a:solidFill>
                  <a:schemeClr val="bg1">
                    <a:lumMod val="50000"/>
                  </a:schemeClr>
                </a:solidFill>
                <a:latin typeface="Lucida Sans" panose="020B0602030504020204" pitchFamily="34" charset="0"/>
                <a:cs typeface="Comic Sans MS"/>
              </a:rPr>
              <a:t>o</a:t>
            </a:r>
            <a:r>
              <a:rPr lang="es-CL" b="1" dirty="0" smtClean="0">
                <a:solidFill>
                  <a:schemeClr val="bg1">
                    <a:lumMod val="50000"/>
                  </a:schemeClr>
                </a:solidFill>
                <a:latin typeface="Lucida Sans" panose="020B0602030504020204" pitchFamily="34" charset="0"/>
                <a:cs typeface="Comic Sans MS"/>
              </a:rPr>
              <a:t>toc</a:t>
            </a:r>
            <a:r>
              <a:rPr lang="es-CL" b="1" spc="5" dirty="0" smtClean="0">
                <a:solidFill>
                  <a:schemeClr val="bg1">
                    <a:lumMod val="50000"/>
                  </a:schemeClr>
                </a:solidFill>
                <a:latin typeface="Lucida Sans" panose="020B0602030504020204" pitchFamily="34" charset="0"/>
                <a:cs typeface="Comic Sans MS"/>
              </a:rPr>
              <a:t>o</a:t>
            </a:r>
            <a:r>
              <a:rPr lang="es-CL" b="1" dirty="0" smtClean="0">
                <a:solidFill>
                  <a:schemeClr val="bg1">
                    <a:lumMod val="50000"/>
                  </a:schemeClr>
                </a:solidFill>
                <a:latin typeface="Lucida Sans" panose="020B0602030504020204" pitchFamily="34" charset="0"/>
                <a:cs typeface="Comic Sans MS"/>
              </a:rPr>
              <a:t>lo</a:t>
            </a:r>
            <a:r>
              <a:rPr lang="es-CL" b="1" spc="-45" dirty="0" smtClean="0">
                <a:solidFill>
                  <a:schemeClr val="bg1">
                    <a:lumMod val="50000"/>
                  </a:schemeClr>
                </a:solidFill>
                <a:latin typeface="Lucida Sans" panose="020B0602030504020204" pitchFamily="34" charset="0"/>
                <a:cs typeface="Comic Sans MS"/>
              </a:rPr>
              <a:t> </a:t>
            </a:r>
            <a:r>
              <a:rPr lang="es-CL" b="1" spc="-20" dirty="0" smtClean="0">
                <a:solidFill>
                  <a:schemeClr val="bg1">
                    <a:lumMod val="50000"/>
                  </a:schemeClr>
                </a:solidFill>
                <a:latin typeface="Lucida Sans" panose="020B0602030504020204" pitchFamily="34" charset="0"/>
                <a:cs typeface="Comic Sans MS"/>
              </a:rPr>
              <a:t>de</a:t>
            </a:r>
            <a:r>
              <a:rPr lang="es-CL" b="1" spc="5" dirty="0" smtClean="0">
                <a:solidFill>
                  <a:schemeClr val="bg1">
                    <a:lumMod val="50000"/>
                  </a:schemeClr>
                </a:solidFill>
                <a:latin typeface="Lucida Sans" panose="020B0602030504020204" pitchFamily="34" charset="0"/>
                <a:cs typeface="Comic Sans MS"/>
              </a:rPr>
              <a:t> </a:t>
            </a:r>
            <a:r>
              <a:rPr lang="es-CL" b="1" spc="-25" dirty="0" smtClean="0">
                <a:solidFill>
                  <a:schemeClr val="bg1">
                    <a:lumMod val="50000"/>
                  </a:schemeClr>
                </a:solidFill>
                <a:latin typeface="Lucida Sans" panose="020B0602030504020204" pitchFamily="34" charset="0"/>
                <a:cs typeface="Comic Sans MS"/>
              </a:rPr>
              <a:t>Actu</a:t>
            </a:r>
            <a:r>
              <a:rPr lang="es-CL" b="1" spc="-5" dirty="0" smtClean="0">
                <a:solidFill>
                  <a:schemeClr val="bg1">
                    <a:lumMod val="50000"/>
                  </a:schemeClr>
                </a:solidFill>
                <a:latin typeface="Lucida Sans" panose="020B0602030504020204" pitchFamily="34" charset="0"/>
                <a:cs typeface="Comic Sans MS"/>
              </a:rPr>
              <a:t>ació</a:t>
            </a:r>
            <a:r>
              <a:rPr lang="es-CL" b="1" dirty="0" smtClean="0">
                <a:solidFill>
                  <a:schemeClr val="bg1">
                    <a:lumMod val="50000"/>
                  </a:schemeClr>
                </a:solidFill>
                <a:latin typeface="Lucida Sans" panose="020B0602030504020204" pitchFamily="34" charset="0"/>
                <a:cs typeface="Comic Sans MS"/>
              </a:rPr>
              <a:t>n</a:t>
            </a:r>
            <a:endParaRPr lang="es-CL" b="1" dirty="0" smtClean="0">
              <a:solidFill>
                <a:srgbClr val="5B8BC8"/>
              </a:solidFill>
              <a:latin typeface="Lucida Sans" panose="020B0602030504020204" pitchFamily="34" charset="0"/>
              <a:cs typeface="Comic Sans MS"/>
            </a:endParaRPr>
          </a:p>
        </p:txBody>
      </p:sp>
    </p:spTree>
    <p:extLst>
      <p:ext uri="{BB962C8B-B14F-4D97-AF65-F5344CB8AC3E}">
        <p14:creationId xmlns:p14="http://schemas.microsoft.com/office/powerpoint/2010/main" val="1136787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5332</TotalTime>
  <Words>3060</Words>
  <Application>Microsoft Office PowerPoint</Application>
  <PresentationFormat>35mm Slides</PresentationFormat>
  <Paragraphs>345</Paragraphs>
  <Slides>46</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Comic Sans MS</vt:lpstr>
      <vt:lpstr>Cooper Black</vt:lpstr>
      <vt:lpstr>Dosis</vt:lpstr>
      <vt:lpstr>Lucida Sans</vt:lpstr>
      <vt:lpstr>Lucida Sans Unicode</vt:lpstr>
      <vt:lpstr>Open Sans</vt:lpstr>
      <vt:lpstr>Times New Roman</vt:lpstr>
      <vt:lpstr>Wingdings</vt:lpstr>
      <vt:lpstr>Tema de Office</vt:lpstr>
      <vt:lpstr>PowerPoint Presentation</vt:lpstr>
      <vt:lpstr>PowerPoint Presentation</vt:lpstr>
      <vt:lpstr>PowerPoint Presentation</vt:lpstr>
      <vt:lpstr>Instrumentos de Gestión  para la Buena Convivencia Escolar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Molina</dc:creator>
  <cp:lastModifiedBy>Jorge Barrera Rojas</cp:lastModifiedBy>
  <cp:revision>318</cp:revision>
  <dcterms:created xsi:type="dcterms:W3CDTF">2015-07-20T19:30:05Z</dcterms:created>
  <dcterms:modified xsi:type="dcterms:W3CDTF">2018-08-09T21:57:31Z</dcterms:modified>
</cp:coreProperties>
</file>