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4"/>
        </a:solidFill>
        <a:effectLst/>
        <a:uFillTx/>
        <a:latin typeface="Helvetica Light"/>
        <a:ea typeface="Helvetica Light"/>
        <a:cs typeface="Helvetica Light"/>
        <a:sym typeface="Helvetica Light"/>
      </a:defRPr>
    </a:lvl1pPr>
    <a:lvl2pPr marL="0" marR="0" indent="457200" algn="l"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4"/>
        </a:solidFill>
        <a:effectLst/>
        <a:uFillTx/>
        <a:latin typeface="Helvetica Light"/>
        <a:ea typeface="Helvetica Light"/>
        <a:cs typeface="Helvetica Light"/>
        <a:sym typeface="Helvetica Light"/>
      </a:defRPr>
    </a:lvl2pPr>
    <a:lvl3pPr marL="0" marR="0" indent="914400" algn="l"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4"/>
        </a:solidFill>
        <a:effectLst/>
        <a:uFillTx/>
        <a:latin typeface="Helvetica Light"/>
        <a:ea typeface="Helvetica Light"/>
        <a:cs typeface="Helvetica Light"/>
        <a:sym typeface="Helvetica Light"/>
      </a:defRPr>
    </a:lvl3pPr>
    <a:lvl4pPr marL="0" marR="0" indent="1371600" algn="l"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4"/>
        </a:solidFill>
        <a:effectLst/>
        <a:uFillTx/>
        <a:latin typeface="Helvetica Light"/>
        <a:ea typeface="Helvetica Light"/>
        <a:cs typeface="Helvetica Light"/>
        <a:sym typeface="Helvetica Light"/>
      </a:defRPr>
    </a:lvl4pPr>
    <a:lvl5pPr marL="0" marR="0" indent="1828800" algn="l"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4"/>
        </a:solidFill>
        <a:effectLst/>
        <a:uFillTx/>
        <a:latin typeface="Helvetica Light"/>
        <a:ea typeface="Helvetica Light"/>
        <a:cs typeface="Helvetica Light"/>
        <a:sym typeface="Helvetica Light"/>
      </a:defRPr>
    </a:lvl5pPr>
    <a:lvl6pPr marL="0" marR="0" indent="0" algn="l"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4"/>
        </a:solidFill>
        <a:effectLst/>
        <a:uFillTx/>
        <a:latin typeface="Helvetica Light"/>
        <a:ea typeface="Helvetica Light"/>
        <a:cs typeface="Helvetica Light"/>
        <a:sym typeface="Helvetica Light"/>
      </a:defRPr>
    </a:lvl6pPr>
    <a:lvl7pPr marL="0" marR="0" indent="0" algn="l"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4"/>
        </a:solidFill>
        <a:effectLst/>
        <a:uFillTx/>
        <a:latin typeface="Helvetica Light"/>
        <a:ea typeface="Helvetica Light"/>
        <a:cs typeface="Helvetica Light"/>
        <a:sym typeface="Helvetica Light"/>
      </a:defRPr>
    </a:lvl7pPr>
    <a:lvl8pPr marL="0" marR="0" indent="0" algn="l"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4"/>
        </a:solidFill>
        <a:effectLst/>
        <a:uFillTx/>
        <a:latin typeface="Helvetica Light"/>
        <a:ea typeface="Helvetica Light"/>
        <a:cs typeface="Helvetica Light"/>
        <a:sym typeface="Helvetica Light"/>
      </a:defRPr>
    </a:lvl8pPr>
    <a:lvl9pPr marL="0" marR="0" indent="0" algn="l"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4"/>
        </a:solidFill>
        <a:effectLst/>
        <a:uFillTx/>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inor">
          <a:schemeClr val="accent4"/>
        </a:fontRef>
        <a:schemeClr val="accent4"/>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rgbClr val="E7F3F4"/>
          </a:solidFill>
        </a:fill>
      </a:tcStyle>
    </a:wholeTbl>
    <a:band2H>
      <a:tcTxStyle b="def" i="def"/>
      <a:tcStyle>
        <a:tcBdr/>
        <a:fill>
          <a:solidFill>
            <a:srgbClr val="F3F9FA"/>
          </a:solidFill>
        </a:fill>
      </a:tcStyle>
    </a:band2H>
    <a:firstCol>
      <a:tcTxStyle b="on" i="on">
        <a:fontRef idx="minor">
          <a:schemeClr val="accent3"/>
        </a:fontRef>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1"/>
          </a:solidFill>
        </a:fill>
      </a:tcStyle>
    </a:firstCol>
    <a:lastRow>
      <a:tcTxStyle b="on" i="on">
        <a:fontRef idx="minor">
          <a:schemeClr val="accent3"/>
        </a:fontRef>
        <a:schemeClr val="accent3"/>
      </a:tcTxStyle>
      <a:tcStyle>
        <a:tcBdr>
          <a:left>
            <a:ln w="12700" cap="flat">
              <a:solidFill>
                <a:schemeClr val="accent3"/>
              </a:solidFill>
              <a:prstDash val="solid"/>
              <a:bevel/>
            </a:ln>
          </a:left>
          <a:right>
            <a:ln w="12700" cap="flat">
              <a:solidFill>
                <a:schemeClr val="accent3"/>
              </a:solidFill>
              <a:prstDash val="solid"/>
              <a:bevel/>
            </a:ln>
          </a:right>
          <a:top>
            <a:ln w="381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1"/>
          </a:solidFill>
        </a:fill>
      </a:tcStyle>
    </a:lastRow>
    <a:firstRow>
      <a:tcTxStyle b="on" i="on">
        <a:fontRef idx="minor">
          <a:schemeClr val="accent3"/>
        </a:fontRef>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381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1"/>
          </a:solidFill>
        </a:fill>
      </a:tcStyle>
    </a:firstRow>
  </a:tblStyle>
  <a:tblStyle styleId="{C7B018BB-80A7-4F77-B60F-C8B233D01FF8}" styleName="">
    <a:tblBg/>
    <a:wholeTbl>
      <a:tcTxStyle b="on" i="on">
        <a:fontRef idx="minor">
          <a:schemeClr val="accent4"/>
        </a:fontRef>
        <a:schemeClr val="accent4"/>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3"/>
          </a:solidFill>
        </a:fill>
      </a:tcStyle>
    </a:wholeTbl>
    <a:band2H>
      <a:tcTxStyle b="def" i="def"/>
      <a:tcStyle>
        <a:tcBdr/>
        <a:fill>
          <a:solidFill>
            <a:schemeClr val="accent3"/>
          </a:solidFill>
        </a:fill>
      </a:tcStyle>
    </a:band2H>
    <a:firstCol>
      <a:tcTxStyle b="on" i="on">
        <a:fontRef idx="minor">
          <a:schemeClr val="accent3"/>
        </a:fontRef>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3"/>
          </a:solidFill>
        </a:fill>
      </a:tcStyle>
    </a:firstCol>
    <a:lastRow>
      <a:tcTxStyle b="on" i="on">
        <a:fontRef idx="minor">
          <a:schemeClr val="accent3"/>
        </a:fontRef>
        <a:schemeClr val="accent3"/>
      </a:tcTxStyle>
      <a:tcStyle>
        <a:tcBdr>
          <a:left>
            <a:ln w="12700" cap="flat">
              <a:solidFill>
                <a:schemeClr val="accent3"/>
              </a:solidFill>
              <a:prstDash val="solid"/>
              <a:bevel/>
            </a:ln>
          </a:left>
          <a:right>
            <a:ln w="12700" cap="flat">
              <a:solidFill>
                <a:schemeClr val="accent3"/>
              </a:solidFill>
              <a:prstDash val="solid"/>
              <a:bevel/>
            </a:ln>
          </a:right>
          <a:top>
            <a:ln w="381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3"/>
          </a:solidFill>
        </a:fill>
      </a:tcStyle>
    </a:lastRow>
    <a:firstRow>
      <a:tcTxStyle b="on" i="on">
        <a:fontRef idx="minor">
          <a:schemeClr val="accent3"/>
        </a:fontRef>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381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3"/>
          </a:solidFill>
        </a:fill>
      </a:tcStyle>
    </a:firstRow>
  </a:tblStyle>
  <a:tblStyle styleId="{EEE7283C-3CF3-47DC-8721-378D4A62B228}" styleName="">
    <a:tblBg/>
    <a:wholeTbl>
      <a:tcTxStyle b="on" i="on">
        <a:fontRef idx="minor">
          <a:schemeClr val="accent4"/>
        </a:fontRef>
        <a:schemeClr val="accent4"/>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rgbClr val="CCCCDA"/>
          </a:solidFill>
        </a:fill>
      </a:tcStyle>
    </a:wholeTbl>
    <a:band2H>
      <a:tcTxStyle b="def" i="def"/>
      <a:tcStyle>
        <a:tcBdr/>
        <a:fill>
          <a:solidFill>
            <a:srgbClr val="E7E7ED"/>
          </a:solidFill>
        </a:fill>
      </a:tcStyle>
    </a:band2H>
    <a:firstCol>
      <a:tcTxStyle b="on" i="on">
        <a:fontRef idx="minor">
          <a:schemeClr val="accent3"/>
        </a:fontRef>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6"/>
          </a:solidFill>
        </a:fill>
      </a:tcStyle>
    </a:firstCol>
    <a:lastRow>
      <a:tcTxStyle b="on" i="on">
        <a:fontRef idx="minor">
          <a:schemeClr val="accent3"/>
        </a:fontRef>
        <a:schemeClr val="accent3"/>
      </a:tcTxStyle>
      <a:tcStyle>
        <a:tcBdr>
          <a:left>
            <a:ln w="12700" cap="flat">
              <a:solidFill>
                <a:schemeClr val="accent3"/>
              </a:solidFill>
              <a:prstDash val="solid"/>
              <a:bevel/>
            </a:ln>
          </a:left>
          <a:right>
            <a:ln w="12700" cap="flat">
              <a:solidFill>
                <a:schemeClr val="accent3"/>
              </a:solidFill>
              <a:prstDash val="solid"/>
              <a:bevel/>
            </a:ln>
          </a:right>
          <a:top>
            <a:ln w="381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6"/>
          </a:solidFill>
        </a:fill>
      </a:tcStyle>
    </a:lastRow>
    <a:firstRow>
      <a:tcTxStyle b="on" i="on">
        <a:fontRef idx="minor">
          <a:schemeClr val="accent3"/>
        </a:fontRef>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381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6"/>
          </a:solidFill>
        </a:fill>
      </a:tcStyle>
    </a:firstRow>
  </a:tblStyle>
  <a:tblStyle styleId="{CF821DB8-F4EB-4A41-A1BA-3FCAFE7338EE}" styleName="">
    <a:tblBg/>
    <a:wholeTbl>
      <a:tcTxStyle b="on" i="on">
        <a:fontRef idx="min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solidFill>
        </a:fill>
      </a:tcStyle>
    </a:band2H>
    <a:firstCol>
      <a:tcTxStyle b="on" i="on">
        <a:fontRef idx="minor">
          <a:schemeClr val="accent3"/>
        </a:fontRef>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Ref idx="minor">
          <a:schemeClr val="accent4"/>
        </a:fontRef>
        <a:schemeClr val="accent4"/>
      </a:tcTxStyle>
      <a:tcStyle>
        <a:tcBdr>
          <a:left>
            <a:ln w="12700" cap="flat">
              <a:noFill/>
              <a:miter lim="400000"/>
            </a:ln>
          </a:left>
          <a:right>
            <a:ln w="12700" cap="flat">
              <a:noFill/>
              <a:miter lim="400000"/>
            </a:ln>
          </a:right>
          <a:top>
            <a:ln w="50800" cap="flat">
              <a:solidFill>
                <a:schemeClr val="accent4"/>
              </a:solidFill>
              <a:prstDash val="solid"/>
              <a:bevel/>
            </a:ln>
          </a:top>
          <a:bottom>
            <a:ln w="25400" cap="flat">
              <a:solidFill>
                <a:schemeClr val="accent4"/>
              </a:solidFill>
              <a:prstDash val="solid"/>
              <a:bevel/>
            </a:ln>
          </a:bottom>
          <a:insideH>
            <a:ln w="12700" cap="flat">
              <a:noFill/>
              <a:miter lim="400000"/>
            </a:ln>
          </a:insideH>
          <a:insideV>
            <a:ln w="12700" cap="flat">
              <a:noFill/>
              <a:miter lim="400000"/>
            </a:ln>
          </a:insideV>
        </a:tcBdr>
        <a:fill>
          <a:solidFill>
            <a:schemeClr val="accent3"/>
          </a:solidFill>
        </a:fill>
      </a:tcStyle>
    </a:lastRow>
    <a:firstRow>
      <a:tcTxStyle b="on" i="on">
        <a:fontRef idx="minor">
          <a:schemeClr val="accent3"/>
        </a:fontRef>
        <a:schemeClr val="accent3"/>
      </a:tcTxStyle>
      <a:tcStyle>
        <a:tcBdr>
          <a:left>
            <a:ln w="12700" cap="flat">
              <a:noFill/>
              <a:miter lim="400000"/>
            </a:ln>
          </a:left>
          <a:right>
            <a:ln w="12700" cap="flat">
              <a:noFill/>
              <a:miter lim="400000"/>
            </a:ln>
          </a:right>
          <a:top>
            <a:ln w="25400" cap="flat">
              <a:solidFill>
                <a:schemeClr val="accent4"/>
              </a:solidFill>
              <a:prstDash val="solid"/>
              <a:bevel/>
            </a:ln>
          </a:top>
          <a:bottom>
            <a:ln w="25400" cap="flat">
              <a:solidFill>
                <a:schemeClr val="accent4"/>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Ref idx="minor">
          <a:schemeClr val="accent4"/>
        </a:fontRef>
        <a:schemeClr val="accent4"/>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rgbClr val="CACACA"/>
          </a:solidFill>
        </a:fill>
      </a:tcStyle>
    </a:wholeTbl>
    <a:band2H>
      <a:tcTxStyle b="def" i="def"/>
      <a:tcStyle>
        <a:tcBdr/>
        <a:fill>
          <a:solidFill>
            <a:srgbClr val="E6E6E6"/>
          </a:solidFill>
        </a:fill>
      </a:tcStyle>
    </a:band2H>
    <a:firstCol>
      <a:tcTxStyle b="on" i="on">
        <a:fontRef idx="minor">
          <a:schemeClr val="accent3"/>
        </a:fontRef>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4"/>
          </a:solidFill>
        </a:fill>
      </a:tcStyle>
    </a:firstCol>
    <a:lastRow>
      <a:tcTxStyle b="on" i="on">
        <a:fontRef idx="minor">
          <a:schemeClr val="accent3"/>
        </a:fontRef>
        <a:schemeClr val="accent3"/>
      </a:tcTxStyle>
      <a:tcStyle>
        <a:tcBdr>
          <a:left>
            <a:ln w="12700" cap="flat">
              <a:solidFill>
                <a:schemeClr val="accent3"/>
              </a:solidFill>
              <a:prstDash val="solid"/>
              <a:bevel/>
            </a:ln>
          </a:left>
          <a:right>
            <a:ln w="12700" cap="flat">
              <a:solidFill>
                <a:schemeClr val="accent3"/>
              </a:solidFill>
              <a:prstDash val="solid"/>
              <a:bevel/>
            </a:ln>
          </a:right>
          <a:top>
            <a:ln w="381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4"/>
          </a:solidFill>
        </a:fill>
      </a:tcStyle>
    </a:lastRow>
    <a:firstRow>
      <a:tcTxStyle b="on" i="on">
        <a:fontRef idx="minor">
          <a:schemeClr val="accent3"/>
        </a:fontRef>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381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4"/>
          </a:solidFill>
        </a:fill>
      </a:tcStyle>
    </a:firstRow>
  </a:tblStyle>
  <a:tblStyle styleId="{2708684C-4D16-4618-839F-0558EEFCDFE6}" styleName="">
    <a:tblBg/>
    <a:wholeTbl>
      <a:tcTxStyle b="on" i="on">
        <a:fontRef idx="minor">
          <a:schemeClr val="accent4"/>
        </a:fontRef>
        <a:schemeClr val="accent4"/>
      </a:tcTxStyle>
      <a:tcStyle>
        <a:tcBdr>
          <a:left>
            <a:ln w="12700" cap="flat">
              <a:solidFill>
                <a:schemeClr val="accent4"/>
              </a:solidFill>
              <a:prstDash val="solid"/>
              <a:bevel/>
            </a:ln>
          </a:left>
          <a:right>
            <a:ln w="12700" cap="flat">
              <a:solidFill>
                <a:schemeClr val="accent4"/>
              </a:solidFill>
              <a:prstDash val="solid"/>
              <a:bevel/>
            </a:ln>
          </a:right>
          <a:top>
            <a:ln w="12700" cap="flat">
              <a:solidFill>
                <a:schemeClr val="accent4"/>
              </a:solidFill>
              <a:prstDash val="solid"/>
              <a:bevel/>
            </a:ln>
          </a:top>
          <a:bottom>
            <a:ln w="12700" cap="flat">
              <a:solidFill>
                <a:schemeClr val="accent4"/>
              </a:solidFill>
              <a:prstDash val="solid"/>
              <a:bevel/>
            </a:ln>
          </a:bottom>
          <a:insideH>
            <a:ln w="12700" cap="flat">
              <a:solidFill>
                <a:schemeClr val="accent4"/>
              </a:solidFill>
              <a:prstDash val="solid"/>
              <a:bevel/>
            </a:ln>
          </a:insideH>
          <a:insideV>
            <a:ln w="12700" cap="flat">
              <a:solidFill>
                <a:schemeClr val="accent4"/>
              </a:solidFill>
              <a:prstDash val="solid"/>
              <a:bevel/>
            </a:ln>
          </a:insideV>
        </a:tcBdr>
        <a:fill>
          <a:solidFill>
            <a:schemeClr val="accent4">
              <a:alpha val="20000"/>
            </a:schemeClr>
          </a:solidFill>
        </a:fill>
      </a:tcStyle>
    </a:wholeTbl>
    <a:band2H>
      <a:tcTxStyle b="def" i="def"/>
      <a:tcStyle>
        <a:tcBdr/>
        <a:fill>
          <a:solidFill>
            <a:schemeClr val="accent3"/>
          </a:solidFill>
        </a:fill>
      </a:tcStyle>
    </a:band2H>
    <a:firstCol>
      <a:tcTxStyle b="on" i="on">
        <a:fontRef idx="minor">
          <a:schemeClr val="accent4"/>
        </a:fontRef>
        <a:schemeClr val="accent4"/>
      </a:tcTxStyle>
      <a:tcStyle>
        <a:tcBdr>
          <a:left>
            <a:ln w="12700" cap="flat">
              <a:solidFill>
                <a:schemeClr val="accent4"/>
              </a:solidFill>
              <a:prstDash val="solid"/>
              <a:bevel/>
            </a:ln>
          </a:left>
          <a:right>
            <a:ln w="12700" cap="flat">
              <a:solidFill>
                <a:schemeClr val="accent4"/>
              </a:solidFill>
              <a:prstDash val="solid"/>
              <a:bevel/>
            </a:ln>
          </a:right>
          <a:top>
            <a:ln w="12700" cap="flat">
              <a:solidFill>
                <a:schemeClr val="accent4"/>
              </a:solidFill>
              <a:prstDash val="solid"/>
              <a:bevel/>
            </a:ln>
          </a:top>
          <a:bottom>
            <a:ln w="12700" cap="flat">
              <a:solidFill>
                <a:schemeClr val="accent4"/>
              </a:solidFill>
              <a:prstDash val="solid"/>
              <a:bevel/>
            </a:ln>
          </a:bottom>
          <a:insideH>
            <a:ln w="12700" cap="flat">
              <a:solidFill>
                <a:schemeClr val="accent4"/>
              </a:solidFill>
              <a:prstDash val="solid"/>
              <a:bevel/>
            </a:ln>
          </a:insideH>
          <a:insideV>
            <a:ln w="12700" cap="flat">
              <a:solidFill>
                <a:schemeClr val="accent4"/>
              </a:solidFill>
              <a:prstDash val="solid"/>
              <a:bevel/>
            </a:ln>
          </a:insideV>
        </a:tcBdr>
        <a:fill>
          <a:solidFill>
            <a:schemeClr val="accent4">
              <a:alpha val="20000"/>
            </a:schemeClr>
          </a:solidFill>
        </a:fill>
      </a:tcStyle>
    </a:firstCol>
    <a:lastRow>
      <a:tcTxStyle b="on" i="on">
        <a:fontRef idx="minor">
          <a:schemeClr val="accent4"/>
        </a:fontRef>
        <a:schemeClr val="accent4"/>
      </a:tcTxStyle>
      <a:tcStyle>
        <a:tcBdr>
          <a:left>
            <a:ln w="12700" cap="flat">
              <a:solidFill>
                <a:schemeClr val="accent4"/>
              </a:solidFill>
              <a:prstDash val="solid"/>
              <a:bevel/>
            </a:ln>
          </a:left>
          <a:right>
            <a:ln w="12700" cap="flat">
              <a:solidFill>
                <a:schemeClr val="accent4"/>
              </a:solidFill>
              <a:prstDash val="solid"/>
              <a:bevel/>
            </a:ln>
          </a:right>
          <a:top>
            <a:ln w="50800" cap="flat">
              <a:solidFill>
                <a:schemeClr val="accent4"/>
              </a:solidFill>
              <a:prstDash val="solid"/>
              <a:bevel/>
            </a:ln>
          </a:top>
          <a:bottom>
            <a:ln w="12700" cap="flat">
              <a:solidFill>
                <a:schemeClr val="accent4"/>
              </a:solidFill>
              <a:prstDash val="solid"/>
              <a:bevel/>
            </a:ln>
          </a:bottom>
          <a:insideH>
            <a:ln w="12700" cap="flat">
              <a:solidFill>
                <a:schemeClr val="accent4"/>
              </a:solidFill>
              <a:prstDash val="solid"/>
              <a:bevel/>
            </a:ln>
          </a:insideH>
          <a:insideV>
            <a:ln w="12700" cap="flat">
              <a:solidFill>
                <a:schemeClr val="accent4"/>
              </a:solidFill>
              <a:prstDash val="solid"/>
              <a:bevel/>
            </a:ln>
          </a:insideV>
        </a:tcBdr>
        <a:fill>
          <a:noFill/>
        </a:fill>
      </a:tcStyle>
    </a:lastRow>
    <a:firstRow>
      <a:tcTxStyle b="on" i="on">
        <a:fontRef idx="minor">
          <a:schemeClr val="accent4"/>
        </a:fontRef>
        <a:schemeClr val="accent4"/>
      </a:tcTxStyle>
      <a:tcStyle>
        <a:tcBdr>
          <a:left>
            <a:ln w="12700" cap="flat">
              <a:solidFill>
                <a:schemeClr val="accent4"/>
              </a:solidFill>
              <a:prstDash val="solid"/>
              <a:bevel/>
            </a:ln>
          </a:left>
          <a:right>
            <a:ln w="12700" cap="flat">
              <a:solidFill>
                <a:schemeClr val="accent4"/>
              </a:solidFill>
              <a:prstDash val="solid"/>
              <a:bevel/>
            </a:ln>
          </a:right>
          <a:top>
            <a:ln w="12700" cap="flat">
              <a:solidFill>
                <a:schemeClr val="accent4"/>
              </a:solidFill>
              <a:prstDash val="solid"/>
              <a:bevel/>
            </a:ln>
          </a:top>
          <a:bottom>
            <a:ln w="25400" cap="flat">
              <a:solidFill>
                <a:schemeClr val="accent4"/>
              </a:solidFill>
              <a:prstDash val="solid"/>
              <a:bevel/>
            </a:ln>
          </a:bottom>
          <a:insideH>
            <a:ln w="12700" cap="flat">
              <a:solidFill>
                <a:schemeClr val="accent4"/>
              </a:solidFill>
              <a:prstDash val="solid"/>
              <a:bevel/>
            </a:ln>
          </a:insideH>
          <a:insideV>
            <a:ln w="12700" cap="flat">
              <a:solidFill>
                <a:schemeClr val="accent4"/>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solidFill>
          <a:schemeClr val="accent4"/>
        </a:solidFill>
        <a:latin typeface="+mj-lt"/>
        <a:ea typeface="+mj-ea"/>
        <a:cs typeface="+mj-cs"/>
        <a:sym typeface="Helvetica Neue"/>
      </a:defRPr>
    </a:lvl1pPr>
    <a:lvl2pPr indent="228600" defTabSz="457200" latinLnBrk="0">
      <a:lnSpc>
        <a:spcPct val="117999"/>
      </a:lnSpc>
      <a:defRPr sz="2200">
        <a:solidFill>
          <a:schemeClr val="accent4"/>
        </a:solidFill>
        <a:latin typeface="+mj-lt"/>
        <a:ea typeface="+mj-ea"/>
        <a:cs typeface="+mj-cs"/>
        <a:sym typeface="Helvetica Neue"/>
      </a:defRPr>
    </a:lvl2pPr>
    <a:lvl3pPr indent="457200" defTabSz="457200" latinLnBrk="0">
      <a:lnSpc>
        <a:spcPct val="117999"/>
      </a:lnSpc>
      <a:defRPr sz="2200">
        <a:solidFill>
          <a:schemeClr val="accent4"/>
        </a:solidFill>
        <a:latin typeface="+mj-lt"/>
        <a:ea typeface="+mj-ea"/>
        <a:cs typeface="+mj-cs"/>
        <a:sym typeface="Helvetica Neue"/>
      </a:defRPr>
    </a:lvl3pPr>
    <a:lvl4pPr indent="685800" defTabSz="457200" latinLnBrk="0">
      <a:lnSpc>
        <a:spcPct val="117999"/>
      </a:lnSpc>
      <a:defRPr sz="2200">
        <a:solidFill>
          <a:schemeClr val="accent4"/>
        </a:solidFill>
        <a:latin typeface="+mj-lt"/>
        <a:ea typeface="+mj-ea"/>
        <a:cs typeface="+mj-cs"/>
        <a:sym typeface="Helvetica Neue"/>
      </a:defRPr>
    </a:lvl4pPr>
    <a:lvl5pPr indent="914400" defTabSz="457200" latinLnBrk="0">
      <a:lnSpc>
        <a:spcPct val="117999"/>
      </a:lnSpc>
      <a:defRPr sz="2200">
        <a:solidFill>
          <a:schemeClr val="accent4"/>
        </a:solidFill>
        <a:latin typeface="+mj-lt"/>
        <a:ea typeface="+mj-ea"/>
        <a:cs typeface="+mj-cs"/>
        <a:sym typeface="Helvetica Neue"/>
      </a:defRPr>
    </a:lvl5pPr>
    <a:lvl6pPr indent="1143000" defTabSz="457200" latinLnBrk="0">
      <a:lnSpc>
        <a:spcPct val="117999"/>
      </a:lnSpc>
      <a:defRPr sz="2200">
        <a:solidFill>
          <a:schemeClr val="accent4"/>
        </a:solidFill>
        <a:latin typeface="+mj-lt"/>
        <a:ea typeface="+mj-ea"/>
        <a:cs typeface="+mj-cs"/>
        <a:sym typeface="Helvetica Neue"/>
      </a:defRPr>
    </a:lvl6pPr>
    <a:lvl7pPr indent="1371600" defTabSz="457200" latinLnBrk="0">
      <a:lnSpc>
        <a:spcPct val="117999"/>
      </a:lnSpc>
      <a:defRPr sz="2200">
        <a:solidFill>
          <a:schemeClr val="accent4"/>
        </a:solidFill>
        <a:latin typeface="+mj-lt"/>
        <a:ea typeface="+mj-ea"/>
        <a:cs typeface="+mj-cs"/>
        <a:sym typeface="Helvetica Neue"/>
      </a:defRPr>
    </a:lvl7pPr>
    <a:lvl8pPr indent="1600200" defTabSz="457200" latinLnBrk="0">
      <a:lnSpc>
        <a:spcPct val="117999"/>
      </a:lnSpc>
      <a:defRPr sz="2200">
        <a:solidFill>
          <a:schemeClr val="accent4"/>
        </a:solidFill>
        <a:latin typeface="+mj-lt"/>
        <a:ea typeface="+mj-ea"/>
        <a:cs typeface="+mj-cs"/>
        <a:sym typeface="Helvetica Neue"/>
      </a:defRPr>
    </a:lvl8pPr>
    <a:lvl9pPr indent="1828800" defTabSz="457200" latinLnBrk="0">
      <a:lnSpc>
        <a:spcPct val="117999"/>
      </a:lnSpc>
      <a:defRPr sz="2200">
        <a:solidFill>
          <a:schemeClr val="accent4"/>
        </a:solidFill>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3"/>
        </a:solidFill>
      </p:bgPr>
    </p:bg>
    <p:spTree>
      <p:nvGrpSpPr>
        <p:cNvPr id="1" name=""/>
        <p:cNvGrpSpPr/>
        <p:nvPr/>
      </p:nvGrpSpPr>
      <p:grpSpPr>
        <a:xfrm>
          <a:off x="0" y="0"/>
          <a:ext cx="0" cy="0"/>
          <a:chOff x="0" y="0"/>
          <a:chExt cx="0" cy="0"/>
        </a:xfrm>
      </p:grpSpPr>
      <p:sp>
        <p:nvSpPr>
          <p:cNvPr id="2" name="Texto del título"/>
          <p:cNvSpPr txBox="1"/>
          <p:nvPr>
            <p:ph type="title"/>
          </p:nvPr>
        </p:nvSpPr>
        <p:spPr>
          <a:xfrm>
            <a:off x="650240" y="319746"/>
            <a:ext cx="11704320" cy="17672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Texto del título</a:t>
            </a:r>
          </a:p>
        </p:txBody>
      </p:sp>
      <p:sp>
        <p:nvSpPr>
          <p:cNvPr id="3" name="Nivel de texto 1…"/>
          <p:cNvSpPr txBox="1"/>
          <p:nvPr>
            <p:ph type="body" idx="1"/>
          </p:nvPr>
        </p:nvSpPr>
        <p:spPr>
          <a:xfrm>
            <a:off x="650240" y="2087044"/>
            <a:ext cx="11704320" cy="68145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9320106" y="8779791"/>
            <a:ext cx="3034454" cy="520701"/>
          </a:xfrm>
          <a:prstGeom prst="rect">
            <a:avLst/>
          </a:prstGeom>
          <a:ln w="12700">
            <a:miter lim="400000"/>
          </a:ln>
        </p:spPr>
        <p:txBody>
          <a:bodyPr lIns="45719" rIns="45719" anchor="ctr">
            <a:spAutoFit/>
          </a:bodyPr>
          <a:lstStyle>
            <a:lvl1pPr algn="r">
              <a:defRPr sz="1200">
                <a:latin typeface="Arial"/>
                <a:ea typeface="Arial"/>
                <a:cs typeface="Arial"/>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A7A7A7"/>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A7A7A7"/>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A7A7A7"/>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A7A7A7"/>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A7A7A7"/>
          </a:solidFill>
          <a:uFillTx/>
          <a:latin typeface="Helvetica Light"/>
          <a:ea typeface="Helvetica Light"/>
          <a:cs typeface="Helvetica Light"/>
          <a:sym typeface="Helvetica Light"/>
        </a:defRPr>
      </a:lvl5pPr>
      <a:lvl6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A7A7A7"/>
          </a:solidFill>
          <a:uFillTx/>
          <a:latin typeface="Helvetica Light"/>
          <a:ea typeface="Helvetica Light"/>
          <a:cs typeface="Helvetica Light"/>
          <a:sym typeface="Helvetica Light"/>
        </a:defRPr>
      </a:lvl6pPr>
      <a:lvl7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A7A7A7"/>
          </a:solidFill>
          <a:uFillTx/>
          <a:latin typeface="Helvetica Light"/>
          <a:ea typeface="Helvetica Light"/>
          <a:cs typeface="Helvetica Light"/>
          <a:sym typeface="Helvetica Light"/>
        </a:defRPr>
      </a:lvl7pPr>
      <a:lvl8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A7A7A7"/>
          </a:solidFill>
          <a:uFillTx/>
          <a:latin typeface="Helvetica Light"/>
          <a:ea typeface="Helvetica Light"/>
          <a:cs typeface="Helvetica Light"/>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A7A7A7"/>
          </a:solidFill>
          <a:uFillTx/>
          <a:latin typeface="Helvetica Light"/>
          <a:ea typeface="Helvetica Light"/>
          <a:cs typeface="Helvetica Light"/>
          <a:sym typeface="Helvetica Light"/>
        </a:defRPr>
      </a:lvl9pPr>
    </p:titleStyle>
    <p:bodyStyle>
      <a:lvl1pPr marL="381000" marR="0" indent="-381000" algn="l" defTabSz="584200" rtl="0" latinLnBrk="0">
        <a:lnSpc>
          <a:spcPct val="100000"/>
        </a:lnSpc>
        <a:spcBef>
          <a:spcPts val="4200"/>
        </a:spcBef>
        <a:spcAft>
          <a:spcPts val="0"/>
        </a:spcAft>
        <a:buClrTx/>
        <a:buSzPct val="100000"/>
        <a:buFontTx/>
        <a:buChar char="•"/>
        <a:tabLst/>
        <a:defRPr b="0" baseline="0" cap="none" i="0" spc="0" strike="noStrike" sz="3800" u="none">
          <a:ln>
            <a:noFill/>
          </a:ln>
          <a:solidFill>
            <a:schemeClr val="accent4"/>
          </a:solidFill>
          <a:uFillTx/>
          <a:latin typeface="Helvetica Light"/>
          <a:ea typeface="Helvetica Light"/>
          <a:cs typeface="Helvetica Light"/>
          <a:sym typeface="Helvetica Light"/>
        </a:defRPr>
      </a:lvl1pPr>
      <a:lvl2pPr marL="2076802" marR="0" indent="-1695802" algn="l" defTabSz="584200" rtl="0" latinLnBrk="0">
        <a:lnSpc>
          <a:spcPct val="100000"/>
        </a:lnSpc>
        <a:spcBef>
          <a:spcPts val="4200"/>
        </a:spcBef>
        <a:spcAft>
          <a:spcPts val="0"/>
        </a:spcAft>
        <a:buClrTx/>
        <a:buSzPct val="100000"/>
        <a:buFontTx/>
        <a:buChar char="•"/>
        <a:tabLst/>
        <a:defRPr b="0" baseline="0" cap="none" i="0" spc="0" strike="noStrike" sz="3800" u="none">
          <a:ln>
            <a:noFill/>
          </a:ln>
          <a:solidFill>
            <a:schemeClr val="accent4"/>
          </a:solidFill>
          <a:uFillTx/>
          <a:latin typeface="Helvetica Light"/>
          <a:ea typeface="Helvetica Light"/>
          <a:cs typeface="Helvetica Light"/>
          <a:sym typeface="Helvetica Light"/>
        </a:defRPr>
      </a:lvl2pPr>
      <a:lvl3pPr marL="2457802" marR="0" indent="-1695802" algn="l" defTabSz="584200" rtl="0" latinLnBrk="0">
        <a:lnSpc>
          <a:spcPct val="100000"/>
        </a:lnSpc>
        <a:spcBef>
          <a:spcPts val="4200"/>
        </a:spcBef>
        <a:spcAft>
          <a:spcPts val="0"/>
        </a:spcAft>
        <a:buClrTx/>
        <a:buSzPct val="100000"/>
        <a:buFontTx/>
        <a:buChar char="•"/>
        <a:tabLst/>
        <a:defRPr b="0" baseline="0" cap="none" i="0" spc="0" strike="noStrike" sz="3800" u="none">
          <a:ln>
            <a:noFill/>
          </a:ln>
          <a:solidFill>
            <a:schemeClr val="accent4"/>
          </a:solidFill>
          <a:uFillTx/>
          <a:latin typeface="Helvetica Light"/>
          <a:ea typeface="Helvetica Light"/>
          <a:cs typeface="Helvetica Light"/>
          <a:sym typeface="Helvetica Light"/>
        </a:defRPr>
      </a:lvl3pPr>
      <a:lvl4pPr marL="2838802" marR="0" indent="-1695802" algn="l" defTabSz="584200" rtl="0" latinLnBrk="0">
        <a:lnSpc>
          <a:spcPct val="100000"/>
        </a:lnSpc>
        <a:spcBef>
          <a:spcPts val="4200"/>
        </a:spcBef>
        <a:spcAft>
          <a:spcPts val="0"/>
        </a:spcAft>
        <a:buClrTx/>
        <a:buSzPct val="100000"/>
        <a:buFontTx/>
        <a:buChar char="•"/>
        <a:tabLst/>
        <a:defRPr b="0" baseline="0" cap="none" i="0" spc="0" strike="noStrike" sz="3800" u="none">
          <a:ln>
            <a:noFill/>
          </a:ln>
          <a:solidFill>
            <a:schemeClr val="accent4"/>
          </a:solidFill>
          <a:uFillTx/>
          <a:latin typeface="Helvetica Light"/>
          <a:ea typeface="Helvetica Light"/>
          <a:cs typeface="Helvetica Light"/>
          <a:sym typeface="Helvetica Light"/>
        </a:defRPr>
      </a:lvl4pPr>
      <a:lvl5pPr marL="3219802" marR="0" indent="-1695802" algn="l" defTabSz="584200" rtl="0" latinLnBrk="0">
        <a:lnSpc>
          <a:spcPct val="100000"/>
        </a:lnSpc>
        <a:spcBef>
          <a:spcPts val="4200"/>
        </a:spcBef>
        <a:spcAft>
          <a:spcPts val="0"/>
        </a:spcAft>
        <a:buClrTx/>
        <a:buSzPct val="100000"/>
        <a:buFontTx/>
        <a:buChar char="•"/>
        <a:tabLst/>
        <a:defRPr b="0" baseline="0" cap="none" i="0" spc="0" strike="noStrike" sz="3800" u="none">
          <a:ln>
            <a:noFill/>
          </a:ln>
          <a:solidFill>
            <a:schemeClr val="accent4"/>
          </a:solidFill>
          <a:uFillTx/>
          <a:latin typeface="Helvetica Light"/>
          <a:ea typeface="Helvetica Light"/>
          <a:cs typeface="Helvetica Light"/>
          <a:sym typeface="Helvetica Light"/>
        </a:defRPr>
      </a:lvl5pPr>
      <a:lvl6pPr marL="3677002" marR="0" indent="-1695802" algn="l" defTabSz="584200" rtl="0" latinLnBrk="0">
        <a:lnSpc>
          <a:spcPct val="100000"/>
        </a:lnSpc>
        <a:spcBef>
          <a:spcPts val="4200"/>
        </a:spcBef>
        <a:spcAft>
          <a:spcPts val="0"/>
        </a:spcAft>
        <a:buClrTx/>
        <a:buSzPct val="100000"/>
        <a:buFontTx/>
        <a:buChar char="•"/>
        <a:tabLst/>
        <a:defRPr b="0" baseline="0" cap="none" i="0" spc="0" strike="noStrike" sz="3800" u="none">
          <a:ln>
            <a:noFill/>
          </a:ln>
          <a:solidFill>
            <a:schemeClr val="accent4"/>
          </a:solidFill>
          <a:uFillTx/>
          <a:latin typeface="Helvetica Light"/>
          <a:ea typeface="Helvetica Light"/>
          <a:cs typeface="Helvetica Light"/>
          <a:sym typeface="Helvetica Light"/>
        </a:defRPr>
      </a:lvl6pPr>
      <a:lvl7pPr marL="4134202" marR="0" indent="-1695802" algn="l" defTabSz="584200" rtl="0" latinLnBrk="0">
        <a:lnSpc>
          <a:spcPct val="100000"/>
        </a:lnSpc>
        <a:spcBef>
          <a:spcPts val="4200"/>
        </a:spcBef>
        <a:spcAft>
          <a:spcPts val="0"/>
        </a:spcAft>
        <a:buClrTx/>
        <a:buSzPct val="100000"/>
        <a:buFontTx/>
        <a:buChar char="•"/>
        <a:tabLst/>
        <a:defRPr b="0" baseline="0" cap="none" i="0" spc="0" strike="noStrike" sz="3800" u="none">
          <a:ln>
            <a:noFill/>
          </a:ln>
          <a:solidFill>
            <a:schemeClr val="accent4"/>
          </a:solidFill>
          <a:uFillTx/>
          <a:latin typeface="Helvetica Light"/>
          <a:ea typeface="Helvetica Light"/>
          <a:cs typeface="Helvetica Light"/>
          <a:sym typeface="Helvetica Light"/>
        </a:defRPr>
      </a:lvl7pPr>
      <a:lvl8pPr marL="4591402" marR="0" indent="-1695802" algn="l" defTabSz="584200" rtl="0" latinLnBrk="0">
        <a:lnSpc>
          <a:spcPct val="100000"/>
        </a:lnSpc>
        <a:spcBef>
          <a:spcPts val="4200"/>
        </a:spcBef>
        <a:spcAft>
          <a:spcPts val="0"/>
        </a:spcAft>
        <a:buClrTx/>
        <a:buSzPct val="100000"/>
        <a:buFontTx/>
        <a:buChar char="•"/>
        <a:tabLst/>
        <a:defRPr b="0" baseline="0" cap="none" i="0" spc="0" strike="noStrike" sz="3800" u="none">
          <a:ln>
            <a:noFill/>
          </a:ln>
          <a:solidFill>
            <a:schemeClr val="accent4"/>
          </a:solidFill>
          <a:uFillTx/>
          <a:latin typeface="Helvetica Light"/>
          <a:ea typeface="Helvetica Light"/>
          <a:cs typeface="Helvetica Light"/>
          <a:sym typeface="Helvetica Light"/>
        </a:defRPr>
      </a:lvl8pPr>
      <a:lvl9pPr marL="5048602" marR="0" indent="-1695802" algn="l" defTabSz="584200" rtl="0" latinLnBrk="0">
        <a:lnSpc>
          <a:spcPct val="100000"/>
        </a:lnSpc>
        <a:spcBef>
          <a:spcPts val="4200"/>
        </a:spcBef>
        <a:spcAft>
          <a:spcPts val="0"/>
        </a:spcAft>
        <a:buClrTx/>
        <a:buSzPct val="100000"/>
        <a:buFontTx/>
        <a:buChar char="•"/>
        <a:tabLst/>
        <a:defRPr b="0" baseline="0" cap="none" i="0" spc="0" strike="noStrike" sz="3800" u="none">
          <a:ln>
            <a:noFill/>
          </a:ln>
          <a:solidFill>
            <a:schemeClr val="accent4"/>
          </a:solidFill>
          <a:uFillTx/>
          <a:latin typeface="Helvetica Light"/>
          <a:ea typeface="Helvetica Light"/>
          <a:cs typeface="Helvetica Light"/>
          <a:sym typeface="Helvetica Light"/>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1pPr>
      <a:lvl2pPr marL="0" marR="0" indent="45720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2pPr>
      <a:lvl3pPr marL="0" marR="0" indent="91440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3pPr>
      <a:lvl4pPr marL="0" marR="0" indent="137160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4pPr>
      <a:lvl5pPr marL="0" marR="0" indent="182880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5pPr>
      <a:lvl6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6pPr>
      <a:lvl7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7pPr>
      <a:lvl8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8pPr>
      <a:lvl9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10.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1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1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13.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1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15.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21"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22"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23" name="Rectángulo"/>
          <p:cNvSpPr/>
          <p:nvPr/>
        </p:nvSpPr>
        <p:spPr>
          <a:xfrm>
            <a:off x="2419350" y="915987"/>
            <a:ext cx="9915525" cy="8562976"/>
          </a:xfrm>
          <a:prstGeom prst="rect">
            <a:avLst/>
          </a:prstGeom>
          <a:solidFill>
            <a:schemeClr val="accent3"/>
          </a:solidFill>
          <a:ln w="12700">
            <a:miter lim="400000"/>
          </a:ln>
        </p:spPr>
        <p:txBody>
          <a:bodyPr lIns="45719" rIns="45719" anchor="ctr"/>
          <a:lstStyle/>
          <a:p>
            <a:pPr algn="ctr">
              <a:defRPr sz="1200"/>
            </a:pPr>
          </a:p>
        </p:txBody>
      </p:sp>
      <p:sp>
        <p:nvSpPr>
          <p:cNvPr id="24"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25" name="EL DESAFIO DE LA EDUCACIÓN EMOCIONAL"/>
          <p:cNvSpPr txBox="1"/>
          <p:nvPr>
            <p:ph type="body" sz="quarter" idx="4294967295"/>
          </p:nvPr>
        </p:nvSpPr>
        <p:spPr>
          <a:xfrm>
            <a:off x="2433637" y="1204912"/>
            <a:ext cx="9901238" cy="1655763"/>
          </a:xfrm>
          <a:prstGeom prst="rect">
            <a:avLst/>
          </a:prstGeom>
        </p:spPr>
        <p:txBody>
          <a:bodyPr lIns="76200" tIns="76200" rIns="76200" bIns="76200" anchor="t">
            <a:normAutofit fontScale="100000" lnSpcReduction="0"/>
          </a:bodyPr>
          <a:lstStyle>
            <a:lvl1pPr marL="0" indent="0" algn="ctr" defTabSz="1298575">
              <a:spcBef>
                <a:spcPts val="700"/>
              </a:spcBef>
              <a:buSzTx/>
              <a:buNone/>
              <a:defRPr sz="3600">
                <a:latin typeface="+mn-lt"/>
                <a:ea typeface="+mn-ea"/>
                <a:cs typeface="+mn-cs"/>
                <a:sym typeface="Helvetica"/>
              </a:defRPr>
            </a:lvl1pPr>
          </a:lstStyle>
          <a:p>
            <a:pPr>
              <a:defRPr sz="3800">
                <a:latin typeface="Helvetica Light"/>
                <a:ea typeface="Helvetica Light"/>
                <a:cs typeface="Helvetica Light"/>
                <a:sym typeface="Helvetica Light"/>
              </a:defRPr>
            </a:pPr>
            <a:r>
              <a:rPr sz="3600">
                <a:latin typeface="+mn-lt"/>
                <a:ea typeface="+mn-ea"/>
                <a:cs typeface="+mn-cs"/>
                <a:sym typeface="Helvetica"/>
              </a:rPr>
              <a:t>EL DESAFIO DE LA EDUCACIÓN EMOCIONAL</a:t>
            </a:r>
          </a:p>
        </p:txBody>
      </p:sp>
      <p:pic>
        <p:nvPicPr>
          <p:cNvPr id="26" name="image.png" descr="image.png"/>
          <p:cNvPicPr>
            <a:picLocks noChangeAspect="1"/>
          </p:cNvPicPr>
          <p:nvPr/>
        </p:nvPicPr>
        <p:blipFill>
          <a:blip r:embed="rId4">
            <a:extLst/>
          </a:blip>
          <a:stretch>
            <a:fillRect/>
          </a:stretch>
        </p:blipFill>
        <p:spPr>
          <a:xfrm>
            <a:off x="4703762" y="3076575"/>
            <a:ext cx="4967288" cy="5002213"/>
          </a:xfrm>
          <a:prstGeom prst="rect">
            <a:avLst/>
          </a:prstGeom>
          <a:ln w="12700">
            <a:miter lim="400000"/>
          </a:ln>
        </p:spPr>
      </p:pic>
      <p:sp>
        <p:nvSpPr>
          <p:cNvPr id="27" name="Neva Milicic"/>
          <p:cNvSpPr txBox="1"/>
          <p:nvPr/>
        </p:nvSpPr>
        <p:spPr>
          <a:xfrm>
            <a:off x="8734425" y="8693150"/>
            <a:ext cx="2827338" cy="38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defTabSz="1298575">
              <a:spcBef>
                <a:spcPts val="700"/>
              </a:spcBef>
              <a:defRPr sz="1800">
                <a:latin typeface="+mn-lt"/>
                <a:ea typeface="+mn-ea"/>
                <a:cs typeface="+mn-cs"/>
                <a:sym typeface="Helvetica"/>
              </a:defRPr>
            </a:lvl1pPr>
          </a:lstStyle>
          <a:p>
            <a:pPr>
              <a:defRPr sz="1200">
                <a:latin typeface="+mj-lt"/>
                <a:ea typeface="+mj-ea"/>
                <a:cs typeface="+mj-cs"/>
                <a:sym typeface="Helvetica Neue"/>
              </a:defRPr>
            </a:pPr>
            <a:r>
              <a:rPr sz="1800">
                <a:latin typeface="+mn-lt"/>
                <a:ea typeface="+mn-ea"/>
                <a:cs typeface="+mn-cs"/>
                <a:sym typeface="Helvetica"/>
              </a:rPr>
              <a:t>Neva Milicic</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9"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100"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101"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102"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103"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104" name="PERSPECTIVA EVOLUTIVA"/>
          <p:cNvSpPr txBox="1"/>
          <p:nvPr>
            <p:ph type="title" idx="4294967295"/>
          </p:nvPr>
        </p:nvSpPr>
        <p:spPr>
          <a:xfrm>
            <a:off x="1533525" y="196850"/>
            <a:ext cx="11172825" cy="1625600"/>
          </a:xfrm>
          <a:prstGeom prst="rect">
            <a:avLst/>
          </a:prstGeom>
        </p:spPr>
        <p:txBody>
          <a:bodyPr lIns="63500" tIns="63500" rIns="63500" bIns="63500">
            <a:normAutofit fontScale="100000" lnSpcReduction="0"/>
          </a:bodyPr>
          <a:lstStyle>
            <a:lvl1pPr defTabSz="914400">
              <a:defRPr sz="1800">
                <a:solidFill>
                  <a:schemeClr val="accent4"/>
                </a:solidFill>
                <a:latin typeface="+mn-lt"/>
                <a:ea typeface="+mn-ea"/>
                <a:cs typeface="+mn-cs"/>
                <a:sym typeface="Helvetica"/>
              </a:defRPr>
            </a:lvl1pPr>
          </a:lstStyle>
          <a:p>
            <a:pPr>
              <a:defRPr sz="8000">
                <a:solidFill>
                  <a:srgbClr val="A7A7A7"/>
                </a:solidFill>
                <a:latin typeface="Helvetica Light"/>
                <a:ea typeface="Helvetica Light"/>
                <a:cs typeface="Helvetica Light"/>
                <a:sym typeface="Helvetica Light"/>
              </a:defRPr>
            </a:pPr>
            <a:r>
              <a:rPr sz="1800">
                <a:solidFill>
                  <a:schemeClr val="accent4"/>
                </a:solidFill>
                <a:latin typeface="+mn-lt"/>
                <a:ea typeface="+mn-ea"/>
                <a:cs typeface="+mn-cs"/>
                <a:sym typeface="Helvetica"/>
              </a:rPr>
              <a:t>PERSPECTIVA EVOLUTIVA</a:t>
            </a:r>
          </a:p>
        </p:txBody>
      </p:sp>
      <p:sp>
        <p:nvSpPr>
          <p:cNvPr id="105" name="Desde los dos años y medio: intentos por regular las emociones (ej. evitar tareas que les resultan frustrantes)…"/>
          <p:cNvSpPr txBox="1"/>
          <p:nvPr>
            <p:ph type="body" idx="4294967295"/>
          </p:nvPr>
        </p:nvSpPr>
        <p:spPr>
          <a:xfrm>
            <a:off x="1462087" y="1852612"/>
            <a:ext cx="11244263" cy="6757988"/>
          </a:xfrm>
          <a:prstGeom prst="rect">
            <a:avLst/>
          </a:prstGeom>
        </p:spPr>
        <p:txBody>
          <a:bodyPr lIns="63500" tIns="63500" rIns="63500" bIns="63500" anchor="t">
            <a:normAutofit fontScale="100000" lnSpcReduction="0"/>
          </a:bodyPr>
          <a:lstStyle/>
          <a:p>
            <a:pPr marL="389438" indent="-271963" algn="just" defTabSz="914400">
              <a:spcBef>
                <a:spcPts val="800"/>
              </a:spcBef>
              <a:buClr>
                <a:schemeClr val="accent4"/>
              </a:buClr>
              <a:buSzPct val="80000"/>
              <a:buFont typeface="Helvetica"/>
            </a:pPr>
            <a:r>
              <a:rPr sz="3000">
                <a:latin typeface="+mn-lt"/>
                <a:ea typeface="+mn-ea"/>
                <a:cs typeface="+mn-cs"/>
                <a:sym typeface="Helvetica"/>
              </a:rPr>
              <a:t>Desde los dos años y medio: intentos por regular las emociones (ej. evitar tareas que les resultan frustrantes) </a:t>
            </a:r>
            <a:endParaRPr sz="3000">
              <a:latin typeface="+mn-lt"/>
              <a:ea typeface="+mn-ea"/>
              <a:cs typeface="+mn-cs"/>
              <a:sym typeface="Helvetica"/>
            </a:endParaRPr>
          </a:p>
          <a:p>
            <a:pPr marL="389438" indent="-271963" algn="just" defTabSz="914400">
              <a:spcBef>
                <a:spcPts val="800"/>
              </a:spcBef>
              <a:buClr>
                <a:schemeClr val="accent4"/>
              </a:buClr>
              <a:buSzPct val="80000"/>
              <a:buFont typeface="Helvetica"/>
            </a:pPr>
            <a:r>
              <a:rPr sz="3000">
                <a:latin typeface="+mn-lt"/>
                <a:ea typeface="+mn-ea"/>
                <a:cs typeface="+mn-cs"/>
                <a:sym typeface="Helvetica"/>
              </a:rPr>
              <a:t>Hacia el final de los tres años, los niños que han participado en conversaciones emocionales son capaces de: </a:t>
            </a:r>
            <a:endParaRPr sz="3000">
              <a:latin typeface="+mn-lt"/>
              <a:ea typeface="+mn-ea"/>
              <a:cs typeface="+mn-cs"/>
              <a:sym typeface="Helvetica"/>
            </a:endParaRPr>
          </a:p>
          <a:p>
            <a:pPr lvl="1" marL="1739900" indent="-1166812" algn="just" defTabSz="914400">
              <a:spcBef>
                <a:spcPts val="700"/>
              </a:spcBef>
              <a:buClr>
                <a:schemeClr val="accent4"/>
              </a:buClr>
              <a:buFont typeface="Helvetica"/>
              <a:buChar char="⑥"/>
              <a:defRPr sz="1800"/>
            </a:pPr>
            <a:r>
              <a:rPr sz="3000">
                <a:latin typeface="+mn-lt"/>
                <a:ea typeface="+mn-ea"/>
                <a:cs typeface="+mn-cs"/>
                <a:sym typeface="Helvetica"/>
              </a:rPr>
              <a:t>usar palabras para identificar emociones </a:t>
            </a:r>
            <a:endParaRPr sz="3000">
              <a:latin typeface="+mn-lt"/>
              <a:ea typeface="+mn-ea"/>
              <a:cs typeface="+mn-cs"/>
              <a:sym typeface="Helvetica"/>
            </a:endParaRPr>
          </a:p>
          <a:p>
            <a:pPr lvl="1" marL="1739900" indent="-1166812" algn="just" defTabSz="914400">
              <a:spcBef>
                <a:spcPts val="700"/>
              </a:spcBef>
              <a:buClr>
                <a:schemeClr val="accent4"/>
              </a:buClr>
              <a:buFont typeface="Helvetica"/>
              <a:buChar char="⑥"/>
              <a:defRPr sz="1800"/>
            </a:pPr>
            <a:r>
              <a:rPr sz="3000">
                <a:latin typeface="+mn-lt"/>
                <a:ea typeface="+mn-ea"/>
                <a:cs typeface="+mn-cs"/>
                <a:sym typeface="Helvetica"/>
              </a:rPr>
              <a:t>hablar acerca de emociones pasadas y futuras, de los eventos elicitan las emociones, de las emociones que mueven a actuar y de las posibles consecuencias de su expresión.</a:t>
            </a:r>
            <a:endParaRPr sz="3000">
              <a:latin typeface="+mn-lt"/>
              <a:ea typeface="+mn-ea"/>
              <a:cs typeface="+mn-cs"/>
              <a:sym typeface="Helvetica"/>
            </a:endParaRPr>
          </a:p>
          <a:p>
            <a:pPr marL="389438" indent="-271963" algn="just" defTabSz="914400">
              <a:spcBef>
                <a:spcPts val="800"/>
              </a:spcBef>
              <a:buClr>
                <a:schemeClr val="accent4"/>
              </a:buClr>
              <a:buSzPct val="80000"/>
              <a:buFont typeface="Helvetica"/>
            </a:pPr>
            <a:r>
              <a:rPr sz="3000">
                <a:latin typeface="+mn-lt"/>
                <a:ea typeface="+mn-ea"/>
                <a:cs typeface="+mn-cs"/>
                <a:sym typeface="Helvetica"/>
              </a:rPr>
              <a:t>Al entrar a la escuela: repertorios de regulación se han vuelto más sofisticados y flexibles (ej. aprenden que ellos pueden expresar una emoción distinta a la que están sintiendo. </a:t>
            </a:r>
          </a:p>
        </p:txBody>
      </p:sp>
      <p:sp>
        <p:nvSpPr>
          <p:cNvPr id="106" name="(Shonkoff y Phillips, 2000; Ripley y Simpson, 2007)."/>
          <p:cNvSpPr txBox="1"/>
          <p:nvPr/>
        </p:nvSpPr>
        <p:spPr>
          <a:xfrm>
            <a:off x="1604962" y="8612187"/>
            <a:ext cx="10658476"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defTabSz="914400">
              <a:defRPr sz="1800">
                <a:latin typeface="+mn-lt"/>
                <a:ea typeface="+mn-ea"/>
                <a:cs typeface="+mn-cs"/>
                <a:sym typeface="Helvetica"/>
              </a:defRPr>
            </a:lvl1pPr>
          </a:lstStyle>
          <a:p>
            <a:pPr>
              <a:defRPr sz="1200">
                <a:latin typeface="+mj-lt"/>
                <a:ea typeface="+mj-ea"/>
                <a:cs typeface="+mj-cs"/>
                <a:sym typeface="Helvetica Neue"/>
              </a:defRPr>
            </a:pPr>
            <a:r>
              <a:rPr sz="1800">
                <a:latin typeface="+mn-lt"/>
                <a:ea typeface="+mn-ea"/>
                <a:cs typeface="+mn-cs"/>
                <a:sym typeface="Helvetica"/>
              </a:rPr>
              <a:t>(Shonkoff y Phillips, 2000; Ripley y Simpson, 2007).</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8"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109"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110"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111"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112"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113" name="PERSPECTIVA EVOLUTIVA"/>
          <p:cNvSpPr txBox="1"/>
          <p:nvPr>
            <p:ph type="title" idx="4294967295"/>
          </p:nvPr>
        </p:nvSpPr>
        <p:spPr>
          <a:xfrm>
            <a:off x="1533525" y="196850"/>
            <a:ext cx="11172825" cy="1625600"/>
          </a:xfrm>
          <a:prstGeom prst="rect">
            <a:avLst/>
          </a:prstGeom>
        </p:spPr>
        <p:txBody>
          <a:bodyPr lIns="63500" tIns="63500" rIns="63500" bIns="63500">
            <a:normAutofit fontScale="100000" lnSpcReduction="0"/>
          </a:bodyPr>
          <a:lstStyle>
            <a:lvl1pPr defTabSz="914400">
              <a:defRPr sz="1800">
                <a:solidFill>
                  <a:schemeClr val="accent4"/>
                </a:solidFill>
                <a:latin typeface="+mn-lt"/>
                <a:ea typeface="+mn-ea"/>
                <a:cs typeface="+mn-cs"/>
                <a:sym typeface="Helvetica"/>
              </a:defRPr>
            </a:lvl1pPr>
          </a:lstStyle>
          <a:p>
            <a:pPr>
              <a:defRPr sz="8000">
                <a:solidFill>
                  <a:srgbClr val="A7A7A7"/>
                </a:solidFill>
                <a:latin typeface="Helvetica Light"/>
                <a:ea typeface="Helvetica Light"/>
                <a:cs typeface="Helvetica Light"/>
                <a:sym typeface="Helvetica Light"/>
              </a:defRPr>
            </a:pPr>
            <a:r>
              <a:rPr sz="1800">
                <a:solidFill>
                  <a:schemeClr val="accent4"/>
                </a:solidFill>
                <a:latin typeface="+mn-lt"/>
                <a:ea typeface="+mn-ea"/>
                <a:cs typeface="+mn-cs"/>
                <a:sym typeface="Helvetica"/>
              </a:rPr>
              <a:t>PERSPECTIVA EVOLUTIVA</a:t>
            </a:r>
          </a:p>
        </p:txBody>
      </p:sp>
      <p:sp>
        <p:nvSpPr>
          <p:cNvPr id="114" name="Estrecho vínculo entre la regulación emocional y las relaciones sociales.…"/>
          <p:cNvSpPr txBox="1"/>
          <p:nvPr>
            <p:ph type="body" idx="4294967295"/>
          </p:nvPr>
        </p:nvSpPr>
        <p:spPr>
          <a:xfrm>
            <a:off x="1504950" y="1708150"/>
            <a:ext cx="11244263" cy="5472113"/>
          </a:xfrm>
          <a:prstGeom prst="rect">
            <a:avLst/>
          </a:prstGeom>
        </p:spPr>
        <p:txBody>
          <a:bodyPr lIns="63500" tIns="63500" rIns="63500" bIns="63500" anchor="t">
            <a:normAutofit fontScale="100000" lnSpcReduction="0"/>
          </a:bodyPr>
          <a:lstStyle/>
          <a:p>
            <a:pPr marL="429585" indent="-312110" algn="just" defTabSz="914400">
              <a:spcBef>
                <a:spcPts val="800"/>
              </a:spcBef>
              <a:buClr>
                <a:schemeClr val="accent4"/>
              </a:buClr>
              <a:buSzPct val="80000"/>
              <a:buFont typeface="Helvetica"/>
            </a:pPr>
            <a:r>
              <a:rPr sz="3100">
                <a:latin typeface="+mn-lt"/>
                <a:ea typeface="+mn-ea"/>
                <a:cs typeface="+mn-cs"/>
                <a:sym typeface="Helvetica"/>
              </a:rPr>
              <a:t>Estrecho vínculo entre la regulación emocional y las relaciones sociales.</a:t>
            </a:r>
            <a:endParaRPr sz="3100">
              <a:latin typeface="+mn-lt"/>
              <a:ea typeface="+mn-ea"/>
              <a:cs typeface="+mn-cs"/>
              <a:sym typeface="Helvetica"/>
            </a:endParaRPr>
          </a:p>
          <a:p>
            <a:pPr marL="429585" indent="-312110" algn="just" defTabSz="914400">
              <a:spcBef>
                <a:spcPts val="800"/>
              </a:spcBef>
              <a:buClr>
                <a:schemeClr val="accent4"/>
              </a:buClr>
              <a:buSzPct val="80000"/>
              <a:buFont typeface="Helvetica"/>
            </a:pPr>
            <a:r>
              <a:rPr sz="3100">
                <a:latin typeface="+mn-lt"/>
                <a:ea typeface="+mn-ea"/>
                <a:cs typeface="+mn-cs"/>
                <a:sym typeface="Helvetica"/>
              </a:rPr>
              <a:t>Importancia de que los niños en la edad escolar se perciban a sí mismos como emocionalmente auto-eficaces.</a:t>
            </a:r>
            <a:endParaRPr sz="3100">
              <a:latin typeface="+mn-lt"/>
              <a:ea typeface="+mn-ea"/>
              <a:cs typeface="+mn-cs"/>
              <a:sym typeface="Helvetica"/>
            </a:endParaRPr>
          </a:p>
          <a:p>
            <a:pPr marL="429585" indent="-312110" algn="just" defTabSz="914400">
              <a:spcBef>
                <a:spcPts val="800"/>
              </a:spcBef>
              <a:buClr>
                <a:schemeClr val="accent4"/>
              </a:buClr>
              <a:buSzPct val="80000"/>
              <a:buFont typeface="Helvetica"/>
            </a:pPr>
            <a:r>
              <a:rPr sz="3100">
                <a:latin typeface="+mn-lt"/>
                <a:ea typeface="+mn-ea"/>
                <a:cs typeface="+mn-cs"/>
                <a:sym typeface="Helvetica"/>
              </a:rPr>
              <a:t>Alfabetización emocional favorece:</a:t>
            </a:r>
            <a:endParaRPr sz="3100">
              <a:latin typeface="+mn-lt"/>
              <a:ea typeface="+mn-ea"/>
              <a:cs typeface="+mn-cs"/>
              <a:sym typeface="Helvetica"/>
            </a:endParaRPr>
          </a:p>
          <a:p>
            <a:pPr lvl="1" marL="1918229" indent="-1345141" algn="just" defTabSz="914400">
              <a:spcBef>
                <a:spcPts val="700"/>
              </a:spcBef>
              <a:buClr>
                <a:schemeClr val="accent4"/>
              </a:buClr>
              <a:buFont typeface="Helvetica"/>
              <a:buChar char="◦"/>
              <a:defRPr sz="1800"/>
            </a:pPr>
            <a:r>
              <a:rPr sz="3100">
                <a:latin typeface="+mn-lt"/>
                <a:ea typeface="+mn-ea"/>
                <a:cs typeface="+mn-cs"/>
                <a:sym typeface="Helvetica"/>
              </a:rPr>
              <a:t>Que los niños consideren y se anticipen a las reacciones de otros</a:t>
            </a:r>
            <a:endParaRPr sz="3100">
              <a:latin typeface="+mn-lt"/>
              <a:ea typeface="+mn-ea"/>
              <a:cs typeface="+mn-cs"/>
              <a:sym typeface="Helvetica"/>
            </a:endParaRPr>
          </a:p>
          <a:p>
            <a:pPr lvl="1" marL="1918229" indent="-1345141" algn="just" defTabSz="914400">
              <a:spcBef>
                <a:spcPts val="700"/>
              </a:spcBef>
              <a:buClr>
                <a:schemeClr val="accent4"/>
              </a:buClr>
              <a:buFont typeface="Helvetica"/>
              <a:buChar char="◦"/>
              <a:defRPr sz="1800"/>
            </a:pPr>
            <a:r>
              <a:rPr sz="3100">
                <a:latin typeface="+mn-lt"/>
                <a:ea typeface="+mn-ea"/>
                <a:cs typeface="+mn-cs"/>
                <a:sym typeface="Helvetica"/>
              </a:rPr>
              <a:t>Desarrollo empático</a:t>
            </a:r>
            <a:endParaRPr sz="3100">
              <a:latin typeface="+mn-lt"/>
              <a:ea typeface="+mn-ea"/>
              <a:cs typeface="+mn-cs"/>
              <a:sym typeface="Helvetica"/>
            </a:endParaRPr>
          </a:p>
          <a:p>
            <a:pPr lvl="1" marL="1918229" indent="-1345141" algn="just" defTabSz="914400">
              <a:spcBef>
                <a:spcPts val="700"/>
              </a:spcBef>
              <a:buClr>
                <a:schemeClr val="accent4"/>
              </a:buClr>
              <a:buFont typeface="Helvetica"/>
              <a:buChar char="◦"/>
              <a:defRPr sz="1800"/>
            </a:pPr>
            <a:r>
              <a:rPr sz="3100">
                <a:latin typeface="+mn-lt"/>
                <a:ea typeface="+mn-ea"/>
                <a:cs typeface="+mn-cs"/>
                <a:sym typeface="Helvetica"/>
              </a:rPr>
              <a:t>Conductas prosociales </a:t>
            </a:r>
            <a:endParaRPr sz="3100">
              <a:latin typeface="+mn-lt"/>
              <a:ea typeface="+mn-ea"/>
              <a:cs typeface="+mn-cs"/>
              <a:sym typeface="Helvetica"/>
            </a:endParaRPr>
          </a:p>
          <a:p>
            <a:pPr lvl="1" marL="1918229" indent="-1345141" algn="just" defTabSz="914400">
              <a:spcBef>
                <a:spcPts val="700"/>
              </a:spcBef>
              <a:buClr>
                <a:schemeClr val="accent4"/>
              </a:buClr>
              <a:buFont typeface="Helvetica"/>
              <a:buChar char="◦"/>
              <a:defRPr sz="1800"/>
            </a:pPr>
            <a:r>
              <a:rPr sz="3100">
                <a:latin typeface="+mn-lt"/>
                <a:ea typeface="+mn-ea"/>
                <a:cs typeface="+mn-cs"/>
                <a:sym typeface="Helvetica"/>
              </a:rPr>
              <a:t>Desarrollo moral</a:t>
            </a:r>
          </a:p>
        </p:txBody>
      </p:sp>
      <p:sp>
        <p:nvSpPr>
          <p:cNvPr id="115" name="(Lane, Wellman, Olson, LaBounty y Kerr, 2010; Brownell, Svetlova, Anderson, Nichols &amp; Drummond 2012 )"/>
          <p:cNvSpPr txBox="1"/>
          <p:nvPr/>
        </p:nvSpPr>
        <p:spPr>
          <a:xfrm>
            <a:off x="1774825" y="8332787"/>
            <a:ext cx="10704513" cy="66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defTabSz="914400">
              <a:defRPr sz="1800">
                <a:latin typeface="+mn-lt"/>
                <a:ea typeface="+mn-ea"/>
                <a:cs typeface="+mn-cs"/>
                <a:sym typeface="Helvetica"/>
              </a:defRPr>
            </a:lvl1pPr>
          </a:lstStyle>
          <a:p>
            <a:pPr>
              <a:defRPr sz="1200">
                <a:latin typeface="+mj-lt"/>
                <a:ea typeface="+mj-ea"/>
                <a:cs typeface="+mj-cs"/>
                <a:sym typeface="Helvetica Neue"/>
              </a:defRPr>
            </a:pPr>
            <a:r>
              <a:rPr sz="1800">
                <a:latin typeface="+mn-lt"/>
                <a:ea typeface="+mn-ea"/>
                <a:cs typeface="+mn-cs"/>
                <a:sym typeface="Helvetica"/>
              </a:rPr>
              <a:t>(Lane, Wellman, Olson, LaBounty y Kerr, 2010; Brownell, Svetlova, Anderson, Nichols &amp; Drummond 2012 )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118"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119"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120"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121"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122" name="ESTUDIANTES CON MAYOR IE:…"/>
          <p:cNvSpPr txBox="1"/>
          <p:nvPr/>
        </p:nvSpPr>
        <p:spPr>
          <a:xfrm>
            <a:off x="1606550" y="574675"/>
            <a:ext cx="10834688" cy="73914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algn="r" defTabSz="1298575">
              <a:defRPr sz="1200">
                <a:latin typeface="+mj-lt"/>
                <a:ea typeface="+mj-ea"/>
                <a:cs typeface="+mj-cs"/>
                <a:sym typeface="Helvetica Neue"/>
              </a:defRPr>
            </a:pPr>
            <a:r>
              <a:rPr b="1" sz="4200">
                <a:latin typeface="+mn-lt"/>
                <a:ea typeface="+mn-ea"/>
                <a:cs typeface="+mn-cs"/>
                <a:sym typeface="Helvetica"/>
              </a:rPr>
              <a:t>ESTUDIANTES CON MAYOR IE: </a:t>
            </a:r>
            <a:endParaRPr b="1" sz="4200">
              <a:latin typeface="+mn-lt"/>
              <a:ea typeface="+mn-ea"/>
              <a:cs typeface="+mn-cs"/>
              <a:sym typeface="Helvetica"/>
            </a:endParaRPr>
          </a:p>
          <a:p>
            <a:pPr algn="r" defTabSz="1298575">
              <a:defRPr sz="1200">
                <a:latin typeface="+mj-lt"/>
                <a:ea typeface="+mj-ea"/>
                <a:cs typeface="+mj-cs"/>
                <a:sym typeface="Helvetica Neue"/>
              </a:defRPr>
            </a:pPr>
            <a:endParaRPr b="1" sz="3300">
              <a:latin typeface="+mn-lt"/>
              <a:ea typeface="+mn-ea"/>
              <a:cs typeface="+mn-cs"/>
              <a:sym typeface="Helvetica"/>
            </a:endParaRPr>
          </a:p>
          <a:p>
            <a:pPr algn="just" defTabSz="1298575">
              <a:buClr>
                <a:schemeClr val="accent4"/>
              </a:buClr>
              <a:buSzPct val="100000"/>
              <a:buFont typeface="Arial"/>
              <a:buChar char="•"/>
              <a:defRPr sz="1200">
                <a:latin typeface="+mj-lt"/>
                <a:ea typeface="+mj-ea"/>
                <a:cs typeface="+mj-cs"/>
                <a:sym typeface="Helvetica Neue"/>
              </a:defRPr>
            </a:pPr>
            <a:r>
              <a:rPr sz="3300">
                <a:latin typeface="+mn-lt"/>
                <a:ea typeface="+mn-ea"/>
                <a:cs typeface="+mn-cs"/>
                <a:sym typeface="Helvetica"/>
              </a:rPr>
              <a:t>Informan menor N° de síntomas físicos, ansiedad social, depresión y rumiación (1). </a:t>
            </a:r>
            <a:endParaRPr sz="3300"/>
          </a:p>
          <a:p>
            <a:pPr algn="just" defTabSz="1298575">
              <a:buClr>
                <a:schemeClr val="accent4"/>
              </a:buClr>
              <a:buSzPct val="100000"/>
              <a:buFont typeface="Arial"/>
              <a:buChar char="•"/>
              <a:defRPr sz="1200">
                <a:latin typeface="+mj-lt"/>
                <a:ea typeface="+mj-ea"/>
                <a:cs typeface="+mj-cs"/>
                <a:sym typeface="Helvetica Neue"/>
              </a:defRPr>
            </a:pPr>
            <a:r>
              <a:rPr sz="3300">
                <a:latin typeface="+mn-lt"/>
                <a:ea typeface="+mn-ea"/>
                <a:cs typeface="+mn-cs"/>
                <a:sym typeface="Helvetica"/>
              </a:rPr>
              <a:t>Mayor autoestima, satisfacción interpersonal, utilización de estrategias de afrontamiento activo para solucionar sus problemas (1). </a:t>
            </a:r>
            <a:endParaRPr sz="3300"/>
          </a:p>
          <a:p>
            <a:pPr algn="just" defTabSz="1298575">
              <a:buClr>
                <a:schemeClr val="accent4"/>
              </a:buClr>
              <a:buSzPct val="100000"/>
              <a:buFont typeface="Arial"/>
              <a:buChar char="•"/>
              <a:defRPr sz="1200">
                <a:latin typeface="+mj-lt"/>
                <a:ea typeface="+mj-ea"/>
                <a:cs typeface="+mj-cs"/>
                <a:sym typeface="Helvetica Neue"/>
              </a:defRPr>
            </a:pPr>
            <a:r>
              <a:rPr sz="3300">
                <a:latin typeface="+mn-lt"/>
                <a:ea typeface="+mn-ea"/>
                <a:cs typeface="+mn-cs"/>
                <a:sym typeface="Helvetica"/>
              </a:rPr>
              <a:t>Perciben estresores como menos amenazantes; niveles de cortisol y presión sanguínea más bajos. Se recuperan mejor de estados de ánimos negativos inducidos experimentalmente (2).</a:t>
            </a:r>
            <a:endParaRPr sz="3300"/>
          </a:p>
          <a:p>
            <a:pPr algn="just" defTabSz="1298575">
              <a:defRPr sz="1200">
                <a:latin typeface="+mj-lt"/>
                <a:ea typeface="+mj-ea"/>
                <a:cs typeface="+mj-cs"/>
                <a:sym typeface="Helvetica Neue"/>
              </a:defRPr>
            </a:pPr>
            <a:r>
              <a:rPr sz="3300">
                <a:latin typeface="+mn-lt"/>
                <a:ea typeface="+mn-ea"/>
                <a:cs typeface="+mn-cs"/>
                <a:sym typeface="Helvetica"/>
              </a:rPr>
              <a:t> </a:t>
            </a:r>
            <a:endParaRPr sz="3300"/>
          </a:p>
          <a:p>
            <a:pPr algn="just" defTabSz="1298575">
              <a:defRPr sz="1200">
                <a:latin typeface="+mj-lt"/>
                <a:ea typeface="+mj-ea"/>
                <a:cs typeface="+mj-cs"/>
                <a:sym typeface="Helvetica Neue"/>
              </a:defRPr>
            </a:pPr>
            <a:r>
              <a:rPr i="1" sz="3300">
                <a:latin typeface="+mn-lt"/>
                <a:ea typeface="+mn-ea"/>
                <a:cs typeface="+mn-cs"/>
                <a:sym typeface="Helvetica"/>
              </a:rPr>
              <a:t>(1) Fernández-Berrocal y Extremera, 2004 </a:t>
            </a:r>
            <a:endParaRPr i="1" sz="3300">
              <a:latin typeface="+mn-lt"/>
              <a:ea typeface="+mn-ea"/>
              <a:cs typeface="+mn-cs"/>
              <a:sym typeface="Helvetica"/>
            </a:endParaRPr>
          </a:p>
          <a:p>
            <a:pPr algn="just" defTabSz="1298575">
              <a:defRPr sz="1200">
                <a:latin typeface="+mj-lt"/>
                <a:ea typeface="+mj-ea"/>
                <a:cs typeface="+mj-cs"/>
                <a:sym typeface="Helvetica Neue"/>
              </a:defRPr>
            </a:pPr>
            <a:r>
              <a:rPr i="1" sz="3300">
                <a:latin typeface="+mn-lt"/>
                <a:ea typeface="+mn-ea"/>
                <a:cs typeface="+mn-cs"/>
                <a:sym typeface="Helvetica"/>
              </a:rPr>
              <a:t>(2) Salovey, Stroud, Woolery y Epel, 2002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4"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125"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126"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127"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128"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129" name="Presentan menos comportamientos antisociales y conductas violentas; menos faltas injustificadas a clases y expulsiones; menor consumo de tabaco y alcohol durante adolescencia; menor consumo de drogas ilegales (1).…"/>
          <p:cNvSpPr txBox="1"/>
          <p:nvPr/>
        </p:nvSpPr>
        <p:spPr>
          <a:xfrm>
            <a:off x="1606550" y="473075"/>
            <a:ext cx="10629900" cy="82677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marL="1654571" indent="-1654571" algn="just" defTabSz="1298575">
              <a:buClr>
                <a:schemeClr val="accent4"/>
              </a:buClr>
              <a:buSzPct val="100000"/>
              <a:buFont typeface="Arial"/>
              <a:buChar char="•"/>
              <a:defRPr sz="1200">
                <a:latin typeface="+mj-lt"/>
                <a:ea typeface="+mj-ea"/>
                <a:cs typeface="+mj-cs"/>
                <a:sym typeface="Helvetica Neue"/>
              </a:defRPr>
            </a:pPr>
            <a:r>
              <a:rPr sz="3300">
                <a:latin typeface="+mn-lt"/>
                <a:ea typeface="+mn-ea"/>
                <a:cs typeface="+mn-cs"/>
                <a:sym typeface="Helvetica"/>
              </a:rPr>
              <a:t>Presentan menos comportamientos antisociales y conductas violentas; menos faltas injustificadas a clases y expulsiones; menor consumo de tabaco y alcohol durante adolescencia; menor consumo de drogas ilegales (1).</a:t>
            </a:r>
            <a:endParaRPr sz="3300"/>
          </a:p>
          <a:p>
            <a:pPr marL="1654571" indent="-1654571" algn="just" defTabSz="1298575">
              <a:buClr>
                <a:schemeClr val="accent4"/>
              </a:buClr>
              <a:buSzPct val="100000"/>
              <a:buFont typeface="Arial"/>
              <a:buChar char="•"/>
              <a:defRPr sz="1200">
                <a:latin typeface="+mj-lt"/>
                <a:ea typeface="+mj-ea"/>
                <a:cs typeface="+mj-cs"/>
                <a:sym typeface="Helvetica Neue"/>
              </a:defRPr>
            </a:pPr>
            <a:r>
              <a:rPr sz="3300">
                <a:latin typeface="+mn-lt"/>
                <a:ea typeface="+mn-ea"/>
                <a:cs typeface="+mn-cs"/>
                <a:sym typeface="Helvetica"/>
              </a:rPr>
              <a:t>Capaces de manejar situaciones emocionales difíciles que a menudo llevarían a peleas, enojos o respuestas hirientes (2). </a:t>
            </a:r>
            <a:endParaRPr sz="3300"/>
          </a:p>
          <a:p>
            <a:pPr marL="1654571" indent="-1654571" algn="just" defTabSz="1298575">
              <a:buClr>
                <a:schemeClr val="accent4"/>
              </a:buClr>
              <a:buSzPct val="100000"/>
              <a:buFont typeface="Arial"/>
              <a:buChar char="•"/>
              <a:defRPr sz="1200">
                <a:latin typeface="+mj-lt"/>
                <a:ea typeface="+mj-ea"/>
                <a:cs typeface="+mj-cs"/>
                <a:sym typeface="Helvetica Neue"/>
              </a:defRPr>
            </a:pPr>
            <a:r>
              <a:rPr sz="3300">
                <a:latin typeface="+mn-lt"/>
                <a:ea typeface="+mn-ea"/>
                <a:cs typeface="+mn-cs"/>
                <a:sym typeface="Helvetica"/>
              </a:rPr>
              <a:t>Rendimiento académico: Puntuaciones en IE al comienzo del año predijeron significativamente la nota media de alumnos universitarios, al finalizar el curso (3).</a:t>
            </a:r>
            <a:endParaRPr sz="3300"/>
          </a:p>
          <a:p>
            <a:pPr marL="601662" indent="-601662" algn="just" defTabSz="1298575">
              <a:defRPr sz="1200">
                <a:latin typeface="+mj-lt"/>
                <a:ea typeface="+mj-ea"/>
                <a:cs typeface="+mj-cs"/>
                <a:sym typeface="Helvetica Neue"/>
              </a:defRPr>
            </a:pPr>
            <a:endParaRPr sz="3300"/>
          </a:p>
          <a:p>
            <a:pPr marL="601662" indent="-601662" algn="just" defTabSz="1298575">
              <a:defRPr sz="1200">
                <a:latin typeface="+mj-lt"/>
                <a:ea typeface="+mj-ea"/>
                <a:cs typeface="+mj-cs"/>
                <a:sym typeface="Helvetica Neue"/>
              </a:defRPr>
            </a:pPr>
            <a:r>
              <a:rPr i="1" sz="3300">
                <a:latin typeface="+mn-lt"/>
                <a:ea typeface="+mn-ea"/>
                <a:cs typeface="+mn-cs"/>
                <a:sym typeface="Helvetica"/>
              </a:rPr>
              <a:t>(1) Extremera y Fernández-Berrocal, 2003</a:t>
            </a:r>
            <a:endParaRPr i="1" sz="3300">
              <a:latin typeface="+mn-lt"/>
              <a:ea typeface="+mn-ea"/>
              <a:cs typeface="+mn-cs"/>
              <a:sym typeface="Helvetica"/>
            </a:endParaRPr>
          </a:p>
          <a:p>
            <a:pPr marL="601662" indent="-601662" algn="just" defTabSz="1298575">
              <a:defRPr sz="1200">
                <a:latin typeface="+mj-lt"/>
                <a:ea typeface="+mj-ea"/>
                <a:cs typeface="+mj-cs"/>
                <a:sym typeface="Helvetica Neue"/>
              </a:defRPr>
            </a:pPr>
            <a:r>
              <a:rPr i="1" sz="3300">
                <a:latin typeface="+mn-lt"/>
                <a:ea typeface="+mn-ea"/>
                <a:cs typeface="+mn-cs"/>
                <a:sym typeface="Helvetica"/>
              </a:rPr>
              <a:t>(2) Steiner, 1998 </a:t>
            </a:r>
            <a:endParaRPr i="1" sz="3300">
              <a:latin typeface="+mn-lt"/>
              <a:ea typeface="+mn-ea"/>
              <a:cs typeface="+mn-cs"/>
              <a:sym typeface="Helvetica"/>
            </a:endParaRPr>
          </a:p>
          <a:p>
            <a:pPr marL="601662" indent="-601662" algn="just" defTabSz="1298575">
              <a:defRPr sz="1200">
                <a:latin typeface="+mj-lt"/>
                <a:ea typeface="+mj-ea"/>
                <a:cs typeface="+mj-cs"/>
                <a:sym typeface="Helvetica Neue"/>
              </a:defRPr>
            </a:pPr>
            <a:r>
              <a:rPr i="1" sz="3300">
                <a:latin typeface="+mn-lt"/>
                <a:ea typeface="+mn-ea"/>
                <a:cs typeface="+mn-cs"/>
                <a:sym typeface="Helvetica"/>
              </a:rPr>
              <a:t>(3) Parker, Summerfeld, Hogan y Majeski, 2004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1"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132"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133"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134"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135"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136" name="Estudiaron impacto de 73 programas extraescolares enfocados a promover habilidades personales y sociales.…"/>
          <p:cNvSpPr txBox="1"/>
          <p:nvPr/>
        </p:nvSpPr>
        <p:spPr>
          <a:xfrm>
            <a:off x="1676400" y="1852612"/>
            <a:ext cx="10729913" cy="72644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algn="just" defTabSz="1298575">
              <a:defRPr sz="1200">
                <a:latin typeface="+mj-lt"/>
                <a:ea typeface="+mj-ea"/>
                <a:cs typeface="+mj-cs"/>
                <a:sym typeface="Helvetica Neue"/>
              </a:defRPr>
            </a:pPr>
            <a:r>
              <a:rPr sz="3300">
                <a:latin typeface="+mn-lt"/>
                <a:ea typeface="+mn-ea"/>
                <a:cs typeface="+mn-cs"/>
                <a:sym typeface="Helvetica"/>
              </a:rPr>
              <a:t>Estudiaron impacto de 73 programas extraescolares enfocados a promover habilidades personales y sociales. </a:t>
            </a:r>
            <a:endParaRPr sz="3300"/>
          </a:p>
          <a:p>
            <a:pPr algn="just" defTabSz="1298575">
              <a:defRPr sz="1200">
                <a:latin typeface="+mj-lt"/>
                <a:ea typeface="+mj-ea"/>
                <a:cs typeface="+mj-cs"/>
                <a:sym typeface="Helvetica Neue"/>
              </a:defRPr>
            </a:pPr>
            <a:r>
              <a:rPr sz="3300">
                <a:latin typeface="+mn-lt"/>
                <a:ea typeface="+mn-ea"/>
                <a:cs typeface="+mn-cs"/>
                <a:sym typeface="Helvetica"/>
              </a:rPr>
              <a:t>Resultados: Incremento significativo en tres grandes áreas: </a:t>
            </a:r>
            <a:endParaRPr sz="3300"/>
          </a:p>
          <a:p>
            <a:pPr algn="just" defTabSz="1298575">
              <a:buClr>
                <a:schemeClr val="accent4"/>
              </a:buClr>
              <a:buSzPct val="100000"/>
              <a:buFont typeface="Arial"/>
              <a:buChar char="•"/>
              <a:defRPr sz="1200">
                <a:latin typeface="+mj-lt"/>
                <a:ea typeface="+mj-ea"/>
                <a:cs typeface="+mj-cs"/>
                <a:sym typeface="Helvetica Neue"/>
              </a:defRPr>
            </a:pPr>
            <a:r>
              <a:rPr b="1" i="1" sz="3300">
                <a:latin typeface="+mn-lt"/>
                <a:ea typeface="+mn-ea"/>
                <a:cs typeface="+mn-cs"/>
                <a:sym typeface="Helvetica"/>
              </a:rPr>
              <a:t>Sentimientos y actitudes </a:t>
            </a:r>
            <a:r>
              <a:rPr i="1" sz="3300">
                <a:latin typeface="+mn-lt"/>
                <a:ea typeface="+mn-ea"/>
                <a:cs typeface="+mn-cs"/>
                <a:sym typeface="Helvetica"/>
              </a:rPr>
              <a:t>(aumento de auto-confianza y auto estima; vinculación a la escuela y sentimientos positivos hacia ella) </a:t>
            </a:r>
            <a:endParaRPr i="1" sz="3300">
              <a:latin typeface="+mn-lt"/>
              <a:ea typeface="+mn-ea"/>
              <a:cs typeface="+mn-cs"/>
              <a:sym typeface="Helvetica"/>
            </a:endParaRPr>
          </a:p>
          <a:p>
            <a:pPr algn="just" defTabSz="1298575">
              <a:buClr>
                <a:schemeClr val="accent4"/>
              </a:buClr>
              <a:buSzPct val="100000"/>
              <a:buFont typeface="Arial"/>
              <a:buChar char="•"/>
              <a:defRPr sz="1200">
                <a:latin typeface="+mj-lt"/>
                <a:ea typeface="+mj-ea"/>
                <a:cs typeface="+mj-cs"/>
                <a:sym typeface="Helvetica Neue"/>
              </a:defRPr>
            </a:pPr>
            <a:r>
              <a:rPr b="1" i="1" sz="3300">
                <a:latin typeface="+mn-lt"/>
                <a:ea typeface="+mn-ea"/>
                <a:cs typeface="+mn-cs"/>
                <a:sym typeface="Helvetica"/>
              </a:rPr>
              <a:t>Comportamiento prosocial y reducción de conductas problemáticas </a:t>
            </a:r>
            <a:r>
              <a:rPr i="1" sz="3300">
                <a:latin typeface="+mn-lt"/>
                <a:ea typeface="+mn-ea"/>
                <a:cs typeface="+mn-cs"/>
                <a:sym typeface="Helvetica"/>
              </a:rPr>
              <a:t>(ej. agresión y uso de drogas) </a:t>
            </a:r>
            <a:endParaRPr i="1" sz="3300">
              <a:latin typeface="+mn-lt"/>
              <a:ea typeface="+mn-ea"/>
              <a:cs typeface="+mn-cs"/>
              <a:sym typeface="Helvetica"/>
            </a:endParaRPr>
          </a:p>
          <a:p>
            <a:pPr algn="just" defTabSz="1298575">
              <a:buClr>
                <a:schemeClr val="accent4"/>
              </a:buClr>
              <a:buSzPct val="100000"/>
              <a:buFont typeface="Arial"/>
              <a:buChar char="•"/>
              <a:defRPr sz="1200">
                <a:latin typeface="+mj-lt"/>
                <a:ea typeface="+mj-ea"/>
                <a:cs typeface="+mj-cs"/>
                <a:sym typeface="Helvetica Neue"/>
              </a:defRPr>
            </a:pPr>
            <a:r>
              <a:rPr b="1" i="1" sz="3300">
                <a:latin typeface="+mn-lt"/>
                <a:ea typeface="+mn-ea"/>
                <a:cs typeface="+mn-cs"/>
                <a:sym typeface="Helvetica"/>
              </a:rPr>
              <a:t>Desempeño académico </a:t>
            </a:r>
            <a:r>
              <a:rPr i="1" sz="3300">
                <a:latin typeface="+mn-lt"/>
                <a:ea typeface="+mn-ea"/>
                <a:cs typeface="+mn-cs"/>
                <a:sym typeface="Helvetica"/>
              </a:rPr>
              <a:t>(promedios de notas y rendimiento en pruebas estandarizadas de lectura y matemáticas). </a:t>
            </a:r>
          </a:p>
        </p:txBody>
      </p:sp>
      <p:sp>
        <p:nvSpPr>
          <p:cNvPr id="137" name="Durlak y Weissberg (2007)"/>
          <p:cNvSpPr txBox="1"/>
          <p:nvPr/>
        </p:nvSpPr>
        <p:spPr>
          <a:xfrm>
            <a:off x="2771775" y="628650"/>
            <a:ext cx="7029450" cy="38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defTabSz="1298575">
              <a:defRPr sz="1800">
                <a:latin typeface="+mn-lt"/>
                <a:ea typeface="+mn-ea"/>
                <a:cs typeface="+mn-cs"/>
                <a:sym typeface="Helvetica"/>
              </a:defRPr>
            </a:lvl1pPr>
          </a:lstStyle>
          <a:p>
            <a:pPr>
              <a:defRPr sz="1200">
                <a:latin typeface="+mj-lt"/>
                <a:ea typeface="+mj-ea"/>
                <a:cs typeface="+mj-cs"/>
                <a:sym typeface="Helvetica Neue"/>
              </a:defRPr>
            </a:pPr>
            <a:r>
              <a:rPr sz="1800">
                <a:latin typeface="+mn-lt"/>
                <a:ea typeface="+mn-ea"/>
                <a:cs typeface="+mn-cs"/>
                <a:sym typeface="Helvetica"/>
              </a:rPr>
              <a:t>Durlak y Weissberg (2007)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9"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140"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141"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142"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143"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144" name="CONTEXTO ESCOLAR COMO AMBIENTE FAVORECEDOR DEL DESARROLLO SOCIOEMOCIONAL"/>
          <p:cNvSpPr txBox="1"/>
          <p:nvPr>
            <p:ph type="title" idx="4294967295"/>
          </p:nvPr>
        </p:nvSpPr>
        <p:spPr>
          <a:xfrm>
            <a:off x="1749425" y="390525"/>
            <a:ext cx="10956925" cy="1625600"/>
          </a:xfrm>
          <a:prstGeom prst="rect">
            <a:avLst/>
          </a:prstGeom>
        </p:spPr>
        <p:txBody>
          <a:bodyPr lIns="63500" tIns="63500" rIns="63500" bIns="63500">
            <a:normAutofit fontScale="100000" lnSpcReduction="0"/>
          </a:bodyPr>
          <a:lstStyle>
            <a:lvl1pPr defTabSz="914400">
              <a:defRPr sz="2400">
                <a:solidFill>
                  <a:schemeClr val="accent4"/>
                </a:solidFill>
                <a:latin typeface="+mn-lt"/>
                <a:ea typeface="+mn-ea"/>
                <a:cs typeface="+mn-cs"/>
                <a:sym typeface="Helvetica"/>
              </a:defRPr>
            </a:lvl1pPr>
          </a:lstStyle>
          <a:p>
            <a:pPr>
              <a:defRPr sz="8000">
                <a:solidFill>
                  <a:srgbClr val="A7A7A7"/>
                </a:solidFill>
                <a:latin typeface="Helvetica Light"/>
                <a:ea typeface="Helvetica Light"/>
                <a:cs typeface="Helvetica Light"/>
                <a:sym typeface="Helvetica Light"/>
              </a:defRPr>
            </a:pPr>
            <a:r>
              <a:rPr sz="2400">
                <a:solidFill>
                  <a:schemeClr val="accent4"/>
                </a:solidFill>
                <a:latin typeface="+mn-lt"/>
                <a:ea typeface="+mn-ea"/>
                <a:cs typeface="+mn-cs"/>
                <a:sym typeface="Helvetica"/>
              </a:rPr>
              <a:t>CONTEXTO ESCOLAR COMO AMBIENTE FAVORECEDOR DEL DESARROLLO SOCIOEMOCIONAL</a:t>
            </a:r>
          </a:p>
        </p:txBody>
      </p:sp>
      <p:sp>
        <p:nvSpPr>
          <p:cNvPr id="145" name="Autoconocimiento del estudiante y procesamiento adecuado de sus experiencias…"/>
          <p:cNvSpPr txBox="1"/>
          <p:nvPr>
            <p:ph type="body" idx="4294967295"/>
          </p:nvPr>
        </p:nvSpPr>
        <p:spPr>
          <a:xfrm>
            <a:off x="1663700" y="3005137"/>
            <a:ext cx="11101388" cy="6457951"/>
          </a:xfrm>
          <a:prstGeom prst="rect">
            <a:avLst/>
          </a:prstGeom>
        </p:spPr>
        <p:txBody>
          <a:bodyPr lIns="63500" tIns="63500" rIns="63500" bIns="63500" anchor="t">
            <a:normAutofit fontScale="100000" lnSpcReduction="0"/>
          </a:bodyPr>
          <a:lstStyle/>
          <a:p>
            <a:pPr marL="323348" indent="-205873" algn="just" defTabSz="914400">
              <a:spcBef>
                <a:spcPts val="800"/>
              </a:spcBef>
              <a:buClr>
                <a:schemeClr val="accent4"/>
              </a:buClr>
              <a:buSzPct val="80000"/>
              <a:buFont typeface="Helvetica"/>
            </a:pPr>
            <a:r>
              <a:rPr sz="2800">
                <a:latin typeface="+mn-lt"/>
                <a:ea typeface="+mn-ea"/>
                <a:cs typeface="+mn-cs"/>
                <a:sym typeface="Helvetica"/>
              </a:rPr>
              <a:t>Autoconocimiento del estudiante y procesamiento adecuado de sus experiencias</a:t>
            </a:r>
            <a:endParaRPr sz="2800">
              <a:latin typeface="+mn-lt"/>
              <a:ea typeface="+mn-ea"/>
              <a:cs typeface="+mn-cs"/>
              <a:sym typeface="Helvetica"/>
            </a:endParaRPr>
          </a:p>
          <a:p>
            <a:pPr marL="323348" indent="-205873" algn="just" defTabSz="914400">
              <a:spcBef>
                <a:spcPts val="800"/>
              </a:spcBef>
              <a:buClr>
                <a:schemeClr val="accent4"/>
              </a:buClr>
              <a:buSzPct val="80000"/>
              <a:buFont typeface="Helvetica"/>
            </a:pPr>
            <a:r>
              <a:rPr sz="2800">
                <a:latin typeface="+mn-lt"/>
                <a:ea typeface="+mn-ea"/>
                <a:cs typeface="+mn-cs"/>
                <a:sym typeface="Helvetica"/>
              </a:rPr>
              <a:t>Espacios validados y seguros de participación y expresión de ideas</a:t>
            </a:r>
            <a:endParaRPr sz="2800">
              <a:latin typeface="+mn-lt"/>
              <a:ea typeface="+mn-ea"/>
              <a:cs typeface="+mn-cs"/>
              <a:sym typeface="Helvetica"/>
            </a:endParaRPr>
          </a:p>
          <a:p>
            <a:pPr marL="323348" indent="-205873" algn="just" defTabSz="914400">
              <a:spcBef>
                <a:spcPts val="800"/>
              </a:spcBef>
              <a:buClr>
                <a:schemeClr val="accent4"/>
              </a:buClr>
              <a:buSzPct val="80000"/>
              <a:buFont typeface="Helvetica"/>
            </a:pPr>
            <a:r>
              <a:rPr sz="2800">
                <a:latin typeface="+mn-lt"/>
                <a:ea typeface="+mn-ea"/>
                <a:cs typeface="+mn-cs"/>
                <a:sym typeface="Helvetica"/>
              </a:rPr>
              <a:t>Actitudes y conductas de los pares y docentes (empatía, escucha y contención)</a:t>
            </a:r>
            <a:endParaRPr sz="2800">
              <a:latin typeface="+mn-lt"/>
              <a:ea typeface="+mn-ea"/>
              <a:cs typeface="+mn-cs"/>
              <a:sym typeface="Helvetica"/>
            </a:endParaRPr>
          </a:p>
          <a:p>
            <a:pPr marL="323348" indent="-205873" algn="just" defTabSz="914400">
              <a:spcBef>
                <a:spcPts val="800"/>
              </a:spcBef>
              <a:buClr>
                <a:schemeClr val="accent4"/>
              </a:buClr>
              <a:buSzPct val="80000"/>
              <a:buFont typeface="Helvetica"/>
            </a:pPr>
            <a:r>
              <a:rPr sz="2800">
                <a:latin typeface="+mn-lt"/>
                <a:ea typeface="+mn-ea"/>
                <a:cs typeface="+mn-cs"/>
                <a:sym typeface="Helvetica"/>
              </a:rPr>
              <a:t>Ambiente escolar organizado (horarios, espacios para las relaciones interpersonales, etc.)</a:t>
            </a:r>
            <a:endParaRPr sz="2800">
              <a:latin typeface="+mn-lt"/>
              <a:ea typeface="+mn-ea"/>
              <a:cs typeface="+mn-cs"/>
              <a:sym typeface="Helvetica"/>
            </a:endParaRPr>
          </a:p>
          <a:p>
            <a:pPr marL="323348" indent="-205873" algn="just" defTabSz="914400">
              <a:spcBef>
                <a:spcPts val="800"/>
              </a:spcBef>
              <a:buClr>
                <a:schemeClr val="accent4"/>
              </a:buClr>
              <a:buSzPct val="80000"/>
              <a:buFont typeface="Helvetica"/>
            </a:pPr>
            <a:r>
              <a:rPr sz="2800">
                <a:latin typeface="+mn-lt"/>
                <a:ea typeface="+mn-ea"/>
                <a:cs typeface="+mn-cs"/>
                <a:sym typeface="Helvetica"/>
              </a:rPr>
              <a:t>Espacios que favorecen el encuentro interpersonal</a:t>
            </a:r>
            <a:endParaRPr sz="2800">
              <a:latin typeface="+mn-lt"/>
              <a:ea typeface="+mn-ea"/>
              <a:cs typeface="+mn-cs"/>
              <a:sym typeface="Helvetica"/>
            </a:endParaRPr>
          </a:p>
          <a:p>
            <a:pPr marL="323348" indent="-205873" algn="just" defTabSz="914400">
              <a:spcBef>
                <a:spcPts val="800"/>
              </a:spcBef>
              <a:buClr>
                <a:schemeClr val="accent4"/>
              </a:buClr>
              <a:buSzPct val="80000"/>
              <a:buFont typeface="Helvetica"/>
            </a:pPr>
            <a:r>
              <a:rPr sz="2800">
                <a:latin typeface="+mn-lt"/>
                <a:ea typeface="+mn-ea"/>
                <a:cs typeface="+mn-cs"/>
                <a:sym typeface="Helvetica"/>
              </a:rPr>
              <a:t>Actividades extraprogramáticas</a:t>
            </a:r>
            <a:endParaRPr sz="2800">
              <a:latin typeface="+mn-lt"/>
              <a:ea typeface="+mn-ea"/>
              <a:cs typeface="+mn-cs"/>
              <a:sym typeface="Helvetica"/>
            </a:endParaRPr>
          </a:p>
          <a:p>
            <a:pPr marL="323348" indent="-205873" algn="just" defTabSz="914400">
              <a:spcBef>
                <a:spcPts val="800"/>
              </a:spcBef>
              <a:buClr>
                <a:schemeClr val="accent4"/>
              </a:buClr>
              <a:buSzPct val="80000"/>
              <a:buFont typeface="Helvetica"/>
            </a:pPr>
            <a:r>
              <a:rPr sz="2800">
                <a:latin typeface="+mn-lt"/>
                <a:ea typeface="+mn-ea"/>
                <a:cs typeface="+mn-cs"/>
                <a:sym typeface="Helvetica"/>
              </a:rPr>
              <a:t>Generación de apego escolar: construcción de vínculos seguros en la escuela</a:t>
            </a:r>
          </a:p>
        </p:txBody>
      </p:sp>
      <p:sp>
        <p:nvSpPr>
          <p:cNvPr id="146" name="Berger, Milicic, Alcalay, Torretti, Arab y Justiniano (2009)"/>
          <p:cNvSpPr txBox="1"/>
          <p:nvPr/>
        </p:nvSpPr>
        <p:spPr>
          <a:xfrm>
            <a:off x="1957387" y="2139950"/>
            <a:ext cx="10514013" cy="38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defTabSz="914400">
              <a:defRPr sz="1800">
                <a:latin typeface="+mn-lt"/>
                <a:ea typeface="+mn-ea"/>
                <a:cs typeface="+mn-cs"/>
                <a:sym typeface="Helvetica"/>
              </a:defRPr>
            </a:lvl1pPr>
          </a:lstStyle>
          <a:p>
            <a:pPr>
              <a:defRPr sz="1200">
                <a:latin typeface="+mj-lt"/>
                <a:ea typeface="+mj-ea"/>
                <a:cs typeface="+mj-cs"/>
                <a:sym typeface="Helvetica Neue"/>
              </a:defRPr>
            </a:pPr>
            <a:r>
              <a:rPr sz="1800">
                <a:latin typeface="+mn-lt"/>
                <a:ea typeface="+mn-ea"/>
                <a:cs typeface="+mn-cs"/>
                <a:sym typeface="Helvetica"/>
              </a:rPr>
              <a:t>Berger, Milicic, Alcalay, Torretti, Arab y Justiniano (2009)</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8"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149"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150"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151"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152"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153" name="¿QUÉ PUEDEN HACER LAS ESCUELAS?"/>
          <p:cNvSpPr txBox="1"/>
          <p:nvPr>
            <p:ph type="title" idx="4294967295"/>
          </p:nvPr>
        </p:nvSpPr>
        <p:spPr>
          <a:xfrm>
            <a:off x="1455737" y="0"/>
            <a:ext cx="11388726" cy="1625600"/>
          </a:xfrm>
          <a:prstGeom prst="rect">
            <a:avLst/>
          </a:prstGeom>
        </p:spPr>
        <p:txBody>
          <a:bodyPr lIns="63500" tIns="63500" rIns="63500" bIns="63500">
            <a:normAutofit fontScale="100000" lnSpcReduction="0"/>
          </a:bodyPr>
          <a:lstStyle>
            <a:lvl1pPr defTabSz="914400">
              <a:defRPr sz="2400">
                <a:solidFill>
                  <a:schemeClr val="accent4"/>
                </a:solidFill>
                <a:latin typeface="+mn-lt"/>
                <a:ea typeface="+mn-ea"/>
                <a:cs typeface="+mn-cs"/>
                <a:sym typeface="Helvetica"/>
              </a:defRPr>
            </a:lvl1pPr>
          </a:lstStyle>
          <a:p>
            <a:pPr>
              <a:defRPr sz="8000">
                <a:solidFill>
                  <a:srgbClr val="A7A7A7"/>
                </a:solidFill>
                <a:latin typeface="Helvetica Light"/>
                <a:ea typeface="Helvetica Light"/>
                <a:cs typeface="Helvetica Light"/>
                <a:sym typeface="Helvetica Light"/>
              </a:defRPr>
            </a:pPr>
            <a:r>
              <a:rPr sz="2400">
                <a:solidFill>
                  <a:schemeClr val="accent4"/>
                </a:solidFill>
                <a:latin typeface="+mn-lt"/>
                <a:ea typeface="+mn-ea"/>
                <a:cs typeface="+mn-cs"/>
                <a:sym typeface="Helvetica"/>
              </a:rPr>
              <a:t>¿QUÉ PUEDEN HACER LAS ESCUELAS?</a:t>
            </a:r>
          </a:p>
        </p:txBody>
      </p:sp>
      <p:sp>
        <p:nvSpPr>
          <p:cNvPr id="154" name="Crear una escuela moral: altas expectativas sobre el buen trato y una oposición a la excesiva exclusión y crueldad social…"/>
          <p:cNvSpPr txBox="1"/>
          <p:nvPr>
            <p:ph type="body" idx="4294967295"/>
          </p:nvPr>
        </p:nvSpPr>
        <p:spPr>
          <a:xfrm>
            <a:off x="1462087" y="2306637"/>
            <a:ext cx="11377613" cy="6386513"/>
          </a:xfrm>
          <a:prstGeom prst="rect">
            <a:avLst/>
          </a:prstGeom>
        </p:spPr>
        <p:txBody>
          <a:bodyPr lIns="63500" tIns="63500" rIns="63500" bIns="63500" anchor="t">
            <a:normAutofit fontScale="100000" lnSpcReduction="0"/>
          </a:bodyPr>
          <a:lstStyle/>
          <a:p>
            <a:pPr marL="270626" indent="-153151" defTabSz="914400">
              <a:spcBef>
                <a:spcPts val="800"/>
              </a:spcBef>
              <a:buClr>
                <a:schemeClr val="accent4"/>
              </a:buClr>
              <a:buSzPct val="80000"/>
              <a:buFont typeface="Helvetica"/>
            </a:pPr>
            <a:r>
              <a:rPr sz="2600">
                <a:latin typeface="+mn-lt"/>
                <a:ea typeface="+mn-ea"/>
                <a:cs typeface="+mn-cs"/>
                <a:sym typeface="Helvetica"/>
              </a:rPr>
              <a:t>Crear una escuela moral: altas expectativas sobre el buen trato y una oposición a la excesiva exclusión y crueldad social</a:t>
            </a:r>
            <a:endParaRPr sz="2600">
              <a:latin typeface="+mn-lt"/>
              <a:ea typeface="+mn-ea"/>
              <a:cs typeface="+mn-cs"/>
              <a:sym typeface="Helvetica"/>
            </a:endParaRPr>
          </a:p>
          <a:p>
            <a:pPr marL="270626" indent="-153151" defTabSz="914400">
              <a:spcBef>
                <a:spcPts val="800"/>
              </a:spcBef>
              <a:buClr>
                <a:schemeClr val="accent4"/>
              </a:buClr>
              <a:buSzPct val="80000"/>
              <a:buFont typeface="Helvetica"/>
            </a:pPr>
            <a:r>
              <a:rPr sz="2600">
                <a:latin typeface="+mn-lt"/>
                <a:ea typeface="+mn-ea"/>
                <a:cs typeface="+mn-cs"/>
                <a:sym typeface="Helvetica"/>
              </a:rPr>
              <a:t>Incluir a todos en la conversación (docentes, padres, alumnos, etc.)</a:t>
            </a:r>
            <a:endParaRPr sz="2600">
              <a:latin typeface="+mn-lt"/>
              <a:ea typeface="+mn-ea"/>
              <a:cs typeface="+mn-cs"/>
              <a:sym typeface="Helvetica"/>
            </a:endParaRPr>
          </a:p>
          <a:p>
            <a:pPr marL="270626" indent="-153151" defTabSz="914400">
              <a:spcBef>
                <a:spcPts val="800"/>
              </a:spcBef>
              <a:buClr>
                <a:schemeClr val="accent4"/>
              </a:buClr>
              <a:buSzPct val="80000"/>
              <a:buFont typeface="Helvetica"/>
            </a:pPr>
            <a:r>
              <a:rPr sz="2600">
                <a:latin typeface="+mn-lt"/>
                <a:ea typeface="+mn-ea"/>
                <a:cs typeface="+mn-cs"/>
                <a:sym typeface="Helvetica"/>
              </a:rPr>
              <a:t>Estimular la actividad: permitir a los alumnos trabajar para crear un entorno social positivo</a:t>
            </a:r>
            <a:endParaRPr sz="2600">
              <a:latin typeface="+mn-lt"/>
              <a:ea typeface="+mn-ea"/>
              <a:cs typeface="+mn-cs"/>
              <a:sym typeface="Helvetica"/>
            </a:endParaRPr>
          </a:p>
          <a:p>
            <a:pPr marL="270626" indent="-153151" defTabSz="914400">
              <a:spcBef>
                <a:spcPts val="800"/>
              </a:spcBef>
              <a:buClr>
                <a:schemeClr val="accent4"/>
              </a:buClr>
              <a:buSzPct val="80000"/>
              <a:buFont typeface="Helvetica"/>
            </a:pPr>
            <a:r>
              <a:rPr sz="2600">
                <a:latin typeface="+mn-lt"/>
                <a:ea typeface="+mn-ea"/>
                <a:cs typeface="+mn-cs"/>
                <a:sym typeface="Helvetica"/>
              </a:rPr>
              <a:t>Infundir pautas éticas: establecer pautas altas, ideales.</a:t>
            </a:r>
            <a:endParaRPr sz="2600">
              <a:latin typeface="+mn-lt"/>
              <a:ea typeface="+mn-ea"/>
              <a:cs typeface="+mn-cs"/>
              <a:sym typeface="Helvetica"/>
            </a:endParaRPr>
          </a:p>
          <a:p>
            <a:pPr marL="270626" indent="-153151" defTabSz="914400">
              <a:spcBef>
                <a:spcPts val="800"/>
              </a:spcBef>
              <a:buClr>
                <a:schemeClr val="accent4"/>
              </a:buClr>
              <a:buSzPct val="80000"/>
              <a:buFont typeface="Helvetica"/>
            </a:pPr>
            <a:r>
              <a:rPr sz="2600">
                <a:latin typeface="+mn-lt"/>
                <a:ea typeface="+mn-ea"/>
                <a:cs typeface="+mn-cs"/>
                <a:sym typeface="Helvetica"/>
              </a:rPr>
              <a:t>Estimular que los alumnos sean buenos ciudadanos: empatía, responsabilidad, capacidad de compartir, etc.</a:t>
            </a:r>
            <a:endParaRPr sz="2600">
              <a:latin typeface="+mn-lt"/>
              <a:ea typeface="+mn-ea"/>
              <a:cs typeface="+mn-cs"/>
              <a:sym typeface="Helvetica"/>
            </a:endParaRPr>
          </a:p>
          <a:p>
            <a:pPr marL="270626" indent="-153151" defTabSz="914400">
              <a:spcBef>
                <a:spcPts val="800"/>
              </a:spcBef>
              <a:buClr>
                <a:schemeClr val="accent4"/>
              </a:buClr>
              <a:buSzPct val="80000"/>
              <a:buFont typeface="Helvetica"/>
            </a:pPr>
            <a:r>
              <a:rPr sz="2600">
                <a:latin typeface="+mn-lt"/>
                <a:ea typeface="+mn-ea"/>
                <a:cs typeface="+mn-cs"/>
                <a:sym typeface="Helvetica"/>
              </a:rPr>
              <a:t>Tomar un enfoque de sistemas</a:t>
            </a:r>
            <a:endParaRPr sz="2600">
              <a:latin typeface="+mn-lt"/>
              <a:ea typeface="+mn-ea"/>
              <a:cs typeface="+mn-cs"/>
              <a:sym typeface="Helvetica"/>
            </a:endParaRPr>
          </a:p>
          <a:p>
            <a:pPr marL="270626" indent="-153151" defTabSz="914400">
              <a:spcBef>
                <a:spcPts val="800"/>
              </a:spcBef>
              <a:buClr>
                <a:schemeClr val="accent4"/>
              </a:buClr>
              <a:buSzPct val="80000"/>
              <a:buFont typeface="Helvetica"/>
            </a:pPr>
            <a:r>
              <a:rPr sz="2600">
                <a:latin typeface="+mn-lt"/>
                <a:ea typeface="+mn-ea"/>
                <a:cs typeface="+mn-cs"/>
                <a:sym typeface="Helvetica"/>
              </a:rPr>
              <a:t>Aprovechar el poder de los maestros</a:t>
            </a:r>
            <a:endParaRPr sz="2600">
              <a:latin typeface="+mn-lt"/>
              <a:ea typeface="+mn-ea"/>
              <a:cs typeface="+mn-cs"/>
              <a:sym typeface="Helvetica"/>
            </a:endParaRPr>
          </a:p>
          <a:p>
            <a:pPr marL="270626" indent="-153151" defTabSz="914400">
              <a:spcBef>
                <a:spcPts val="800"/>
              </a:spcBef>
              <a:buClr>
                <a:schemeClr val="accent4"/>
              </a:buClr>
              <a:buSzPct val="80000"/>
              <a:buFont typeface="Helvetica"/>
            </a:pPr>
            <a:r>
              <a:rPr sz="2600">
                <a:latin typeface="+mn-lt"/>
                <a:ea typeface="+mn-ea"/>
                <a:cs typeface="+mn-cs"/>
                <a:sym typeface="Helvetica"/>
              </a:rPr>
              <a:t>Trabajar en la comunidad por escuelas más pequeñas y afectuosas.</a:t>
            </a:r>
          </a:p>
        </p:txBody>
      </p:sp>
      <p:sp>
        <p:nvSpPr>
          <p:cNvPr id="155" name="Thompson, O’Neill y Cohen (2003)"/>
          <p:cNvSpPr txBox="1"/>
          <p:nvPr/>
        </p:nvSpPr>
        <p:spPr>
          <a:xfrm>
            <a:off x="2686050" y="1536700"/>
            <a:ext cx="8978900" cy="38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defTabSz="914400">
              <a:defRPr sz="1800">
                <a:latin typeface="+mn-lt"/>
                <a:ea typeface="+mn-ea"/>
                <a:cs typeface="+mn-cs"/>
                <a:sym typeface="Helvetica"/>
              </a:defRPr>
            </a:lvl1pPr>
          </a:lstStyle>
          <a:p>
            <a:pPr>
              <a:defRPr sz="1200">
                <a:latin typeface="+mj-lt"/>
                <a:ea typeface="+mj-ea"/>
                <a:cs typeface="+mj-cs"/>
                <a:sym typeface="Helvetica Neue"/>
              </a:defRPr>
            </a:pPr>
            <a:r>
              <a:rPr sz="1800">
                <a:latin typeface="+mn-lt"/>
                <a:ea typeface="+mn-ea"/>
                <a:cs typeface="+mn-cs"/>
                <a:sym typeface="Helvetica"/>
              </a:rPr>
              <a:t>Thompson, O’Neill y Cohen (2003)</a:t>
            </a:r>
          </a:p>
        </p:txBody>
      </p:sp>
      <p:sp>
        <p:nvSpPr>
          <p:cNvPr id="156" name="“La relación humana segura es la base de todo aprendizaje y de la construcción de comunidad” (p.266)"/>
          <p:cNvSpPr txBox="1"/>
          <p:nvPr/>
        </p:nvSpPr>
        <p:spPr>
          <a:xfrm>
            <a:off x="1317625" y="8093075"/>
            <a:ext cx="11377613" cy="10924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r" defTabSz="914400">
              <a:defRPr sz="1200">
                <a:latin typeface="+mj-lt"/>
                <a:ea typeface="+mj-ea"/>
                <a:cs typeface="+mj-cs"/>
                <a:sym typeface="Helvetica Neue"/>
              </a:defRPr>
            </a:pPr>
            <a:r>
              <a:rPr sz="3400">
                <a:latin typeface="Gill Sans"/>
                <a:ea typeface="Gill Sans"/>
                <a:cs typeface="Gill Sans"/>
                <a:sym typeface="Gill Sans"/>
              </a:rPr>
              <a:t>“</a:t>
            </a:r>
            <a:r>
              <a:rPr i="1" sz="3400">
                <a:latin typeface="Gill Sans"/>
                <a:ea typeface="Gill Sans"/>
                <a:cs typeface="Gill Sans"/>
                <a:sym typeface="Gill Sans"/>
              </a:rPr>
              <a:t>La relación humana segura es la base de todo aprendizaje y de la construcción de comunidad” (p.266)</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8"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159"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160"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161"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162"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163" name="“Los colegios son ampliamente reconocidos como el mejor contexto para realizar actividades destinadas a promover la competencia de los estudiantes y prevenir el desarrollo de conductas conflictivas. En contraste con otros emplazamientos potenciales para la intervención, los colegios ofrecen acceso a todos los niños de una forma regular y estable durante la mayor parte de los años en que se desarrolla su personalidad”.…"/>
          <p:cNvSpPr txBox="1"/>
          <p:nvPr>
            <p:ph type="body" idx="4294967295"/>
          </p:nvPr>
        </p:nvSpPr>
        <p:spPr>
          <a:xfrm>
            <a:off x="1500187" y="1924050"/>
            <a:ext cx="10869613" cy="6827838"/>
          </a:xfrm>
          <a:prstGeom prst="rect">
            <a:avLst/>
          </a:prstGeom>
        </p:spPr>
        <p:txBody>
          <a:bodyPr lIns="63500" tIns="63500" rIns="63500" bIns="63500" anchor="t">
            <a:normAutofit fontScale="100000" lnSpcReduction="0"/>
          </a:bodyPr>
          <a:lstStyle/>
          <a:p>
            <a:pPr marL="0" indent="117475" algn="just" defTabSz="914400">
              <a:spcBef>
                <a:spcPts val="800"/>
              </a:spcBef>
              <a:buSzTx/>
              <a:buNone/>
            </a:pPr>
            <a:r>
              <a:rPr sz="2800">
                <a:latin typeface="+mn-lt"/>
                <a:ea typeface="+mn-ea"/>
                <a:cs typeface="+mn-cs"/>
                <a:sym typeface="Helvetica"/>
              </a:rPr>
              <a:t>“Los colegios son ampliamente reconocidos como el mejor contexto para realizar actividades destinadas a promover la competencia de los estudiantes y prevenir el desarrollo de conductas conflictivas. En contraste con otros emplazamientos potenciales para la intervención, los colegios ofrecen acceso a todos los niños de una forma regular y estable durante la mayor parte de los años en que se desarrolla su personalidad”</a:t>
            </a:r>
            <a:r>
              <a:rPr i="1" sz="2800">
                <a:latin typeface="+mn-lt"/>
                <a:ea typeface="+mn-ea"/>
                <a:cs typeface="+mn-cs"/>
                <a:sym typeface="Helvetica"/>
              </a:rPr>
              <a:t>. </a:t>
            </a:r>
            <a:endParaRPr i="1" sz="2800">
              <a:latin typeface="+mn-lt"/>
              <a:ea typeface="+mn-ea"/>
              <a:cs typeface="+mn-cs"/>
              <a:sym typeface="Helvetica"/>
            </a:endParaRPr>
          </a:p>
          <a:p>
            <a:pPr marL="0" indent="117475" defTabSz="914400">
              <a:spcBef>
                <a:spcPts val="800"/>
              </a:spcBef>
              <a:buSzTx/>
              <a:buNone/>
            </a:pPr>
            <a:endParaRPr i="1" sz="3000">
              <a:latin typeface="+mn-lt"/>
              <a:ea typeface="+mn-ea"/>
              <a:cs typeface="+mn-cs"/>
              <a:sym typeface="Helvetica"/>
            </a:endParaRPr>
          </a:p>
          <a:p>
            <a:pPr marL="0" indent="117475" defTabSz="914400">
              <a:spcBef>
                <a:spcPts val="800"/>
              </a:spcBef>
              <a:buSzTx/>
              <a:buNone/>
            </a:pPr>
            <a:r>
              <a:rPr sz="2800">
                <a:latin typeface="+mn-lt"/>
                <a:ea typeface="+mn-ea"/>
                <a:cs typeface="+mn-cs"/>
                <a:sym typeface="Helvetica"/>
              </a:rPr>
              <a:t>Consorcio de Promoción Escolar para la Competencia Social, citado en Shapiro, 2000).</a:t>
            </a:r>
          </a:p>
        </p:txBody>
      </p:sp>
      <p:pic>
        <p:nvPicPr>
          <p:cNvPr id="164" name="image.png" descr="image.png"/>
          <p:cNvPicPr>
            <a:picLocks noChangeAspect="1"/>
          </p:cNvPicPr>
          <p:nvPr/>
        </p:nvPicPr>
        <p:blipFill>
          <a:blip r:embed="rId4">
            <a:extLst/>
          </a:blip>
          <a:stretch>
            <a:fillRect/>
          </a:stretch>
        </p:blipFill>
        <p:spPr>
          <a:xfrm>
            <a:off x="8478837" y="6010275"/>
            <a:ext cx="4670426" cy="3835400"/>
          </a:xfrm>
          <a:prstGeom prst="rect">
            <a:avLst/>
          </a:prstGeom>
          <a:ln w="12700">
            <a:miter lim="400000"/>
          </a:ln>
        </p:spPr>
      </p:pic>
      <p:sp>
        <p:nvSpPr>
          <p:cNvPr id="165" name="ESCUELA COMO ESPACIO PRIVILEGIADO PARA LA EDUCACIÓN EMOCIONAL"/>
          <p:cNvSpPr txBox="1"/>
          <p:nvPr/>
        </p:nvSpPr>
        <p:spPr>
          <a:xfrm>
            <a:off x="2038350" y="484187"/>
            <a:ext cx="11233150"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914400">
              <a:defRPr sz="2400">
                <a:latin typeface="Gill Sans"/>
                <a:ea typeface="Gill Sans"/>
                <a:cs typeface="Gill Sans"/>
                <a:sym typeface="Gill Sans"/>
              </a:defRPr>
            </a:lvl1pPr>
          </a:lstStyle>
          <a:p>
            <a:pPr>
              <a:defRPr sz="1200">
                <a:latin typeface="+mj-lt"/>
                <a:ea typeface="+mj-ea"/>
                <a:cs typeface="+mj-cs"/>
                <a:sym typeface="Helvetica Neue"/>
              </a:defRPr>
            </a:pPr>
            <a:r>
              <a:rPr sz="2400">
                <a:latin typeface="Gill Sans"/>
                <a:ea typeface="Gill Sans"/>
                <a:cs typeface="Gill Sans"/>
                <a:sym typeface="Gill Sans"/>
              </a:rPr>
              <a:t>ESCUELA COMO ESPACIO PRIVILEGIADO PARA LA EDUCACIÓN EMOCIONAL</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7"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168"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169"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170"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171"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172" name="ÁREAS PROGRAMA…"/>
          <p:cNvSpPr txBox="1"/>
          <p:nvPr/>
        </p:nvSpPr>
        <p:spPr>
          <a:xfrm>
            <a:off x="1462087" y="571500"/>
            <a:ext cx="11233151" cy="42291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algn="r" defTabSz="1298575">
              <a:defRPr sz="1200">
                <a:latin typeface="+mj-lt"/>
                <a:ea typeface="+mj-ea"/>
                <a:cs typeface="+mj-cs"/>
                <a:sym typeface="Helvetica Neue"/>
              </a:defRPr>
            </a:pPr>
            <a:endParaRPr sz="2500"/>
          </a:p>
          <a:p>
            <a:pPr algn="r" defTabSz="1298575">
              <a:defRPr sz="1200">
                <a:latin typeface="+mj-lt"/>
                <a:ea typeface="+mj-ea"/>
                <a:cs typeface="+mj-cs"/>
                <a:sym typeface="Helvetica Neue"/>
              </a:defRPr>
            </a:pPr>
            <a:r>
              <a:rPr b="1" sz="5100">
                <a:latin typeface="+mn-lt"/>
                <a:ea typeface="+mn-ea"/>
                <a:cs typeface="+mn-cs"/>
                <a:sym typeface="Helvetica"/>
              </a:rPr>
              <a:t>ÁREAS PROGRAMA </a:t>
            </a:r>
            <a:endParaRPr b="1" sz="5100">
              <a:latin typeface="+mn-lt"/>
              <a:ea typeface="+mn-ea"/>
              <a:cs typeface="+mn-cs"/>
              <a:sym typeface="Helvetica"/>
            </a:endParaRPr>
          </a:p>
          <a:p>
            <a:pPr algn="r" defTabSz="1298575">
              <a:defRPr sz="1200">
                <a:latin typeface="+mj-lt"/>
                <a:ea typeface="+mj-ea"/>
                <a:cs typeface="+mj-cs"/>
                <a:sym typeface="Helvetica Neue"/>
              </a:defRPr>
            </a:pPr>
            <a:r>
              <a:rPr b="1" sz="5100">
                <a:latin typeface="+mn-lt"/>
                <a:ea typeface="+mn-ea"/>
                <a:cs typeface="+mn-cs"/>
                <a:sym typeface="Helvetica"/>
              </a:rPr>
              <a:t>SOCIO-EMOCIONAL. </a:t>
            </a:r>
            <a:endParaRPr b="1" sz="5100">
              <a:latin typeface="+mn-lt"/>
              <a:ea typeface="+mn-ea"/>
              <a:cs typeface="+mn-cs"/>
              <a:sym typeface="Helvetica"/>
            </a:endParaRPr>
          </a:p>
          <a:p>
            <a:pPr algn="r" defTabSz="1298575">
              <a:defRPr sz="1200">
                <a:latin typeface="+mj-lt"/>
                <a:ea typeface="+mj-ea"/>
                <a:cs typeface="+mj-cs"/>
                <a:sym typeface="Helvetica Neue"/>
              </a:defRPr>
            </a:pPr>
            <a:endParaRPr b="1" sz="5100">
              <a:latin typeface="+mn-lt"/>
              <a:ea typeface="+mn-ea"/>
              <a:cs typeface="+mn-cs"/>
              <a:sym typeface="Helvetica"/>
            </a:endParaRPr>
          </a:p>
          <a:p>
            <a:pPr algn="r" defTabSz="1298575">
              <a:defRPr sz="1200">
                <a:latin typeface="+mj-lt"/>
                <a:ea typeface="+mj-ea"/>
                <a:cs typeface="+mj-cs"/>
                <a:sym typeface="Helvetica Neue"/>
              </a:defRPr>
            </a:pPr>
            <a:r>
              <a:rPr sz="4500">
                <a:latin typeface="+mn-lt"/>
                <a:ea typeface="+mn-ea"/>
                <a:cs typeface="+mn-cs"/>
                <a:sym typeface="Helvetica"/>
              </a:rPr>
              <a:t>Milicic,N., Alcalay, L.,Berger, C. y Torreti, A. Proyecto Fondecyt Nº1070851 </a:t>
            </a:r>
          </a:p>
        </p:txBody>
      </p:sp>
      <p:pic>
        <p:nvPicPr>
          <p:cNvPr id="173" name="image.png" descr="image.png"/>
          <p:cNvPicPr>
            <a:picLocks noChangeAspect="1"/>
          </p:cNvPicPr>
          <p:nvPr/>
        </p:nvPicPr>
        <p:blipFill>
          <a:blip r:embed="rId4">
            <a:extLst/>
          </a:blip>
          <a:stretch>
            <a:fillRect/>
          </a:stretch>
        </p:blipFill>
        <p:spPr>
          <a:xfrm>
            <a:off x="4486275" y="5216525"/>
            <a:ext cx="5507038" cy="4537075"/>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5"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176"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177"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178"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179"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180" name="CONCIENCIA DE SÍ MISMO: AUTOCONOCIMIENTO Y CONEXIÓN CON LAS PROPIAS EMOCIONES."/>
          <p:cNvSpPr txBox="1"/>
          <p:nvPr/>
        </p:nvSpPr>
        <p:spPr>
          <a:xfrm>
            <a:off x="1677987" y="555625"/>
            <a:ext cx="10628313" cy="23241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algn="r" defTabSz="1298575">
              <a:defRPr sz="1200">
                <a:latin typeface="+mj-lt"/>
                <a:ea typeface="+mj-ea"/>
                <a:cs typeface="+mj-cs"/>
                <a:sym typeface="Helvetica Neue"/>
              </a:defRPr>
            </a:pPr>
            <a:endParaRPr sz="2500"/>
          </a:p>
          <a:p>
            <a:pPr algn="r" defTabSz="1298575">
              <a:defRPr sz="1200">
                <a:latin typeface="+mj-lt"/>
                <a:ea typeface="+mj-ea"/>
                <a:cs typeface="+mj-cs"/>
                <a:sym typeface="Helvetica Neue"/>
              </a:defRPr>
            </a:pPr>
            <a:r>
              <a:rPr b="1" sz="3900">
                <a:latin typeface="+mn-lt"/>
                <a:ea typeface="+mn-ea"/>
                <a:cs typeface="+mn-cs"/>
                <a:sym typeface="Helvetica"/>
              </a:rPr>
              <a:t>CONCIENCIA DE SÍ MISMO: AUTOCONOCIMIENTO Y CONEXIÓN CON LAS PROPIAS EMOCIONES. </a:t>
            </a:r>
          </a:p>
        </p:txBody>
      </p:sp>
      <p:sp>
        <p:nvSpPr>
          <p:cNvPr id="181" name="Conocerse, valorarse y respetarse de modo de lograr un bienestar individual que permita establecer límites entre lo propio y los otros, de modo que fortalezcan y desarrollen una buena interacción."/>
          <p:cNvSpPr txBox="1"/>
          <p:nvPr/>
        </p:nvSpPr>
        <p:spPr>
          <a:xfrm>
            <a:off x="1677987" y="3235325"/>
            <a:ext cx="10864851" cy="7112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algn="just" defTabSz="1298575">
              <a:defRPr sz="1800">
                <a:latin typeface="+mn-lt"/>
                <a:ea typeface="+mn-ea"/>
                <a:cs typeface="+mn-cs"/>
                <a:sym typeface="Helvetica"/>
              </a:defRPr>
            </a:lvl1pPr>
          </a:lstStyle>
          <a:p>
            <a:pPr>
              <a:defRPr sz="1200">
                <a:latin typeface="+mj-lt"/>
                <a:ea typeface="+mj-ea"/>
                <a:cs typeface="+mj-cs"/>
                <a:sym typeface="Helvetica Neue"/>
              </a:defRPr>
            </a:pPr>
            <a:r>
              <a:rPr sz="1800">
                <a:latin typeface="+mn-lt"/>
                <a:ea typeface="+mn-ea"/>
                <a:cs typeface="+mn-cs"/>
                <a:sym typeface="Helvetica"/>
              </a:rPr>
              <a:t>Conocerse, valorarse y respetarse de modo de lograr un bienestar individual que permita establecer límites entre lo propio y los otros, de modo que fortalezcan y desarrollen una buena interacción. </a:t>
            </a:r>
          </a:p>
        </p:txBody>
      </p:sp>
      <p:pic>
        <p:nvPicPr>
          <p:cNvPr id="182" name="image.png" descr="image.png"/>
          <p:cNvPicPr>
            <a:picLocks noChangeAspect="1"/>
          </p:cNvPicPr>
          <p:nvPr/>
        </p:nvPicPr>
        <p:blipFill>
          <a:blip r:embed="rId4">
            <a:extLst/>
          </a:blip>
          <a:stretch>
            <a:fillRect/>
          </a:stretch>
        </p:blipFill>
        <p:spPr>
          <a:xfrm>
            <a:off x="7059612" y="5310187"/>
            <a:ext cx="5973763" cy="449262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30"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31"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32"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33"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34" name="La experiencia escolar es de gran importancia ya que las relaciones humanas allí experimentadas se transforman en modelos de convivencia social. Por ello, de algún modo es imperativo ético favorecer una convivencia escolar positiva que permita a los estudiantes desarrollar aquellas competencias y habilidades necesarias para establecer relaciones sociales armónicas y nutritivas."/>
          <p:cNvSpPr txBox="1"/>
          <p:nvPr>
            <p:ph type="body" sz="half" idx="4294967295"/>
          </p:nvPr>
        </p:nvSpPr>
        <p:spPr>
          <a:xfrm>
            <a:off x="2038350" y="1924050"/>
            <a:ext cx="10044113" cy="4968875"/>
          </a:xfrm>
          <a:prstGeom prst="rect">
            <a:avLst/>
          </a:prstGeom>
        </p:spPr>
        <p:txBody>
          <a:bodyPr lIns="76200" tIns="76200" rIns="76200" bIns="76200" anchor="t">
            <a:normAutofit fontScale="100000" lnSpcReduction="0"/>
          </a:bodyPr>
          <a:lstStyle>
            <a:lvl1pPr marL="0" indent="0" algn="just" defTabSz="1298575">
              <a:spcBef>
                <a:spcPts val="0"/>
              </a:spcBef>
              <a:buSzTx/>
              <a:buNone/>
              <a:defRPr sz="2400">
                <a:latin typeface="+mn-lt"/>
                <a:ea typeface="+mn-ea"/>
                <a:cs typeface="+mn-cs"/>
                <a:sym typeface="Helvetica"/>
              </a:defRPr>
            </a:lvl1pPr>
          </a:lstStyle>
          <a:p>
            <a:pPr>
              <a:defRPr sz="3800">
                <a:latin typeface="Helvetica Light"/>
                <a:ea typeface="Helvetica Light"/>
                <a:cs typeface="Helvetica Light"/>
                <a:sym typeface="Helvetica Light"/>
              </a:defRPr>
            </a:pPr>
            <a:r>
              <a:rPr sz="2400">
                <a:latin typeface="+mn-lt"/>
                <a:ea typeface="+mn-ea"/>
                <a:cs typeface="+mn-cs"/>
                <a:sym typeface="Helvetica"/>
              </a:rPr>
              <a:t>La experiencia escolar es de gran importancia ya que las relaciones humanas allí experimentadas se transforman en modelos de convivencia social. Por ello, de algún modo es imperativo ético favorecer una convivencia escolar positiva que permita a los estudiantes desarrollar aquellas competencias y habilidades necesarias para establecer relaciones sociales armónicas y nutritivas.</a:t>
            </a:r>
          </a:p>
        </p:txBody>
      </p:sp>
      <p:sp>
        <p:nvSpPr>
          <p:cNvPr id="35" name="INTRODUCCIÓN"/>
          <p:cNvSpPr txBox="1"/>
          <p:nvPr/>
        </p:nvSpPr>
        <p:spPr>
          <a:xfrm>
            <a:off x="4773612" y="622300"/>
            <a:ext cx="4375151" cy="46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1298575">
              <a:defRPr sz="2400">
                <a:latin typeface="+mn-lt"/>
                <a:ea typeface="+mn-ea"/>
                <a:cs typeface="+mn-cs"/>
                <a:sym typeface="Helvetica"/>
              </a:defRPr>
            </a:lvl1pPr>
          </a:lstStyle>
          <a:p>
            <a:pPr>
              <a:defRPr sz="1200">
                <a:latin typeface="+mj-lt"/>
                <a:ea typeface="+mj-ea"/>
                <a:cs typeface="+mj-cs"/>
                <a:sym typeface="Helvetica Neue"/>
              </a:defRPr>
            </a:pPr>
            <a:r>
              <a:rPr sz="2400">
                <a:latin typeface="+mn-lt"/>
                <a:ea typeface="+mn-ea"/>
                <a:cs typeface="+mn-cs"/>
                <a:sym typeface="Helvetica"/>
              </a:rPr>
              <a:t>INTRODUCCIÓN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4"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185"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186"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187"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188"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189" name="CONCIENCIA DE LOS OTROS Y EMPATÍA: TOMA DE PERSPECTIVA DE LA REALIDAD Y DE LAS EMOCIONES DE LOS DEMÁS."/>
          <p:cNvSpPr txBox="1"/>
          <p:nvPr/>
        </p:nvSpPr>
        <p:spPr>
          <a:xfrm>
            <a:off x="1965325" y="369887"/>
            <a:ext cx="10801350" cy="23241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algn="r" defTabSz="1298575">
              <a:defRPr sz="1200">
                <a:latin typeface="+mj-lt"/>
                <a:ea typeface="+mj-ea"/>
                <a:cs typeface="+mj-cs"/>
                <a:sym typeface="Helvetica Neue"/>
              </a:defRPr>
            </a:pPr>
            <a:endParaRPr sz="2500"/>
          </a:p>
          <a:p>
            <a:pPr algn="r" defTabSz="1298575">
              <a:defRPr sz="1200">
                <a:latin typeface="+mj-lt"/>
                <a:ea typeface="+mj-ea"/>
                <a:cs typeface="+mj-cs"/>
                <a:sym typeface="Helvetica Neue"/>
              </a:defRPr>
            </a:pPr>
            <a:r>
              <a:rPr b="1" sz="3900">
                <a:latin typeface="+mn-lt"/>
                <a:ea typeface="+mn-ea"/>
                <a:cs typeface="+mn-cs"/>
                <a:sym typeface="Helvetica"/>
              </a:rPr>
              <a:t>CONCIENCIA DE LOS OTROS Y EMPATÍA: TOMA DE PERSPECTIVA DE LA REALIDAD Y DE LAS EMOCIONES DE LOS DEMÁS. </a:t>
            </a:r>
          </a:p>
        </p:txBody>
      </p:sp>
      <p:sp>
        <p:nvSpPr>
          <p:cNvPr id="190" name="Capacidad que tiene los seres humanos para  percibir los sentimientos, necesidades e intereses de los otros. Para sintonizarse y resonar afectivamente con los otros de modo de captar las señales sutiles que nos indican lo que ellos necesitan y quieren."/>
          <p:cNvSpPr txBox="1"/>
          <p:nvPr/>
        </p:nvSpPr>
        <p:spPr>
          <a:xfrm>
            <a:off x="2252662" y="3038475"/>
            <a:ext cx="10085388" cy="9906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algn="just" defTabSz="1298575">
              <a:defRPr sz="1800">
                <a:latin typeface="+mn-lt"/>
                <a:ea typeface="+mn-ea"/>
                <a:cs typeface="+mn-cs"/>
                <a:sym typeface="Helvetica"/>
              </a:defRPr>
            </a:lvl1pPr>
          </a:lstStyle>
          <a:p>
            <a:pPr>
              <a:defRPr sz="1200">
                <a:latin typeface="+mj-lt"/>
                <a:ea typeface="+mj-ea"/>
                <a:cs typeface="+mj-cs"/>
                <a:sym typeface="Helvetica Neue"/>
              </a:defRPr>
            </a:pPr>
            <a:r>
              <a:rPr sz="1800">
                <a:latin typeface="+mn-lt"/>
                <a:ea typeface="+mn-ea"/>
                <a:cs typeface="+mn-cs"/>
                <a:sym typeface="Helvetica"/>
              </a:rPr>
              <a:t>Capacidad que tiene los seres humanos para  percibir los sentimientos, necesidades e intereses de los otros. Para sintonizarse y resonar afectivamente con los otros de modo de captar las señales sutiles que nos indican lo que ellos necesitan y quieren. </a:t>
            </a:r>
          </a:p>
        </p:txBody>
      </p:sp>
      <p:pic>
        <p:nvPicPr>
          <p:cNvPr id="191" name="image.png" descr="image.png"/>
          <p:cNvPicPr>
            <a:picLocks noChangeAspect="1"/>
          </p:cNvPicPr>
          <p:nvPr/>
        </p:nvPicPr>
        <p:blipFill>
          <a:blip r:embed="rId4">
            <a:extLst/>
          </a:blip>
          <a:stretch>
            <a:fillRect/>
          </a:stretch>
        </p:blipFill>
        <p:spPr>
          <a:xfrm>
            <a:off x="6632575" y="5668962"/>
            <a:ext cx="6400800" cy="411480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3"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194"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195"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196"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197"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198" name="Texto"/>
          <p:cNvSpPr txBox="1"/>
          <p:nvPr/>
        </p:nvSpPr>
        <p:spPr>
          <a:xfrm>
            <a:off x="460375" y="2214562"/>
            <a:ext cx="11674475" cy="13081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algn="r" defTabSz="1298575">
              <a:defRPr sz="1200">
                <a:latin typeface="+mj-lt"/>
                <a:ea typeface="+mj-ea"/>
                <a:cs typeface="+mj-cs"/>
                <a:sym typeface="Helvetica Neue"/>
              </a:defRPr>
            </a:pPr>
            <a:endParaRPr sz="2500"/>
          </a:p>
          <a:p>
            <a:pPr algn="just" defTabSz="1298575">
              <a:defRPr sz="1200">
                <a:latin typeface="+mj-lt"/>
                <a:ea typeface="+mj-ea"/>
                <a:cs typeface="+mj-cs"/>
                <a:sym typeface="Helvetica Neue"/>
              </a:defRPr>
            </a:pPr>
            <a:r>
              <a:rPr sz="5100">
                <a:latin typeface="+mn-lt"/>
                <a:ea typeface="+mn-ea"/>
                <a:cs typeface="+mn-cs"/>
                <a:sym typeface="Helvetica"/>
              </a:rPr>
              <a:t> </a:t>
            </a:r>
          </a:p>
        </p:txBody>
      </p:sp>
      <p:sp>
        <p:nvSpPr>
          <p:cNvPr id="199" name="AUTORREGULACIÓN: PLANIFICACIÓN EMOCIONAL Y DESARROLLO DE LOCUS DE CONTROL INTERNO"/>
          <p:cNvSpPr txBox="1"/>
          <p:nvPr/>
        </p:nvSpPr>
        <p:spPr>
          <a:xfrm>
            <a:off x="1346200" y="884237"/>
            <a:ext cx="11264900" cy="11176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algn="ctr" defTabSz="1298575">
              <a:defRPr sz="3200">
                <a:latin typeface="+mn-lt"/>
                <a:ea typeface="+mn-ea"/>
                <a:cs typeface="+mn-cs"/>
                <a:sym typeface="Helvetica"/>
              </a:defRPr>
            </a:lvl1pPr>
          </a:lstStyle>
          <a:p>
            <a:pPr>
              <a:defRPr sz="1200">
                <a:latin typeface="+mj-lt"/>
                <a:ea typeface="+mj-ea"/>
                <a:cs typeface="+mj-cs"/>
                <a:sym typeface="Helvetica Neue"/>
              </a:defRPr>
            </a:pPr>
            <a:r>
              <a:rPr sz="3200">
                <a:latin typeface="+mn-lt"/>
                <a:ea typeface="+mn-ea"/>
                <a:cs typeface="+mn-cs"/>
                <a:sym typeface="Helvetica"/>
              </a:rPr>
              <a:t>AUTORREGULACIÓN: PLANIFICACIÓN EMOCIONAL Y DESARROLLO DE LOCUS DE CONTROL INTERNO</a:t>
            </a:r>
          </a:p>
        </p:txBody>
      </p:sp>
      <p:sp>
        <p:nvSpPr>
          <p:cNvPr id="200" name="Capacidad de anticipar las consecuencias emocionales de los actos lo que a su vez significa el de darse un espacio para reflexionar y anticipar las consecuencias. Además implica la capacidad de planificación y organización para lograr cumplir las metas propuestas."/>
          <p:cNvSpPr txBox="1"/>
          <p:nvPr/>
        </p:nvSpPr>
        <p:spPr>
          <a:xfrm>
            <a:off x="1822450" y="3868737"/>
            <a:ext cx="10312400"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defTabSz="1298575">
              <a:defRPr sz="2400">
                <a:latin typeface="+mn-lt"/>
                <a:ea typeface="+mn-ea"/>
                <a:cs typeface="+mn-cs"/>
                <a:sym typeface="Helvetica"/>
              </a:defRPr>
            </a:lvl1pPr>
          </a:lstStyle>
          <a:p>
            <a:pPr>
              <a:defRPr sz="1200">
                <a:latin typeface="+mj-lt"/>
                <a:ea typeface="+mj-ea"/>
                <a:cs typeface="+mj-cs"/>
                <a:sym typeface="Helvetica Neue"/>
              </a:defRPr>
            </a:pPr>
            <a:r>
              <a:rPr sz="2400">
                <a:latin typeface="+mn-lt"/>
                <a:ea typeface="+mn-ea"/>
                <a:cs typeface="+mn-cs"/>
                <a:sym typeface="Helvetica"/>
              </a:rPr>
              <a:t>Capacidad de anticipar las consecuencias emocionales de los actos lo que a su vez significa el de darse un espacio para reflexionar y anticipar las consecuencias. Además implica la capacidad de planificación y organización para lograr cumplir las metas propuestas.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2"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203"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204"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205"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206"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207" name="BÚSQUEDA DE SOLUCIÓN PACÍFICA DE CONFLICTOS"/>
          <p:cNvSpPr txBox="1"/>
          <p:nvPr/>
        </p:nvSpPr>
        <p:spPr>
          <a:xfrm>
            <a:off x="1963737" y="473074"/>
            <a:ext cx="10067926" cy="2616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algn="r" defTabSz="1298575">
              <a:defRPr sz="1200">
                <a:latin typeface="+mj-lt"/>
                <a:ea typeface="+mj-ea"/>
                <a:cs typeface="+mj-cs"/>
                <a:sym typeface="Helvetica Neue"/>
              </a:defRPr>
            </a:pPr>
            <a:r>
              <a:rPr b="1" sz="4200">
                <a:latin typeface="+mn-lt"/>
                <a:ea typeface="+mn-ea"/>
                <a:cs typeface="+mn-cs"/>
                <a:sym typeface="Helvetica"/>
              </a:rPr>
              <a:t>BÚSQUEDA DE SOLUCIÓN PACÍFICA DE CONFLICTOS </a:t>
            </a:r>
            <a:endParaRPr b="1" sz="4200">
              <a:latin typeface="+mn-lt"/>
              <a:ea typeface="+mn-ea"/>
              <a:cs typeface="+mn-cs"/>
              <a:sym typeface="Helvetica"/>
            </a:endParaRPr>
          </a:p>
          <a:p>
            <a:pPr algn="r" defTabSz="1298575">
              <a:defRPr sz="1200">
                <a:latin typeface="+mj-lt"/>
                <a:ea typeface="+mj-ea"/>
                <a:cs typeface="+mj-cs"/>
                <a:sym typeface="Helvetica Neue"/>
              </a:defRPr>
            </a:pPr>
            <a:endParaRPr b="1" sz="3900">
              <a:latin typeface="+mn-lt"/>
              <a:ea typeface="+mn-ea"/>
              <a:cs typeface="+mn-cs"/>
              <a:sym typeface="Helvetica"/>
            </a:endParaRPr>
          </a:p>
          <a:p>
            <a:pPr algn="r" defTabSz="1298575">
              <a:defRPr sz="1200">
                <a:latin typeface="+mj-lt"/>
                <a:ea typeface="+mj-ea"/>
                <a:cs typeface="+mj-cs"/>
                <a:sym typeface="Helvetica Neue"/>
              </a:defRPr>
            </a:pPr>
            <a:r>
              <a:rPr b="1" sz="3900">
                <a:latin typeface="+mn-lt"/>
                <a:ea typeface="+mn-ea"/>
                <a:cs typeface="+mn-cs"/>
                <a:sym typeface="Helvetica"/>
              </a:rPr>
              <a:t> </a:t>
            </a:r>
          </a:p>
        </p:txBody>
      </p:sp>
      <p:sp>
        <p:nvSpPr>
          <p:cNvPr id="208" name="Los conflictos hacen parte de la existencia cotidiana y la forma en que ellos se resuelven  determina en forma significativa la calidad de  la convivencia social. Por ende la cantidad de  conflictos en que se ve envuelto un niño o una  niña y la forma en que los afronta son una señal clara del nivel de desarrollo emocional de éstos."/>
          <p:cNvSpPr txBox="1"/>
          <p:nvPr/>
        </p:nvSpPr>
        <p:spPr>
          <a:xfrm>
            <a:off x="1963737" y="2214562"/>
            <a:ext cx="10067926" cy="19939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algn="just" defTabSz="1298575">
              <a:defRPr sz="2400">
                <a:latin typeface="+mn-lt"/>
                <a:ea typeface="+mn-ea"/>
                <a:cs typeface="+mn-cs"/>
                <a:sym typeface="Helvetica"/>
              </a:defRPr>
            </a:lvl1pPr>
          </a:lstStyle>
          <a:p>
            <a:pPr>
              <a:defRPr sz="1200">
                <a:latin typeface="+mj-lt"/>
                <a:ea typeface="+mj-ea"/>
                <a:cs typeface="+mj-cs"/>
                <a:sym typeface="Helvetica Neue"/>
              </a:defRPr>
            </a:pPr>
            <a:r>
              <a:rPr sz="2400">
                <a:latin typeface="+mn-lt"/>
                <a:ea typeface="+mn-ea"/>
                <a:cs typeface="+mn-cs"/>
                <a:sym typeface="Helvetica"/>
              </a:rPr>
              <a:t>Los conflictos hacen parte de la existencia cotidiana y la forma en que ellos se resuelven  determina en forma significativa la calidad de  la convivencia social. Por ende la cantidad de  conflictos en que se ve envuelto un niño o una  niña y la forma en que los afronta son una señal clara del nivel de desarrollo emocional de éstos.</a:t>
            </a:r>
          </a:p>
        </p:txBody>
      </p:sp>
      <p:pic>
        <p:nvPicPr>
          <p:cNvPr id="209" name="image.png" descr="image.png"/>
          <p:cNvPicPr>
            <a:picLocks noChangeAspect="1"/>
          </p:cNvPicPr>
          <p:nvPr/>
        </p:nvPicPr>
        <p:blipFill>
          <a:blip r:embed="rId4">
            <a:extLst/>
          </a:blip>
          <a:stretch>
            <a:fillRect/>
          </a:stretch>
        </p:blipFill>
        <p:spPr>
          <a:xfrm>
            <a:off x="8375650" y="5254625"/>
            <a:ext cx="4664075" cy="4529138"/>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1"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212"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213"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214"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215"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216" name="ENFRENTAMIENTO DE SITUACIONES PERSONALES EN FORMA POSITIVAS Y COMO OPORTUNIDADES."/>
          <p:cNvSpPr txBox="1"/>
          <p:nvPr/>
        </p:nvSpPr>
        <p:spPr>
          <a:xfrm>
            <a:off x="1749425" y="268287"/>
            <a:ext cx="10079038" cy="24384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algn="r" defTabSz="1298575">
              <a:defRPr sz="1200">
                <a:latin typeface="+mj-lt"/>
                <a:ea typeface="+mj-ea"/>
                <a:cs typeface="+mj-cs"/>
                <a:sym typeface="Helvetica Neue"/>
              </a:defRPr>
            </a:pPr>
            <a:endParaRPr sz="2500"/>
          </a:p>
          <a:p>
            <a:pPr algn="r" defTabSz="1298575">
              <a:defRPr sz="1200">
                <a:latin typeface="+mj-lt"/>
                <a:ea typeface="+mj-ea"/>
                <a:cs typeface="+mj-cs"/>
                <a:sym typeface="Helvetica Neue"/>
              </a:defRPr>
            </a:pPr>
            <a:r>
              <a:rPr b="1" sz="4200">
                <a:latin typeface="+mn-lt"/>
                <a:ea typeface="+mn-ea"/>
                <a:cs typeface="+mn-cs"/>
                <a:sym typeface="Helvetica"/>
              </a:rPr>
              <a:t>ENFRENTAMIENTO DE SITUACIONES PERSONALES EN FORMA POSITIVAS Y COMO OPORTUNIDADES. </a:t>
            </a:r>
          </a:p>
        </p:txBody>
      </p:sp>
      <p:sp>
        <p:nvSpPr>
          <p:cNvPr id="217" name="Las personas optimistas tienen una actitud de mayor interés, apertura y compromiso con la realidad, porque esperan que del entorno van a recibir cosas positivas y que van a poder influir y lograr influir positivamente con sus acciones. Es así como las personas optimistas disfrutan el presente, pero tiene una orientación al futuro porque sus expectativas son positivas."/>
          <p:cNvSpPr txBox="1"/>
          <p:nvPr/>
        </p:nvSpPr>
        <p:spPr>
          <a:xfrm>
            <a:off x="1749425" y="3033712"/>
            <a:ext cx="10588625" cy="12700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algn="just" defTabSz="1298575">
              <a:defRPr sz="1800">
                <a:latin typeface="+mn-lt"/>
                <a:ea typeface="+mn-ea"/>
                <a:cs typeface="+mn-cs"/>
                <a:sym typeface="Helvetica"/>
              </a:defRPr>
            </a:lvl1pPr>
          </a:lstStyle>
          <a:p>
            <a:pPr>
              <a:defRPr sz="1200">
                <a:latin typeface="+mj-lt"/>
                <a:ea typeface="+mj-ea"/>
                <a:cs typeface="+mj-cs"/>
                <a:sym typeface="Helvetica Neue"/>
              </a:defRPr>
            </a:pPr>
            <a:r>
              <a:rPr sz="1800">
                <a:latin typeface="+mn-lt"/>
                <a:ea typeface="+mn-ea"/>
                <a:cs typeface="+mn-cs"/>
                <a:sym typeface="Helvetica"/>
              </a:rPr>
              <a:t>Las personas optimistas tienen una actitud de mayor interés, apertura y compromiso con la realidad, porque esperan que del entorno van a recibir cosas positivas y que van a poder influir y lograr influir positivamente con sus acciones. Es así como las personas optimistas disfrutan el presente, pero tiene una orientación al futuro porque sus expectativas son positivas. </a:t>
            </a:r>
          </a:p>
        </p:txBody>
      </p:sp>
      <p:pic>
        <p:nvPicPr>
          <p:cNvPr id="218" name="image.png" descr="image.png"/>
          <p:cNvPicPr>
            <a:picLocks noChangeAspect="1"/>
          </p:cNvPicPr>
          <p:nvPr/>
        </p:nvPicPr>
        <p:blipFill>
          <a:blip r:embed="rId4">
            <a:extLst/>
          </a:blip>
          <a:stretch>
            <a:fillRect/>
          </a:stretch>
        </p:blipFill>
        <p:spPr>
          <a:xfrm>
            <a:off x="7358062" y="6675437"/>
            <a:ext cx="5675313" cy="3090863"/>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0"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221"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222"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223"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224"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225" name="HABILIDADES DE COMUNICACIÓN."/>
          <p:cNvSpPr txBox="1"/>
          <p:nvPr/>
        </p:nvSpPr>
        <p:spPr>
          <a:xfrm>
            <a:off x="2028825" y="996950"/>
            <a:ext cx="10242550" cy="25908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algn="r" defTabSz="1298575">
              <a:defRPr sz="1200">
                <a:latin typeface="+mj-lt"/>
                <a:ea typeface="+mj-ea"/>
                <a:cs typeface="+mj-cs"/>
                <a:sym typeface="Helvetica Neue"/>
              </a:defRPr>
            </a:pPr>
            <a:endParaRPr sz="2500"/>
          </a:p>
          <a:p>
            <a:pPr algn="r" defTabSz="1298575">
              <a:defRPr sz="1200">
                <a:latin typeface="+mj-lt"/>
                <a:ea typeface="+mj-ea"/>
                <a:cs typeface="+mj-cs"/>
                <a:sym typeface="Helvetica Neue"/>
              </a:defRPr>
            </a:pPr>
            <a:r>
              <a:rPr b="1" sz="4500">
                <a:latin typeface="+mn-lt"/>
                <a:ea typeface="+mn-ea"/>
                <a:cs typeface="+mn-cs"/>
                <a:sym typeface="Helvetica"/>
              </a:rPr>
              <a:t>HABILIDADES DE COMUNICACIÓN.</a:t>
            </a:r>
            <a:endParaRPr b="1" sz="4500">
              <a:latin typeface="+mn-lt"/>
              <a:ea typeface="+mn-ea"/>
              <a:cs typeface="+mn-cs"/>
              <a:sym typeface="Helvetica"/>
            </a:endParaRPr>
          </a:p>
          <a:p>
            <a:pPr algn="r" defTabSz="1298575">
              <a:defRPr sz="1200">
                <a:latin typeface="+mj-lt"/>
                <a:ea typeface="+mj-ea"/>
                <a:cs typeface="+mj-cs"/>
                <a:sym typeface="Helvetica Neue"/>
              </a:defRPr>
            </a:pPr>
            <a:endParaRPr b="1" sz="4500">
              <a:latin typeface="+mn-lt"/>
              <a:ea typeface="+mn-ea"/>
              <a:cs typeface="+mn-cs"/>
              <a:sym typeface="Helvetica"/>
            </a:endParaRPr>
          </a:p>
          <a:p>
            <a:pPr algn="r" defTabSz="1298575">
              <a:defRPr sz="1200">
                <a:latin typeface="+mj-lt"/>
                <a:ea typeface="+mj-ea"/>
                <a:cs typeface="+mj-cs"/>
                <a:sym typeface="Helvetica Neue"/>
              </a:defRPr>
            </a:pPr>
            <a:r>
              <a:rPr b="1" sz="4500">
                <a:latin typeface="+mn-lt"/>
                <a:ea typeface="+mn-ea"/>
                <a:cs typeface="+mn-cs"/>
                <a:sym typeface="Helvetica"/>
              </a:rPr>
              <a:t> </a:t>
            </a:r>
          </a:p>
        </p:txBody>
      </p:sp>
      <p:sp>
        <p:nvSpPr>
          <p:cNvPr id="226" name="Todo comportamiento humano está comunicando; no existe una interacción que no tenga un valor comunicativo. Para ser un buen comunicador no sólo es importante saber decir las cosas- es decir ser congruente entre “lo que se dice” y “cómo se dice”-, sino que también es importante saber escuchar y leer a los otros."/>
          <p:cNvSpPr txBox="1"/>
          <p:nvPr/>
        </p:nvSpPr>
        <p:spPr>
          <a:xfrm>
            <a:off x="1820862" y="3292475"/>
            <a:ext cx="10658476" cy="19939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algn="just" defTabSz="1298575">
              <a:defRPr sz="1200">
                <a:latin typeface="+mj-lt"/>
                <a:ea typeface="+mj-ea"/>
                <a:cs typeface="+mj-cs"/>
                <a:sym typeface="Helvetica Neue"/>
              </a:defRPr>
            </a:pPr>
            <a:r>
              <a:rPr sz="2400">
                <a:latin typeface="+mn-lt"/>
                <a:ea typeface="+mn-ea"/>
                <a:cs typeface="+mn-cs"/>
                <a:sym typeface="Helvetica"/>
              </a:rPr>
              <a:t>Todo comportamiento humano está comunicando; no existe una interacción que no tenga un valor comunicativo. Para ser un buen comunicador no sólo es importante saber decir las cosas- es decir ser congruente entre “lo que se dice” y “cómo se dice”-, sino que también es importante saber escuchar y leer a los otros</a:t>
            </a:r>
            <a:r>
              <a:rPr sz="1800">
                <a:latin typeface="+mn-lt"/>
                <a:ea typeface="+mn-ea"/>
                <a:cs typeface="+mn-cs"/>
                <a:sym typeface="Helvetica"/>
              </a:rPr>
              <a:t>.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8"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229"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230"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231"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232"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233" name="HABILIDADES DE INTEGRACIÓN SOCIAL:"/>
          <p:cNvSpPr txBox="1"/>
          <p:nvPr/>
        </p:nvSpPr>
        <p:spPr>
          <a:xfrm>
            <a:off x="2506662" y="320675"/>
            <a:ext cx="9217026" cy="23241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algn="r" defTabSz="1298575">
              <a:defRPr sz="1200">
                <a:latin typeface="+mj-lt"/>
                <a:ea typeface="+mj-ea"/>
                <a:cs typeface="+mj-cs"/>
                <a:sym typeface="Helvetica Neue"/>
              </a:defRPr>
            </a:pPr>
            <a:endParaRPr sz="2500"/>
          </a:p>
          <a:p>
            <a:pPr algn="r" defTabSz="1298575">
              <a:defRPr sz="1200">
                <a:latin typeface="+mj-lt"/>
                <a:ea typeface="+mj-ea"/>
                <a:cs typeface="+mj-cs"/>
                <a:sym typeface="Helvetica Neue"/>
              </a:defRPr>
            </a:pPr>
            <a:r>
              <a:rPr b="1" sz="3900">
                <a:latin typeface="+mn-lt"/>
                <a:ea typeface="+mn-ea"/>
                <a:cs typeface="+mn-cs"/>
                <a:sym typeface="Helvetica"/>
              </a:rPr>
              <a:t>HABILIDADES DE INTEGRACIÓN SOCIAL:</a:t>
            </a:r>
            <a:endParaRPr b="1" sz="3900">
              <a:latin typeface="+mn-lt"/>
              <a:ea typeface="+mn-ea"/>
              <a:cs typeface="+mn-cs"/>
              <a:sym typeface="Helvetica"/>
            </a:endParaRPr>
          </a:p>
          <a:p>
            <a:pPr algn="r" defTabSz="1298575">
              <a:defRPr sz="1200">
                <a:latin typeface="+mj-lt"/>
                <a:ea typeface="+mj-ea"/>
                <a:cs typeface="+mj-cs"/>
                <a:sym typeface="Helvetica Neue"/>
              </a:defRPr>
            </a:pPr>
            <a:r>
              <a:rPr b="1" sz="3900">
                <a:latin typeface="+mn-lt"/>
                <a:ea typeface="+mn-ea"/>
                <a:cs typeface="+mn-cs"/>
                <a:sym typeface="Helvetica"/>
              </a:rPr>
              <a:t> </a:t>
            </a:r>
          </a:p>
        </p:txBody>
      </p:sp>
      <p:sp>
        <p:nvSpPr>
          <p:cNvPr id="234" name="Capacidad para relacionarse de forma adaptativa con pares en actividades comunes y grupales y de evidenciar un rol activo en estas."/>
          <p:cNvSpPr txBox="1"/>
          <p:nvPr/>
        </p:nvSpPr>
        <p:spPr>
          <a:xfrm>
            <a:off x="1893887" y="2622550"/>
            <a:ext cx="10369551" cy="20574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algn="r" defTabSz="1298575">
              <a:defRPr sz="1200">
                <a:latin typeface="+mj-lt"/>
                <a:ea typeface="+mj-ea"/>
                <a:cs typeface="+mj-cs"/>
                <a:sym typeface="Helvetica Neue"/>
              </a:defRPr>
            </a:pPr>
            <a:endParaRPr sz="2500"/>
          </a:p>
          <a:p>
            <a:pPr algn="just" defTabSz="1298575">
              <a:defRPr sz="1200">
                <a:latin typeface="+mj-lt"/>
                <a:ea typeface="+mj-ea"/>
                <a:cs typeface="+mj-cs"/>
                <a:sym typeface="Helvetica Neue"/>
              </a:defRPr>
            </a:pPr>
            <a:r>
              <a:rPr sz="3300">
                <a:latin typeface="+mn-lt"/>
                <a:ea typeface="+mn-ea"/>
                <a:cs typeface="+mn-cs"/>
                <a:sym typeface="Helvetica"/>
              </a:rPr>
              <a:t>Capacidad para relacionarse de forma adaptativa con pares en actividades comunes y grupales y de evidenciar un rol activo en estas. </a:t>
            </a:r>
          </a:p>
        </p:txBody>
      </p:sp>
      <p:pic>
        <p:nvPicPr>
          <p:cNvPr id="235" name="image.png" descr="image.png"/>
          <p:cNvPicPr>
            <a:picLocks noChangeAspect="1"/>
          </p:cNvPicPr>
          <p:nvPr/>
        </p:nvPicPr>
        <p:blipFill>
          <a:blip r:embed="rId4">
            <a:extLst/>
          </a:blip>
          <a:stretch>
            <a:fillRect/>
          </a:stretch>
        </p:blipFill>
        <p:spPr>
          <a:xfrm>
            <a:off x="6357937" y="5237162"/>
            <a:ext cx="6675438" cy="4546601"/>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7"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238"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239"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grpSp>
        <p:nvGrpSpPr>
          <p:cNvPr id="242" name="Grupo"/>
          <p:cNvGrpSpPr/>
          <p:nvPr/>
        </p:nvGrpSpPr>
        <p:grpSpPr>
          <a:xfrm>
            <a:off x="2757603" y="1000775"/>
            <a:ext cx="10872789" cy="8712201"/>
            <a:chOff x="0" y="0"/>
            <a:chExt cx="10872787" cy="8712200"/>
          </a:xfrm>
        </p:grpSpPr>
        <p:sp>
          <p:nvSpPr>
            <p:cNvPr id="240" name="Rectángulo"/>
            <p:cNvSpPr/>
            <p:nvPr/>
          </p:nvSpPr>
          <p:spPr>
            <a:xfrm>
              <a:off x="0" y="0"/>
              <a:ext cx="10872788" cy="8712200"/>
            </a:xfrm>
            <a:prstGeom prst="rect">
              <a:avLst/>
            </a:prstGeom>
            <a:solidFill>
              <a:schemeClr val="accent3"/>
            </a:solidFill>
            <a:ln w="12700" cap="flat">
              <a:noFill/>
              <a:miter lim="400000"/>
            </a:ln>
            <a:effectLst/>
          </p:spPr>
          <p:txBody>
            <a:bodyPr wrap="square" lIns="45719" tIns="45719" rIns="45719" bIns="45719" numCol="1" anchor="ctr">
              <a:noAutofit/>
            </a:bodyPr>
            <a:lstStyle/>
            <a:p>
              <a:pPr algn="just" defTabSz="914400">
                <a:spcBef>
                  <a:spcPts val="700"/>
                </a:spcBef>
                <a:defRPr sz="2400"/>
              </a:pPr>
            </a:p>
          </p:txBody>
        </p:sp>
        <p:sp>
          <p:nvSpPr>
            <p:cNvPr id="241" name="Arón, A.M. &amp; Milicic, N. (2013). Clima social escolar. México: Editorial Trillas.…"/>
            <p:cNvSpPr txBox="1"/>
            <p:nvPr/>
          </p:nvSpPr>
          <p:spPr>
            <a:xfrm>
              <a:off x="0" y="182067"/>
              <a:ext cx="10872788" cy="8348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marL="568325" indent="-568325" algn="r" defTabSz="914400">
                <a:buClr>
                  <a:schemeClr val="accent4"/>
                </a:buClr>
                <a:buSzPct val="100000"/>
                <a:buFont typeface="Arial"/>
                <a:buChar char="•"/>
                <a:defRPr sz="1200">
                  <a:latin typeface="+mj-lt"/>
                  <a:ea typeface="+mj-ea"/>
                  <a:cs typeface="+mj-cs"/>
                  <a:sym typeface="Helvetica Neue"/>
                </a:defRPr>
              </a:pPr>
              <a:r>
                <a:rPr sz="2400"/>
                <a:t>Arón, A.M. &amp; Milicic, N. (2013). </a:t>
              </a:r>
              <a:r>
                <a:rPr i="1" sz="2400"/>
                <a:t>Clima social escolar</a:t>
              </a:r>
              <a:r>
                <a:rPr sz="2400"/>
                <a:t>. México: Editorial Trillas.</a:t>
              </a:r>
              <a:endParaRPr sz="2400"/>
            </a:p>
            <a:p>
              <a:pPr marL="568325" indent="-568325" algn="r" defTabSz="914400">
                <a:buClr>
                  <a:schemeClr val="accent4"/>
                </a:buClr>
                <a:buSzPct val="100000"/>
                <a:buFont typeface="Arial"/>
                <a:buChar char="•"/>
                <a:defRPr sz="1200">
                  <a:latin typeface="+mj-lt"/>
                  <a:ea typeface="+mj-ea"/>
                  <a:cs typeface="+mj-cs"/>
                  <a:sym typeface="Helvetica Neue"/>
                </a:defRPr>
              </a:pPr>
              <a:r>
                <a:rPr sz="2400"/>
                <a:t>Berger, C., Milicic, N., Alcalay, L., Torretti, A., Arab, M., &amp; Justiniano, B. (2009). Bienestar socio-emocional en contextos escolares: la percepción de estudiantes chilenos. </a:t>
              </a:r>
              <a:r>
                <a:rPr i="1" sz="2400"/>
                <a:t>Estudios sobre educación, 17, </a:t>
              </a:r>
              <a:r>
                <a:rPr sz="2400"/>
                <a:t>21-43.</a:t>
              </a:r>
              <a:endParaRPr sz="2400"/>
            </a:p>
            <a:p>
              <a:pPr marL="568325" indent="-568325" algn="just" defTabSz="914400">
                <a:spcBef>
                  <a:spcPts val="700"/>
                </a:spcBef>
                <a:buClr>
                  <a:schemeClr val="accent4"/>
                </a:buClr>
                <a:buSzPct val="100000"/>
                <a:buFont typeface="Arial"/>
                <a:buChar char="•"/>
                <a:defRPr sz="1200">
                  <a:latin typeface="+mj-lt"/>
                  <a:ea typeface="+mj-ea"/>
                  <a:cs typeface="+mj-cs"/>
                  <a:sym typeface="Helvetica Neue"/>
                </a:defRPr>
              </a:pPr>
              <a:r>
                <a:rPr sz="2400"/>
                <a:t>Bisquerra,  R. (2000). </a:t>
              </a:r>
              <a:r>
                <a:rPr i="1" sz="2400"/>
                <a:t>Educación Emocional y bienestar. Barcelona</a:t>
              </a:r>
              <a:r>
                <a:rPr sz="2400"/>
                <a:t>: Praxis</a:t>
              </a:r>
              <a:r>
                <a:rPr sz="2400">
                  <a:solidFill>
                    <a:srgbClr val="FF0000"/>
                  </a:solidFill>
                </a:rPr>
                <a:t>.</a:t>
              </a:r>
              <a:endParaRPr sz="2400">
                <a:solidFill>
                  <a:srgbClr val="FF0000"/>
                </a:solidFill>
              </a:endParaRPr>
            </a:p>
            <a:p>
              <a:pPr marL="568325" indent="-568325" algn="just" defTabSz="914400">
                <a:spcBef>
                  <a:spcPts val="700"/>
                </a:spcBef>
                <a:buClr>
                  <a:schemeClr val="accent4"/>
                </a:buClr>
                <a:buSzPct val="100000"/>
                <a:buFont typeface="Arial"/>
                <a:buChar char="•"/>
                <a:defRPr sz="1200">
                  <a:latin typeface="+mj-lt"/>
                  <a:ea typeface="+mj-ea"/>
                  <a:cs typeface="+mj-cs"/>
                  <a:sym typeface="Helvetica Neue"/>
                </a:defRPr>
              </a:pPr>
              <a:r>
                <a:rPr sz="2400"/>
                <a:t>Bisquerra, R. (2006). Educación emocional y competencias básicas para la vida. </a:t>
              </a:r>
              <a:r>
                <a:rPr i="1" sz="2400"/>
                <a:t>Revista de Investigación Educativa, 21</a:t>
              </a:r>
              <a:r>
                <a:rPr sz="2400"/>
                <a:t>(1), 7-43.</a:t>
              </a:r>
              <a:endParaRPr sz="2400"/>
            </a:p>
            <a:p>
              <a:pPr marL="568325" indent="-568325" algn="just" defTabSz="914400">
                <a:spcBef>
                  <a:spcPts val="700"/>
                </a:spcBef>
                <a:buClr>
                  <a:schemeClr val="accent4"/>
                </a:buClr>
                <a:buSzPct val="100000"/>
                <a:buFont typeface="Arial"/>
                <a:buChar char="•"/>
                <a:defRPr sz="1200">
                  <a:latin typeface="+mj-lt"/>
                  <a:ea typeface="+mj-ea"/>
                  <a:cs typeface="+mj-cs"/>
                  <a:sym typeface="Helvetica Neue"/>
                </a:defRPr>
              </a:pPr>
              <a:r>
                <a:rPr sz="2400"/>
                <a:t>Bromwell, C., Svetlova, M., Anderson, R., Nichols, S. &amp; Drummond, J. (2012). Socialization of Early Prosocial Behavior: Parents’ Talk About Emotions is Associated with Sharing and Helping in Toddlers. </a:t>
              </a:r>
              <a:r>
                <a:rPr i="1" sz="2400"/>
                <a:t>Infancy, </a:t>
              </a:r>
              <a:r>
                <a:rPr sz="2400"/>
                <a:t>1-29.</a:t>
              </a:r>
              <a:endParaRPr sz="2400"/>
            </a:p>
            <a:p>
              <a:pPr marL="568325" indent="-568325" algn="just" defTabSz="914400">
                <a:spcBef>
                  <a:spcPts val="700"/>
                </a:spcBef>
                <a:buClr>
                  <a:schemeClr val="accent4"/>
                </a:buClr>
                <a:buSzPct val="100000"/>
                <a:buFont typeface="Arial"/>
                <a:buChar char="•"/>
                <a:defRPr sz="1200">
                  <a:latin typeface="+mj-lt"/>
                  <a:ea typeface="+mj-ea"/>
                  <a:cs typeface="+mj-cs"/>
                  <a:sym typeface="Helvetica Neue"/>
                </a:defRPr>
              </a:pPr>
              <a:r>
                <a:rPr sz="2400"/>
                <a:t>Durlak, J.A., Weissberg, R.P.  (2007). </a:t>
              </a:r>
              <a:r>
                <a:rPr i="1" sz="2400"/>
                <a:t>The impact of. Ofter-school  programas that seek to promete personal and social skills. </a:t>
              </a:r>
              <a:r>
                <a:rPr sz="2400"/>
                <a:t>CASEL, Universidad of Illinois at Chicago.</a:t>
              </a:r>
              <a:endParaRPr sz="2400"/>
            </a:p>
            <a:p>
              <a:pPr marL="568325" indent="-568325" algn="just" defTabSz="914400">
                <a:spcBef>
                  <a:spcPts val="700"/>
                </a:spcBef>
                <a:buClr>
                  <a:schemeClr val="accent4"/>
                </a:buClr>
                <a:buSzPct val="100000"/>
                <a:buFont typeface="Arial"/>
                <a:buChar char="•"/>
                <a:defRPr sz="1200">
                  <a:latin typeface="+mj-lt"/>
                  <a:ea typeface="+mj-ea"/>
                  <a:cs typeface="+mj-cs"/>
                  <a:sym typeface="Helvetica Neue"/>
                </a:defRPr>
              </a:pPr>
              <a:r>
                <a:rPr sz="2400"/>
                <a:t>Extremera, N. y Fernández-Berrocal, P. (2003). La inteligencia emocional en el contexto educativo: hallazgos científicos de sus efectos en el aula. </a:t>
              </a:r>
              <a:r>
                <a:rPr i="1" sz="2400"/>
                <a:t>Revista de Educación, 332</a:t>
              </a:r>
              <a:r>
                <a:rPr sz="2400"/>
                <a:t>, 97-116.</a:t>
              </a:r>
              <a:endParaRPr sz="2400"/>
            </a:p>
            <a:p>
              <a:pPr marL="568325" indent="-568325" algn="just" defTabSz="914400">
                <a:spcBef>
                  <a:spcPts val="700"/>
                </a:spcBef>
                <a:buClr>
                  <a:schemeClr val="accent4"/>
                </a:buClr>
                <a:buSzPct val="100000"/>
                <a:buFont typeface="Arial"/>
                <a:buChar char="•"/>
                <a:defRPr sz="1200">
                  <a:latin typeface="+mj-lt"/>
                  <a:ea typeface="+mj-ea"/>
                  <a:cs typeface="+mj-cs"/>
                  <a:sym typeface="Helvetica Neue"/>
                </a:defRPr>
              </a:pPr>
              <a:r>
                <a:rPr sz="2400"/>
                <a:t>Fernández-Berrocal, P., Extremera, N. y Ramos, N. (2003). Inteligencia emocional y depresión.</a:t>
              </a:r>
              <a:r>
                <a:rPr i="1" sz="2400"/>
                <a:t> Encuentros en Psicología Social, 1</a:t>
              </a:r>
              <a:r>
                <a:rPr sz="2400"/>
                <a:t> (5), 251-254.</a:t>
              </a:r>
              <a:endParaRPr sz="2400"/>
            </a:p>
            <a:p>
              <a:pPr marL="568325" indent="-568325" algn="just" defTabSz="914400">
                <a:spcBef>
                  <a:spcPts val="700"/>
                </a:spcBef>
                <a:buClr>
                  <a:schemeClr val="accent4"/>
                </a:buClr>
                <a:buSzPct val="100000"/>
                <a:buFont typeface="Arial"/>
                <a:buChar char="•"/>
                <a:defRPr sz="1200">
                  <a:latin typeface="+mj-lt"/>
                  <a:ea typeface="+mj-ea"/>
                  <a:cs typeface="+mj-cs"/>
                  <a:sym typeface="Helvetica Neue"/>
                </a:defRPr>
              </a:pPr>
              <a:r>
                <a:rPr sz="2400"/>
                <a:t>Fernández-Berrocal, P. y Extremera, N. (2004). El papel de la Inteligencia emocional en el alumno: evidencias empíricas. </a:t>
              </a:r>
              <a:r>
                <a:rPr i="1" sz="2400"/>
                <a:t>Revista Electrónica de Investigación Educativa, 6, </a:t>
              </a:r>
              <a:r>
                <a:rPr sz="2400"/>
                <a:t>202-218.</a:t>
              </a:r>
            </a:p>
          </p:txBody>
        </p:sp>
      </p:grpSp>
      <p:sp>
        <p:nvSpPr>
          <p:cNvPr id="243"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244" name="Referencias"/>
          <p:cNvSpPr txBox="1"/>
          <p:nvPr/>
        </p:nvSpPr>
        <p:spPr>
          <a:xfrm>
            <a:off x="4029075" y="279400"/>
            <a:ext cx="5111750"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914400">
              <a:defRPr sz="2400">
                <a:latin typeface="Gill Sans"/>
                <a:ea typeface="Gill Sans"/>
                <a:cs typeface="Gill Sans"/>
                <a:sym typeface="Gill Sans"/>
              </a:defRPr>
            </a:lvl1pPr>
          </a:lstStyle>
          <a:p>
            <a:pPr>
              <a:defRPr sz="1200">
                <a:latin typeface="+mj-lt"/>
                <a:ea typeface="+mj-ea"/>
                <a:cs typeface="+mj-cs"/>
                <a:sym typeface="Helvetica Neue"/>
              </a:defRPr>
            </a:pPr>
            <a:r>
              <a:rPr sz="2400">
                <a:latin typeface="Gill Sans"/>
                <a:ea typeface="Gill Sans"/>
                <a:cs typeface="Gill Sans"/>
                <a:sym typeface="Gill Sans"/>
              </a:rPr>
              <a:t>Referencias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6"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247"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248"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249"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250"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251" name="Gardner, H. (1994). Estructuras de la multiteoría de las inteligencias múltiples. México: Fondo de Cultura Económica.…"/>
          <p:cNvSpPr txBox="1"/>
          <p:nvPr>
            <p:ph type="body" idx="4294967295"/>
          </p:nvPr>
        </p:nvSpPr>
        <p:spPr>
          <a:xfrm>
            <a:off x="1424417" y="-1392470"/>
            <a:ext cx="11161713" cy="8929688"/>
          </a:xfrm>
          <a:prstGeom prst="rect">
            <a:avLst/>
          </a:prstGeom>
        </p:spPr>
        <p:txBody>
          <a:bodyPr lIns="63500" tIns="63500" rIns="63500" bIns="63500" anchor="t">
            <a:normAutofit fontScale="100000" lnSpcReduction="0"/>
          </a:bodyPr>
          <a:lstStyle/>
          <a:p>
            <a:pPr marL="183815" indent="-183815" algn="just" defTabSz="1298575">
              <a:lnSpc>
                <a:spcPct val="80000"/>
              </a:lnSpc>
              <a:spcBef>
                <a:spcPts val="700"/>
              </a:spcBef>
              <a:buClr>
                <a:schemeClr val="accent4"/>
              </a:buClr>
            </a:pPr>
            <a:r>
              <a:rPr sz="2200"/>
              <a:t>Gardner, H. (1994). </a:t>
            </a:r>
            <a:r>
              <a:rPr i="1" sz="2200"/>
              <a:t>Estructuras de la multiteoría de las inteligencias múltiples</a:t>
            </a:r>
            <a:r>
              <a:rPr sz="2200"/>
              <a:t>. México: Fondo de Cultura Económica. </a:t>
            </a:r>
            <a:endParaRPr sz="2200"/>
          </a:p>
          <a:p>
            <a:pPr marL="183815" indent="-183815" algn="just" defTabSz="1298575">
              <a:lnSpc>
                <a:spcPct val="80000"/>
              </a:lnSpc>
              <a:spcBef>
                <a:spcPts val="700"/>
              </a:spcBef>
              <a:buClr>
                <a:schemeClr val="accent4"/>
              </a:buClr>
            </a:pPr>
            <a:r>
              <a:rPr sz="2200"/>
              <a:t>Gazmuri, V. &amp; Milicic, N. (2014). </a:t>
            </a:r>
            <a:r>
              <a:rPr i="1" sz="2200"/>
              <a:t>Terapia de grupo en niños</a:t>
            </a:r>
            <a:r>
              <a:rPr sz="2200"/>
              <a:t>. Santiago: Ediciones UC.</a:t>
            </a:r>
            <a:endParaRPr sz="2200"/>
          </a:p>
          <a:p>
            <a:pPr marL="183815" indent="-183815" algn="just" defTabSz="1298575">
              <a:lnSpc>
                <a:spcPct val="80000"/>
              </a:lnSpc>
              <a:spcBef>
                <a:spcPts val="700"/>
              </a:spcBef>
              <a:buClr>
                <a:schemeClr val="accent4"/>
              </a:buClr>
            </a:pPr>
            <a:r>
              <a:rPr sz="2200"/>
              <a:t>Goleman, D. (1996). </a:t>
            </a:r>
            <a:r>
              <a:rPr i="1" sz="2200"/>
              <a:t>La inteligencia emocional</a:t>
            </a:r>
            <a:r>
              <a:rPr sz="2200"/>
              <a:t>. Buenos Aires: Javier Vergara Editor S.A.</a:t>
            </a:r>
            <a:endParaRPr sz="2200"/>
          </a:p>
          <a:p>
            <a:pPr marL="183815" indent="-183815" algn="just" defTabSz="1298575">
              <a:lnSpc>
                <a:spcPct val="80000"/>
              </a:lnSpc>
              <a:spcBef>
                <a:spcPts val="700"/>
              </a:spcBef>
              <a:buClr>
                <a:schemeClr val="accent4"/>
              </a:buClr>
            </a:pPr>
            <a:r>
              <a:rPr i="1" sz="2200"/>
              <a:t>Graczyk, P. A., Weissberg, R. P., Payton, J. W., Elias, M. J., Greenberg, M. T., y Zins, J. E. (2000). Criteria for Evaluating the Quality of School-Based Social and Emotional Learning Programs. En R. Bar-On y J. D. A. Parker, The Handbook of Emotional Intelligence. Theory, Development, Assessment, and Application at Home, School, and in the Workplace (pp. 391-410). San Francisco, Ca: Jossey-Bass.</a:t>
            </a:r>
            <a:endParaRPr i="1" sz="2200"/>
          </a:p>
          <a:p>
            <a:pPr marL="183815" indent="-183815" algn="just" defTabSz="1298575">
              <a:lnSpc>
                <a:spcPct val="80000"/>
              </a:lnSpc>
              <a:spcBef>
                <a:spcPts val="700"/>
              </a:spcBef>
              <a:buClr>
                <a:schemeClr val="accent4"/>
              </a:buClr>
            </a:pPr>
            <a:r>
              <a:rPr sz="2200"/>
              <a:t>Marchesi, A. (2004). </a:t>
            </a:r>
            <a:r>
              <a:rPr i="1" sz="2200"/>
              <a:t>Qué será de nosotros los malos alumnos. </a:t>
            </a:r>
            <a:r>
              <a:rPr sz="2200"/>
              <a:t>Madrid: Alianza</a:t>
            </a:r>
            <a:endParaRPr sz="2200"/>
          </a:p>
          <a:p>
            <a:pPr marL="183815" indent="-183815" algn="just" defTabSz="1298575">
              <a:lnSpc>
                <a:spcPct val="80000"/>
              </a:lnSpc>
              <a:spcBef>
                <a:spcPts val="700"/>
              </a:spcBef>
              <a:buClr>
                <a:schemeClr val="accent4"/>
              </a:buClr>
            </a:pPr>
            <a:r>
              <a:rPr sz="2200"/>
              <a:t>Mayer, J. D. &amp; Salovey, P. (1997). What is emotional intelligence? In P. Salovey &amp; D. Sluyter (Eds). </a:t>
            </a:r>
            <a:r>
              <a:rPr i="1" sz="2200"/>
              <a:t>Emotional Development and Emotional Intelligence: Implications for Educators </a:t>
            </a:r>
            <a:r>
              <a:rPr sz="2200"/>
              <a:t>(pp. 3-31). New York: Basic Books.</a:t>
            </a:r>
            <a:endParaRPr sz="2200"/>
          </a:p>
          <a:p>
            <a:pPr marL="183815" indent="-183815" algn="just" defTabSz="1298575">
              <a:lnSpc>
                <a:spcPct val="80000"/>
              </a:lnSpc>
              <a:spcBef>
                <a:spcPts val="700"/>
              </a:spcBef>
              <a:buClr>
                <a:schemeClr val="accent4"/>
              </a:buClr>
            </a:pPr>
            <a:r>
              <a:rPr sz="2200"/>
              <a:t>Milicic, N., Alcalay, L., Berger, C. &amp; Toretti, A. (2014). </a:t>
            </a:r>
            <a:r>
              <a:rPr i="1" sz="2200"/>
              <a:t>Aprendizaje socioemocional. Programa BASE</a:t>
            </a:r>
            <a:r>
              <a:rPr sz="2200"/>
              <a:t>. México: Editorial Planeta.</a:t>
            </a:r>
            <a:endParaRPr sz="2200"/>
          </a:p>
          <a:p>
            <a:pPr marL="183815" indent="-183815" algn="just" defTabSz="1298575">
              <a:lnSpc>
                <a:spcPct val="80000"/>
              </a:lnSpc>
              <a:spcBef>
                <a:spcPts val="700"/>
              </a:spcBef>
              <a:buClr>
                <a:schemeClr val="accent4"/>
              </a:buClr>
            </a:pPr>
            <a:r>
              <a:rPr sz="2200"/>
              <a:t>Parker, J. D. A., Summerfeldt, L. J., Hogan, M. J. y Majeski, S. A. (2004). Emotional intelligence and academic success: examining the transition from high school to university. </a:t>
            </a:r>
            <a:r>
              <a:rPr i="1" sz="2200"/>
              <a:t>Personality and Individual Differences, 36</a:t>
            </a:r>
            <a:r>
              <a:rPr sz="2200"/>
              <a:t> (1), 163-172.</a:t>
            </a:r>
            <a:endParaRPr sz="2200"/>
          </a:p>
          <a:p>
            <a:pPr marL="183815" indent="-183815" algn="just" defTabSz="1298575">
              <a:lnSpc>
                <a:spcPct val="80000"/>
              </a:lnSpc>
              <a:spcBef>
                <a:spcPts val="700"/>
              </a:spcBef>
              <a:buClr>
                <a:schemeClr val="accent4"/>
              </a:buClr>
            </a:pPr>
            <a:r>
              <a:rPr sz="2200"/>
              <a:t>Petrides, K. V., Frederickson, N., &amp; Furnham, A. (2004). The role of trait emotional intelligence in academic performance and deviant behavior at school. </a:t>
            </a:r>
            <a:r>
              <a:rPr i="1" sz="2200"/>
              <a:t>Personality and Individual Differences, 36,</a:t>
            </a:r>
            <a:r>
              <a:rPr sz="2200"/>
              <a:t>277-293</a:t>
            </a:r>
            <a:endParaRPr sz="2200"/>
          </a:p>
          <a:p>
            <a:pPr marL="183815" indent="-183815" algn="just" defTabSz="1298575">
              <a:lnSpc>
                <a:spcPct val="80000"/>
              </a:lnSpc>
              <a:spcBef>
                <a:spcPts val="700"/>
              </a:spcBef>
              <a:buClr>
                <a:schemeClr val="accent4"/>
              </a:buClr>
            </a:pPr>
            <a:r>
              <a:rPr sz="2200"/>
              <a:t>Renom, A. (2003). </a:t>
            </a:r>
            <a:r>
              <a:rPr i="1" sz="2200"/>
              <a:t>Educación emocional. Programa para la educación primaria</a:t>
            </a:r>
            <a:r>
              <a:rPr sz="2200"/>
              <a:t>. Barcelona: Praxis.</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254"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255" name="image.png" descr="image.png"/>
          <p:cNvPicPr>
            <a:picLocks noChangeAspect="1"/>
          </p:cNvPicPr>
          <p:nvPr/>
        </p:nvPicPr>
        <p:blipFill>
          <a:blip r:embed="rId2">
            <a:extLst/>
          </a:blip>
          <a:stretch>
            <a:fillRect/>
          </a:stretch>
        </p:blipFill>
        <p:spPr>
          <a:xfrm>
            <a:off x="249237" y="1487487"/>
            <a:ext cx="1628776" cy="1620838"/>
          </a:xfrm>
          <a:prstGeom prst="rect">
            <a:avLst/>
          </a:prstGeom>
          <a:ln w="12700">
            <a:miter lim="400000"/>
          </a:ln>
        </p:spPr>
      </p:pic>
      <p:sp>
        <p:nvSpPr>
          <p:cNvPr id="256"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257"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258" name="Ripley, K. &amp; Simpson, E. (2007). First steps to emotional literacy. USA: David Fulton Book.…"/>
          <p:cNvSpPr txBox="1"/>
          <p:nvPr>
            <p:ph type="body" idx="4294967295"/>
          </p:nvPr>
        </p:nvSpPr>
        <p:spPr>
          <a:xfrm>
            <a:off x="1533525" y="484187"/>
            <a:ext cx="11161713" cy="8929688"/>
          </a:xfrm>
          <a:prstGeom prst="rect">
            <a:avLst/>
          </a:prstGeom>
        </p:spPr>
        <p:txBody>
          <a:bodyPr lIns="63500" tIns="63500" rIns="63500" bIns="63500" anchor="t">
            <a:normAutofit fontScale="100000" lnSpcReduction="0"/>
          </a:bodyPr>
          <a:lstStyle/>
          <a:p>
            <a:pPr marL="45619" indent="-45619" algn="just" defTabSz="1298575">
              <a:spcBef>
                <a:spcPts val="700"/>
              </a:spcBef>
              <a:buClr>
                <a:schemeClr val="accent4"/>
              </a:buClr>
              <a:buSzPct val="80000"/>
            </a:pPr>
            <a:r>
              <a:rPr sz="2100"/>
              <a:t>Ripley, K. &amp; Simpson, E. (2007). </a:t>
            </a:r>
            <a:r>
              <a:rPr i="1" sz="2100"/>
              <a:t>First steps to emotional literacy</a:t>
            </a:r>
            <a:r>
              <a:rPr sz="2100"/>
              <a:t>. USA: David Fulton Book.</a:t>
            </a:r>
            <a:endParaRPr sz="2100"/>
          </a:p>
          <a:p>
            <a:pPr marL="45619" indent="-45619" algn="just" defTabSz="1298575">
              <a:spcBef>
                <a:spcPts val="700"/>
              </a:spcBef>
              <a:buClr>
                <a:schemeClr val="accent4"/>
              </a:buClr>
              <a:buSzPct val="80000"/>
            </a:pPr>
            <a:r>
              <a:rPr sz="2100"/>
              <a:t>Salovey, P. &amp; Mayer, J. D. (1990). Emocional intelligente. </a:t>
            </a:r>
            <a:r>
              <a:rPr i="1" sz="2100"/>
              <a:t>Imagination, Cognition, and Personality, 9,</a:t>
            </a:r>
            <a:r>
              <a:rPr sz="2100"/>
              <a:t>185-211.</a:t>
            </a:r>
            <a:endParaRPr sz="2100"/>
          </a:p>
          <a:p>
            <a:pPr marL="45619" indent="-45619" algn="just" defTabSz="1298575">
              <a:spcBef>
                <a:spcPts val="700"/>
              </a:spcBef>
              <a:buClr>
                <a:schemeClr val="accent4"/>
              </a:buClr>
              <a:buSzPct val="80000"/>
            </a:pPr>
            <a:r>
              <a:rPr sz="2100"/>
              <a:t>Salovey, P. (2001). Applied emotional intelligence: Regulating emotions to become healthy, wealthy, and wise. Emotional intelligence and intimate relatoinships. En J. Ciarrochi, J. P. Forgas, y J. D. Mayer (Eds.)  </a:t>
            </a:r>
            <a:r>
              <a:rPr i="1" sz="2100"/>
              <a:t>Emotional Intelligence and Everyday Life.  New York: Psychology Press. </a:t>
            </a:r>
            <a:r>
              <a:rPr sz="2100"/>
              <a:t>Pp.168-184</a:t>
            </a:r>
            <a:endParaRPr sz="2100"/>
          </a:p>
          <a:p>
            <a:pPr marL="45619" indent="-45619" algn="just" defTabSz="1298575">
              <a:spcBef>
                <a:spcPts val="700"/>
              </a:spcBef>
              <a:buClr>
                <a:schemeClr val="accent4"/>
              </a:buClr>
              <a:buSzPct val="80000"/>
            </a:pPr>
            <a:r>
              <a:rPr sz="2100"/>
              <a:t>Salovey, P., Stroud, L. R., Woolery, A. y Epel, E. S. (2002). Perceived emotional intelligence, stress reactivity, and symptom reports: Further explorations using the Trait Meta-Mood Scale. </a:t>
            </a:r>
            <a:r>
              <a:rPr i="1" sz="2100"/>
              <a:t>Psychology and Health, 17</a:t>
            </a:r>
            <a:r>
              <a:rPr sz="2100"/>
              <a:t>, 611-627</a:t>
            </a:r>
            <a:endParaRPr sz="2100"/>
          </a:p>
          <a:p>
            <a:pPr marL="45619" indent="-45619" algn="just" defTabSz="1298575">
              <a:spcBef>
                <a:spcPts val="700"/>
              </a:spcBef>
              <a:buClr>
                <a:schemeClr val="accent4"/>
              </a:buClr>
              <a:buSzPct val="80000"/>
            </a:pPr>
            <a:r>
              <a:rPr sz="2100"/>
              <a:t>Shonkoff, J. &amp; Phillips, D. (2000). Acquiring self-regulation. En Shonkoff, J. y Phillips, D. (Eds). </a:t>
            </a:r>
            <a:r>
              <a:rPr i="1" sz="2100"/>
              <a:t>From neurons to neighborhoods: the science of early childhood development </a:t>
            </a:r>
            <a:r>
              <a:rPr sz="2100"/>
              <a:t>(pp.93-123)</a:t>
            </a:r>
            <a:r>
              <a:rPr i="1" sz="2100"/>
              <a:t>. </a:t>
            </a:r>
            <a:r>
              <a:rPr sz="2100"/>
              <a:t>Washington, D.C: National Academy Press.</a:t>
            </a:r>
            <a:endParaRPr sz="2100"/>
          </a:p>
          <a:p>
            <a:pPr marL="45619" indent="-45619" algn="just" defTabSz="1298575">
              <a:spcBef>
                <a:spcPts val="700"/>
              </a:spcBef>
              <a:buClr>
                <a:schemeClr val="accent4"/>
              </a:buClr>
              <a:buSzPct val="80000"/>
            </a:pPr>
            <a:r>
              <a:rPr sz="2100"/>
              <a:t>Shapiro, L. E. (1997).</a:t>
            </a:r>
            <a:r>
              <a:rPr i="1" sz="2100"/>
              <a:t>La inteligencia emocional de los niños. </a:t>
            </a:r>
            <a:r>
              <a:rPr sz="2100"/>
              <a:t>Buenos Aires: Vergara Editor.</a:t>
            </a:r>
            <a:endParaRPr sz="2100"/>
          </a:p>
          <a:p>
            <a:pPr marL="45619" indent="-45619" algn="just" defTabSz="1298575">
              <a:spcBef>
                <a:spcPts val="700"/>
              </a:spcBef>
              <a:buClr>
                <a:schemeClr val="accent4"/>
              </a:buClr>
              <a:buSzPct val="80000"/>
            </a:pPr>
            <a:r>
              <a:rPr sz="2100"/>
              <a:t>Shapiro, L. (2000). </a:t>
            </a:r>
            <a:r>
              <a:rPr i="1" sz="2100"/>
              <a:t>La salud emocional de los niños. </a:t>
            </a:r>
            <a:r>
              <a:rPr sz="2100"/>
              <a:t>Madrid: Edaf.</a:t>
            </a:r>
            <a:endParaRPr sz="2100"/>
          </a:p>
          <a:p>
            <a:pPr marL="45619" indent="-45619" algn="just" defTabSz="1298575">
              <a:spcBef>
                <a:spcPts val="700"/>
              </a:spcBef>
              <a:buClr>
                <a:schemeClr val="accent4"/>
              </a:buClr>
              <a:buSzPct val="80000"/>
            </a:pPr>
            <a:r>
              <a:rPr sz="2100"/>
              <a:t>Steiner, C (1998) La educación emocional. Buenos Aires: Avon Books.</a:t>
            </a:r>
            <a:endParaRPr sz="2100"/>
          </a:p>
          <a:p>
            <a:pPr marL="45619" indent="-45619" algn="just" defTabSz="1298575">
              <a:spcBef>
                <a:spcPts val="700"/>
              </a:spcBef>
              <a:buClr>
                <a:schemeClr val="accent4"/>
              </a:buClr>
              <a:buSzPct val="80000"/>
            </a:pPr>
            <a:r>
              <a:rPr sz="2100"/>
              <a:t>Thompson, M., O’Neill, C. y Cohen, L. (2003). </a:t>
            </a:r>
            <a:r>
              <a:rPr i="1" sz="2100"/>
              <a:t>Mejores amigos, peores enemigos. Guía para entender la vida social de los niños. </a:t>
            </a:r>
            <a:r>
              <a:rPr sz="2100"/>
              <a:t>Argentina: Planeta.</a:t>
            </a:r>
            <a:endParaRPr sz="2100"/>
          </a:p>
          <a:p>
            <a:pPr marL="45619" indent="-45619" algn="just" defTabSz="1298575">
              <a:spcBef>
                <a:spcPts val="700"/>
              </a:spcBef>
              <a:buClr>
                <a:schemeClr val="accent4"/>
              </a:buClr>
              <a:buSzPct val="80000"/>
            </a:pPr>
            <a:r>
              <a:rPr sz="2100"/>
              <a:t>Vostanis, P., Humphrey, N., Fitzgerald, N., Deighton, J. y Wolpert, M. (2012). How do schools promote emotional well-being among their pupils? Findings from a national survey of mental provision health in England. </a:t>
            </a:r>
            <a:r>
              <a:rPr i="1" sz="2100"/>
              <a:t>Child and Adolescent Mental Health </a:t>
            </a:r>
            <a:r>
              <a:rPr sz="2100"/>
              <a:t>(en prensa).</a:t>
            </a:r>
            <a:endParaRPr sz="2100"/>
          </a:p>
          <a:p>
            <a:pPr marL="45619" indent="-45619" algn="just" defTabSz="1298575">
              <a:spcBef>
                <a:spcPts val="700"/>
              </a:spcBef>
              <a:buClr>
                <a:schemeClr val="accent4"/>
              </a:buClr>
              <a:buSzPct val="80000"/>
            </a:pPr>
            <a:r>
              <a:rPr sz="2100"/>
              <a:t>Zins, J. E., Payton, J.W., Weissberg, R. P, &amp; O`Brien, M.U. (2007). Social and emotional leaning and successful school performance. En G. Matthews, M. Zeidner, &amp; R.D.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38"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39"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40"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41"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42" name="La Educación socio emocional es un concepto unificador para la organización y coordinación de la programación escolar, el cual se focaliza en el desarrollo positivo de los niños y jóvenes, la promoción de la salud, la prevención de problemas conductuales, y el involucramiento de los estudiantes en el aprendizaje…"/>
          <p:cNvSpPr txBox="1"/>
          <p:nvPr/>
        </p:nvSpPr>
        <p:spPr>
          <a:xfrm>
            <a:off x="2109787" y="555625"/>
            <a:ext cx="10225088" cy="48260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algn="just" defTabSz="1298575">
              <a:defRPr sz="1200">
                <a:latin typeface="+mj-lt"/>
                <a:ea typeface="+mj-ea"/>
                <a:cs typeface="+mj-cs"/>
                <a:sym typeface="Helvetica Neue"/>
              </a:defRPr>
            </a:pPr>
            <a:r>
              <a:rPr sz="3400">
                <a:latin typeface="+mn-lt"/>
                <a:ea typeface="+mn-ea"/>
                <a:cs typeface="+mn-cs"/>
                <a:sym typeface="Helvetica"/>
              </a:rPr>
              <a:t>La Educación socio emocional es un concepto unificador para la organización y coordinación de la programación escolar, el cual se focaliza en el desarrollo positivo de los niños y jóvenes, la promoción de la salud, la prevención de problemas conductuales, y el involucramiento de los estudiantes en el aprendizaje </a:t>
            </a:r>
            <a:endParaRPr sz="3400"/>
          </a:p>
          <a:p>
            <a:pPr algn="just" defTabSz="1298575">
              <a:defRPr sz="1200">
                <a:latin typeface="+mj-lt"/>
                <a:ea typeface="+mj-ea"/>
                <a:cs typeface="+mj-cs"/>
                <a:sym typeface="Helvetica Neue"/>
              </a:defRPr>
            </a:pPr>
            <a:endParaRPr sz="3400"/>
          </a:p>
          <a:p>
            <a:pPr algn="r" defTabSz="1298575">
              <a:defRPr sz="1200">
                <a:latin typeface="+mj-lt"/>
                <a:ea typeface="+mj-ea"/>
                <a:cs typeface="+mj-cs"/>
                <a:sym typeface="Helvetica Neue"/>
              </a:defRPr>
            </a:pPr>
            <a:r>
              <a:rPr sz="3400">
                <a:latin typeface="+mn-lt"/>
                <a:ea typeface="+mn-ea"/>
                <a:cs typeface="+mn-cs"/>
                <a:sym typeface="Helvetica"/>
              </a:rPr>
              <a:t>(Zins, Payton, Weissberg, &amp; O’Brien, 2007)</a:t>
            </a:r>
          </a:p>
        </p:txBody>
      </p:sp>
      <p:pic>
        <p:nvPicPr>
          <p:cNvPr id="43" name="image.jpeg" descr="image.jpeg"/>
          <p:cNvPicPr>
            <a:picLocks noChangeAspect="1"/>
          </p:cNvPicPr>
          <p:nvPr/>
        </p:nvPicPr>
        <p:blipFill>
          <a:blip r:embed="rId4">
            <a:extLst/>
          </a:blip>
          <a:stretch>
            <a:fillRect/>
          </a:stretch>
        </p:blipFill>
        <p:spPr>
          <a:xfrm>
            <a:off x="4486275" y="5441950"/>
            <a:ext cx="5076825" cy="43053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5"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46"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47"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48"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49"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50" name="Las problemáticas socio-emocionales que surgen en los contextos escolares se han transformado en un tema de creciente preocupación, lo cual ha redundado en una mayor  sensibilización y visibilización de los actores frente a estos problemas. Marchesi (2004) sostiene que ha habido un aumento en la percepción–tanto cualitativa como cuantitativa – de los problemas de salud mental en niños."/>
          <p:cNvSpPr txBox="1"/>
          <p:nvPr/>
        </p:nvSpPr>
        <p:spPr>
          <a:xfrm>
            <a:off x="1963737" y="2789237"/>
            <a:ext cx="10171113" cy="2362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algn="just" defTabSz="1298575">
              <a:defRPr sz="1200">
                <a:latin typeface="+mj-lt"/>
                <a:ea typeface="+mj-ea"/>
                <a:cs typeface="+mj-cs"/>
                <a:sym typeface="Helvetica Neue"/>
              </a:defRPr>
            </a:pPr>
            <a:r>
              <a:rPr sz="2400">
                <a:latin typeface="+mn-lt"/>
                <a:ea typeface="+mn-ea"/>
                <a:cs typeface="+mn-cs"/>
                <a:sym typeface="Helvetica"/>
              </a:rPr>
              <a:t>Las problemáticas socio-emocionales que surgen en los contextos escolares se han transformado en un tema de creciente preocupación, lo cual ha redundado en una mayor  sensibilización y visibilización de los actores frente a estos problemas. Marchesi (2004) sostiene que ha habido un aumento en la percepción–tanto cualitativa como cuantitativa – de los problemas de salud mental en niños</a:t>
            </a:r>
            <a:r>
              <a:rPr sz="1800">
                <a:latin typeface="+mn-lt"/>
                <a:ea typeface="+mn-ea"/>
                <a:cs typeface="+mn-cs"/>
                <a:sym typeface="Helvetica"/>
              </a:rPr>
              <a:t>. </a:t>
            </a:r>
          </a:p>
        </p:txBody>
      </p:sp>
      <p:sp>
        <p:nvSpPr>
          <p:cNvPr id="51" name="APRENDIZAJE SOCIEMOCIONAL:…"/>
          <p:cNvSpPr txBox="1"/>
          <p:nvPr/>
        </p:nvSpPr>
        <p:spPr>
          <a:xfrm>
            <a:off x="1389062" y="441325"/>
            <a:ext cx="11161713" cy="101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r" defTabSz="1298575">
              <a:defRPr sz="1200">
                <a:latin typeface="+mj-lt"/>
                <a:ea typeface="+mj-ea"/>
                <a:cs typeface="+mj-cs"/>
                <a:sym typeface="Helvetica Neue"/>
              </a:defRPr>
            </a:pPr>
            <a:r>
              <a:rPr b="1" sz="2000">
                <a:latin typeface="+mn-lt"/>
                <a:ea typeface="+mn-ea"/>
                <a:cs typeface="+mn-cs"/>
                <a:sym typeface="Helvetica"/>
              </a:rPr>
              <a:t>APRENDIZAJE SOCIEMOCIONAL:</a:t>
            </a:r>
            <a:endParaRPr b="1" sz="2000">
              <a:latin typeface="+mn-lt"/>
              <a:ea typeface="+mn-ea"/>
              <a:cs typeface="+mn-cs"/>
              <a:sym typeface="Helvetica"/>
            </a:endParaRPr>
          </a:p>
          <a:p>
            <a:pPr algn="r" defTabSz="1298575">
              <a:defRPr sz="1200">
                <a:latin typeface="+mj-lt"/>
                <a:ea typeface="+mj-ea"/>
                <a:cs typeface="+mj-cs"/>
                <a:sym typeface="Helvetica Neue"/>
              </a:defRPr>
            </a:pPr>
            <a:r>
              <a:rPr b="1" sz="2000">
                <a:latin typeface="+mn-lt"/>
                <a:ea typeface="+mn-ea"/>
                <a:cs typeface="+mn-cs"/>
                <a:sym typeface="Helvetica"/>
              </a:rPr>
              <a:t> </a:t>
            </a:r>
            <a:endParaRPr b="1" sz="2000">
              <a:latin typeface="+mn-lt"/>
              <a:ea typeface="+mn-ea"/>
              <a:cs typeface="+mn-cs"/>
              <a:sym typeface="Helvetica"/>
            </a:endParaRPr>
          </a:p>
          <a:p>
            <a:pPr algn="r" defTabSz="1298575">
              <a:defRPr sz="1200">
                <a:latin typeface="+mj-lt"/>
                <a:ea typeface="+mj-ea"/>
                <a:cs typeface="+mj-cs"/>
                <a:sym typeface="Helvetica Neue"/>
              </a:defRPr>
            </a:pPr>
            <a:r>
              <a:rPr b="1" sz="2000">
                <a:latin typeface="+mn-lt"/>
                <a:ea typeface="+mn-ea"/>
                <a:cs typeface="+mn-cs"/>
                <a:sym typeface="Helvetica"/>
              </a:rPr>
              <a:t>FACTOR DE DESARROLLO Y FACTOR PROTECTOR</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3"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54"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55"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56"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57"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58" name="APRENDIZAJE SOCIO-EMOCIONAL"/>
          <p:cNvSpPr txBox="1"/>
          <p:nvPr/>
        </p:nvSpPr>
        <p:spPr>
          <a:xfrm>
            <a:off x="885825" y="311150"/>
            <a:ext cx="11672888" cy="5207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algn="ctr" defTabSz="1298575">
              <a:defRPr sz="2400">
                <a:latin typeface="+mn-lt"/>
                <a:ea typeface="+mn-ea"/>
                <a:cs typeface="+mn-cs"/>
                <a:sym typeface="Helvetica"/>
              </a:defRPr>
            </a:lvl1pPr>
          </a:lstStyle>
          <a:p>
            <a:pPr>
              <a:defRPr sz="1200">
                <a:latin typeface="+mj-lt"/>
                <a:ea typeface="+mj-ea"/>
                <a:cs typeface="+mj-cs"/>
                <a:sym typeface="Helvetica Neue"/>
              </a:defRPr>
            </a:pPr>
            <a:r>
              <a:rPr sz="2400">
                <a:latin typeface="+mn-lt"/>
                <a:ea typeface="+mn-ea"/>
                <a:cs typeface="+mn-cs"/>
                <a:sym typeface="Helvetica"/>
              </a:rPr>
              <a:t>APRENDIZAJE SOCIO-EMOCIONAL</a:t>
            </a:r>
          </a:p>
        </p:txBody>
      </p:sp>
      <p:sp>
        <p:nvSpPr>
          <p:cNvPr id="59" name="De acuerdo a la organización CASEL (Collaborative for Academic, Social, and Emotional Learning), el aprendizaje socioemocional se define como el proceso de:…"/>
          <p:cNvSpPr txBox="1"/>
          <p:nvPr/>
        </p:nvSpPr>
        <p:spPr>
          <a:xfrm>
            <a:off x="1749425" y="1636712"/>
            <a:ext cx="10588625" cy="543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1298575">
              <a:defRPr sz="1200">
                <a:latin typeface="+mj-lt"/>
                <a:ea typeface="+mj-ea"/>
                <a:cs typeface="+mj-cs"/>
                <a:sym typeface="Helvetica Neue"/>
              </a:defRPr>
            </a:pPr>
            <a:r>
              <a:rPr sz="3500">
                <a:latin typeface="+mn-lt"/>
                <a:ea typeface="+mn-ea"/>
                <a:cs typeface="+mn-cs"/>
                <a:sym typeface="Helvetica"/>
              </a:rPr>
              <a:t>De acuerdo a la organización CASEL (Collaborative for Academic, Social, and Emotional Learning), el aprendizaje socioemocional se define como el proceso de:  </a:t>
            </a:r>
            <a:endParaRPr sz="3500"/>
          </a:p>
          <a:p>
            <a:pPr algn="just" defTabSz="1298575">
              <a:buClr>
                <a:schemeClr val="accent4"/>
              </a:buClr>
              <a:buSzPct val="100000"/>
              <a:buFont typeface="Arial"/>
              <a:buChar char="•"/>
              <a:defRPr sz="1200">
                <a:latin typeface="+mj-lt"/>
                <a:ea typeface="+mj-ea"/>
                <a:cs typeface="+mj-cs"/>
                <a:sym typeface="Helvetica Neue"/>
              </a:defRPr>
            </a:pPr>
            <a:r>
              <a:rPr sz="3500">
                <a:latin typeface="+mn-lt"/>
                <a:ea typeface="+mn-ea"/>
                <a:cs typeface="+mn-cs"/>
                <a:sym typeface="Helvetica"/>
              </a:rPr>
              <a:t>Adquirir las habilidades para reconocer y manejar las emociones. </a:t>
            </a:r>
            <a:endParaRPr sz="3500"/>
          </a:p>
          <a:p>
            <a:pPr algn="just" defTabSz="1298575">
              <a:buClr>
                <a:schemeClr val="accent4"/>
              </a:buClr>
              <a:buSzPct val="100000"/>
              <a:buFont typeface="Arial"/>
              <a:buChar char="•"/>
              <a:defRPr sz="1200">
                <a:latin typeface="+mj-lt"/>
                <a:ea typeface="+mj-ea"/>
                <a:cs typeface="+mj-cs"/>
                <a:sym typeface="Helvetica Neue"/>
              </a:defRPr>
            </a:pPr>
            <a:r>
              <a:rPr sz="3500">
                <a:latin typeface="+mn-lt"/>
                <a:ea typeface="+mn-ea"/>
                <a:cs typeface="+mn-cs"/>
                <a:sym typeface="Helvetica"/>
              </a:rPr>
              <a:t>Desarrollar el cuidado y preocupación  por los otros.</a:t>
            </a:r>
            <a:endParaRPr sz="3500"/>
          </a:p>
          <a:p>
            <a:pPr algn="just" defTabSz="1298575">
              <a:buClr>
                <a:schemeClr val="accent4"/>
              </a:buClr>
              <a:buSzPct val="100000"/>
              <a:buFont typeface="Arial"/>
              <a:buChar char="•"/>
              <a:defRPr sz="1200">
                <a:latin typeface="+mj-lt"/>
                <a:ea typeface="+mj-ea"/>
                <a:cs typeface="+mj-cs"/>
                <a:sym typeface="Helvetica Neue"/>
              </a:defRPr>
            </a:pPr>
            <a:r>
              <a:rPr sz="3500">
                <a:latin typeface="+mn-lt"/>
                <a:ea typeface="+mn-ea"/>
                <a:cs typeface="+mn-cs"/>
                <a:sym typeface="Helvetica"/>
              </a:rPr>
              <a:t>Tomar decisiones en forma responsable.</a:t>
            </a:r>
            <a:endParaRPr sz="3500"/>
          </a:p>
          <a:p>
            <a:pPr algn="just" defTabSz="1298575">
              <a:buClr>
                <a:schemeClr val="accent4"/>
              </a:buClr>
              <a:buSzPct val="100000"/>
              <a:buFont typeface="Arial"/>
              <a:buChar char="•"/>
              <a:defRPr sz="1200">
                <a:latin typeface="+mj-lt"/>
                <a:ea typeface="+mj-ea"/>
                <a:cs typeface="+mj-cs"/>
                <a:sym typeface="Helvetica Neue"/>
              </a:defRPr>
            </a:pPr>
            <a:r>
              <a:rPr sz="3500">
                <a:latin typeface="+mn-lt"/>
                <a:ea typeface="+mn-ea"/>
                <a:cs typeface="+mn-cs"/>
                <a:sym typeface="Helvetica"/>
              </a:rPr>
              <a:t>Establecer relaciones positivas, y manejar situaciones desafiantes de manera efectiva.</a:t>
            </a:r>
          </a:p>
        </p:txBody>
      </p:sp>
      <p:pic>
        <p:nvPicPr>
          <p:cNvPr id="60" name="image.png" descr="image.png"/>
          <p:cNvPicPr>
            <a:picLocks noChangeAspect="1"/>
          </p:cNvPicPr>
          <p:nvPr/>
        </p:nvPicPr>
        <p:blipFill>
          <a:blip r:embed="rId4">
            <a:extLst/>
          </a:blip>
          <a:stretch>
            <a:fillRect/>
          </a:stretch>
        </p:blipFill>
        <p:spPr>
          <a:xfrm>
            <a:off x="2109787" y="7796212"/>
            <a:ext cx="1919288" cy="1987551"/>
          </a:xfrm>
          <a:prstGeom prst="rect">
            <a:avLst/>
          </a:prstGeom>
          <a:ln w="12700">
            <a:miter lim="400000"/>
          </a:ln>
        </p:spPr>
      </p:pic>
      <p:pic>
        <p:nvPicPr>
          <p:cNvPr id="61" name="image.png" descr="image.png"/>
          <p:cNvPicPr>
            <a:picLocks noChangeAspect="1"/>
          </p:cNvPicPr>
          <p:nvPr/>
        </p:nvPicPr>
        <p:blipFill>
          <a:blip r:embed="rId5">
            <a:extLst/>
          </a:blip>
          <a:stretch>
            <a:fillRect/>
          </a:stretch>
        </p:blipFill>
        <p:spPr>
          <a:xfrm>
            <a:off x="4876800" y="7796212"/>
            <a:ext cx="1878013" cy="1987551"/>
          </a:xfrm>
          <a:prstGeom prst="rect">
            <a:avLst/>
          </a:prstGeom>
          <a:ln w="12700">
            <a:miter lim="400000"/>
          </a:ln>
        </p:spPr>
      </p:pic>
      <p:pic>
        <p:nvPicPr>
          <p:cNvPr id="62" name="image.png" descr="image.png"/>
          <p:cNvPicPr>
            <a:picLocks noChangeAspect="1"/>
          </p:cNvPicPr>
          <p:nvPr/>
        </p:nvPicPr>
        <p:blipFill>
          <a:blip r:embed="rId6">
            <a:extLst/>
          </a:blip>
          <a:stretch>
            <a:fillRect/>
          </a:stretch>
        </p:blipFill>
        <p:spPr>
          <a:xfrm>
            <a:off x="7723187" y="7796212"/>
            <a:ext cx="1884363" cy="1987551"/>
          </a:xfrm>
          <a:prstGeom prst="rect">
            <a:avLst/>
          </a:prstGeom>
          <a:ln w="12700">
            <a:miter lim="400000"/>
          </a:ln>
        </p:spPr>
      </p:pic>
      <p:pic>
        <p:nvPicPr>
          <p:cNvPr id="63" name="image.png" descr="image.png"/>
          <p:cNvPicPr>
            <a:picLocks noChangeAspect="1"/>
          </p:cNvPicPr>
          <p:nvPr/>
        </p:nvPicPr>
        <p:blipFill>
          <a:blip r:embed="rId7">
            <a:extLst/>
          </a:blip>
          <a:stretch>
            <a:fillRect/>
          </a:stretch>
        </p:blipFill>
        <p:spPr>
          <a:xfrm>
            <a:off x="10448925" y="7796212"/>
            <a:ext cx="1919288" cy="198755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5"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66"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67"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68"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69"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70" name="El concepto de aprendizaje socioemocional se ha visto muy influenciado:…"/>
          <p:cNvSpPr txBox="1"/>
          <p:nvPr/>
        </p:nvSpPr>
        <p:spPr>
          <a:xfrm>
            <a:off x="1822450" y="915987"/>
            <a:ext cx="10515600" cy="73533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algn="just" defTabSz="1298575">
              <a:spcBef>
                <a:spcPts val="700"/>
              </a:spcBef>
              <a:defRPr sz="1200">
                <a:latin typeface="+mj-lt"/>
                <a:ea typeface="+mj-ea"/>
                <a:cs typeface="+mj-cs"/>
                <a:sym typeface="Helvetica Neue"/>
              </a:defRPr>
            </a:pPr>
            <a:r>
              <a:rPr sz="3500">
                <a:latin typeface="+mn-lt"/>
                <a:ea typeface="+mn-ea"/>
                <a:cs typeface="+mn-cs"/>
                <a:sym typeface="Helvetica"/>
              </a:rPr>
              <a:t>El concepto de aprendizaje socioemocional se ha visto muy influenciado: </a:t>
            </a:r>
            <a:endParaRPr sz="3500"/>
          </a:p>
          <a:p>
            <a:pPr algn="just" defTabSz="1298575">
              <a:spcBef>
                <a:spcPts val="700"/>
              </a:spcBef>
              <a:buClr>
                <a:schemeClr val="accent4"/>
              </a:buClr>
              <a:buSzPct val="100000"/>
              <a:buFont typeface="Arial"/>
              <a:buChar char="•"/>
              <a:defRPr sz="1200">
                <a:latin typeface="+mj-lt"/>
                <a:ea typeface="+mj-ea"/>
                <a:cs typeface="+mj-cs"/>
                <a:sym typeface="Helvetica Neue"/>
              </a:defRPr>
            </a:pPr>
            <a:r>
              <a:rPr sz="3500">
                <a:latin typeface="+mn-lt"/>
                <a:ea typeface="+mn-ea"/>
                <a:cs typeface="+mn-cs"/>
                <a:sym typeface="Helvetica"/>
              </a:rPr>
              <a:t>Por los teóricos de la </a:t>
            </a:r>
            <a:r>
              <a:rPr b="1" sz="3500">
                <a:latin typeface="+mn-lt"/>
                <a:ea typeface="+mn-ea"/>
                <a:cs typeface="+mn-cs"/>
                <a:sym typeface="Helvetica"/>
              </a:rPr>
              <a:t>inteligencia emocional </a:t>
            </a:r>
            <a:r>
              <a:rPr sz="3500">
                <a:latin typeface="+mn-lt"/>
                <a:ea typeface="+mn-ea"/>
                <a:cs typeface="+mn-cs"/>
                <a:sym typeface="Helvetica"/>
              </a:rPr>
              <a:t>como (Goleman, 1996; Mayer &amp; Salovey, 1997; Shapiro, 1997): </a:t>
            </a:r>
            <a:endParaRPr sz="3500"/>
          </a:p>
          <a:p>
            <a:pPr algn="just" defTabSz="1298575">
              <a:spcBef>
                <a:spcPts val="700"/>
              </a:spcBef>
              <a:buClr>
                <a:schemeClr val="accent4"/>
              </a:buClr>
              <a:buSzPct val="100000"/>
              <a:buFont typeface="Arial"/>
              <a:buChar char="•"/>
              <a:defRPr sz="1200">
                <a:latin typeface="+mj-lt"/>
                <a:ea typeface="+mj-ea"/>
                <a:cs typeface="+mj-cs"/>
                <a:sym typeface="Helvetica Neue"/>
              </a:defRPr>
            </a:pPr>
            <a:r>
              <a:rPr sz="3500">
                <a:latin typeface="+mn-lt"/>
                <a:ea typeface="+mn-ea"/>
                <a:cs typeface="+mn-cs"/>
                <a:sym typeface="Helvetica"/>
              </a:rPr>
              <a:t>Por aquellos que han trabajado en el áreas de las </a:t>
            </a:r>
            <a:r>
              <a:rPr b="1" sz="3500">
                <a:latin typeface="+mn-lt"/>
                <a:ea typeface="+mn-ea"/>
                <a:cs typeface="+mn-cs"/>
                <a:sym typeface="Helvetica"/>
              </a:rPr>
              <a:t>inteligencias múltiples</a:t>
            </a:r>
            <a:r>
              <a:rPr sz="3500">
                <a:latin typeface="+mn-lt"/>
                <a:ea typeface="+mn-ea"/>
                <a:cs typeface="+mn-cs"/>
                <a:sym typeface="Helvetica"/>
              </a:rPr>
              <a:t>, aportando los conceptos de inteligencia interpersonal e intrapersonal (Gardner, 1994).  </a:t>
            </a:r>
            <a:endParaRPr sz="3500"/>
          </a:p>
          <a:p>
            <a:pPr algn="just" defTabSz="1298575">
              <a:spcBef>
                <a:spcPts val="700"/>
              </a:spcBef>
              <a:buClr>
                <a:schemeClr val="accent4"/>
              </a:buClr>
              <a:buSzPct val="100000"/>
              <a:buFont typeface="Arial"/>
              <a:buChar char="•"/>
              <a:defRPr sz="1200">
                <a:latin typeface="+mj-lt"/>
                <a:ea typeface="+mj-ea"/>
                <a:cs typeface="+mj-cs"/>
                <a:sym typeface="Helvetica Neue"/>
              </a:defRPr>
            </a:pPr>
            <a:r>
              <a:rPr sz="3500">
                <a:latin typeface="+mn-lt"/>
                <a:ea typeface="+mn-ea"/>
                <a:cs typeface="+mn-cs"/>
                <a:sym typeface="Helvetica"/>
              </a:rPr>
              <a:t>Y por autores que han trabajado en programas denominados de “</a:t>
            </a:r>
            <a:r>
              <a:rPr b="1" sz="3500">
                <a:latin typeface="+mn-lt"/>
                <a:ea typeface="+mn-ea"/>
                <a:cs typeface="+mn-cs"/>
                <a:sym typeface="Helvetica"/>
              </a:rPr>
              <a:t>alfabetización  emocional</a:t>
            </a:r>
            <a:r>
              <a:rPr sz="3500">
                <a:latin typeface="+mn-lt"/>
                <a:ea typeface="+mn-ea"/>
                <a:cs typeface="+mn-cs"/>
                <a:sym typeface="Helvetica"/>
              </a:rPr>
              <a:t>”, (Álvarez, 2001; Bisquera, 2000; Renom, 2003; Salovey &amp; Mayer, 1990).</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2"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73"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74"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75"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76"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77" name="Proceso educativo continuo y permanente, que pretende potenciar el desarrollo emocional como complemento indispensable del desarrollo cognitivo, constituyendo ambos los elementos esenciales del desarrollo de la personalidad integral. Para ello, se propone el desarrollo de conocimientos y habilidades sobre las emociones con objeto de capacitar al individuo para afrontar mejor los retos que se plantean en la vida cotidiana. Todo ello tiene como finalidad aumentar el bienestar personal y social.…"/>
          <p:cNvSpPr txBox="1"/>
          <p:nvPr/>
        </p:nvSpPr>
        <p:spPr>
          <a:xfrm>
            <a:off x="4773612" y="1446212"/>
            <a:ext cx="7821613" cy="79121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algn="just" defTabSz="1298575">
              <a:defRPr sz="1200">
                <a:latin typeface="+mj-lt"/>
                <a:ea typeface="+mj-ea"/>
                <a:cs typeface="+mj-cs"/>
                <a:sym typeface="Helvetica Neue"/>
              </a:defRPr>
            </a:pPr>
            <a:r>
              <a:rPr sz="3200">
                <a:latin typeface="+mn-lt"/>
                <a:ea typeface="+mn-ea"/>
                <a:cs typeface="+mn-cs"/>
                <a:sym typeface="Helvetica"/>
              </a:rPr>
              <a:t>Proceso educativo continuo y permanente, que pretende potenciar el desarrollo emocional como complemento indispensable del desarrollo cognitivo, constituyendo ambos los elementos esenciales del desarrollo de la personalidad integral. Para ello, se propone el desarrollo de conocimientos y habilidades sobre las emociones con objeto de capacitar al individuo para afrontar mejor los retos que se plantean en la vida cotidiana. Todo ello tiene como finalidad aumentar el bienestar personal y social. </a:t>
            </a:r>
            <a:endParaRPr sz="3200"/>
          </a:p>
          <a:p>
            <a:pPr algn="just" defTabSz="1298575">
              <a:defRPr sz="1200">
                <a:latin typeface="+mj-lt"/>
                <a:ea typeface="+mj-ea"/>
                <a:cs typeface="+mj-cs"/>
                <a:sym typeface="Helvetica Neue"/>
              </a:defRPr>
            </a:pPr>
            <a:endParaRPr sz="3500"/>
          </a:p>
          <a:p>
            <a:pPr algn="r" defTabSz="1298575">
              <a:defRPr sz="1200">
                <a:latin typeface="+mj-lt"/>
                <a:ea typeface="+mj-ea"/>
                <a:cs typeface="+mj-cs"/>
                <a:sym typeface="Helvetica Neue"/>
              </a:defRPr>
            </a:pPr>
            <a:r>
              <a:rPr sz="3200">
                <a:latin typeface="+mn-lt"/>
                <a:ea typeface="+mn-ea"/>
                <a:cs typeface="+mn-cs"/>
                <a:sym typeface="Helvetica"/>
              </a:rPr>
              <a:t>Rafael Bisquera, 2006</a:t>
            </a:r>
          </a:p>
        </p:txBody>
      </p:sp>
      <p:sp>
        <p:nvSpPr>
          <p:cNvPr id="78" name="EDUCACIÓN SOCIOEMOCIONAL"/>
          <p:cNvSpPr txBox="1"/>
          <p:nvPr/>
        </p:nvSpPr>
        <p:spPr>
          <a:xfrm>
            <a:off x="2254250" y="484187"/>
            <a:ext cx="9793288"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defTabSz="1298575">
              <a:defRPr sz="1800">
                <a:latin typeface="+mn-lt"/>
                <a:ea typeface="+mn-ea"/>
                <a:cs typeface="+mn-cs"/>
                <a:sym typeface="Helvetica"/>
              </a:defRPr>
            </a:lvl1pPr>
          </a:lstStyle>
          <a:p>
            <a:pPr>
              <a:defRPr sz="1200">
                <a:latin typeface="+mj-lt"/>
                <a:ea typeface="+mj-ea"/>
                <a:cs typeface="+mj-cs"/>
                <a:sym typeface="Helvetica Neue"/>
              </a:defRPr>
            </a:pPr>
            <a:r>
              <a:rPr sz="1800">
                <a:latin typeface="+mn-lt"/>
                <a:ea typeface="+mn-ea"/>
                <a:cs typeface="+mn-cs"/>
                <a:sym typeface="Helvetica"/>
              </a:rPr>
              <a:t>EDUCACIÓN SOCIOEMOCIONAL</a:t>
            </a:r>
          </a:p>
        </p:txBody>
      </p:sp>
      <p:pic>
        <p:nvPicPr>
          <p:cNvPr id="79" name="image.png" descr="image.png"/>
          <p:cNvPicPr>
            <a:picLocks noChangeAspect="1"/>
          </p:cNvPicPr>
          <p:nvPr/>
        </p:nvPicPr>
        <p:blipFill>
          <a:blip r:embed="rId4">
            <a:extLst/>
          </a:blip>
          <a:stretch>
            <a:fillRect/>
          </a:stretch>
        </p:blipFill>
        <p:spPr>
          <a:xfrm>
            <a:off x="225425" y="2389187"/>
            <a:ext cx="4365625" cy="5554663"/>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1"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82"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83"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84"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85"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86" name="PROBLEMAS DEL CONTEXTO EDUCATIVO ASOCIADOS A BAJOS NIVELES DE IE…"/>
          <p:cNvSpPr txBox="1"/>
          <p:nvPr/>
        </p:nvSpPr>
        <p:spPr>
          <a:xfrm>
            <a:off x="1533525" y="268287"/>
            <a:ext cx="11017250" cy="77978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algn="r" defTabSz="1298575">
              <a:defRPr sz="1200">
                <a:latin typeface="+mj-lt"/>
                <a:ea typeface="+mj-ea"/>
                <a:cs typeface="+mj-cs"/>
                <a:sym typeface="Helvetica Neue"/>
              </a:defRPr>
            </a:pPr>
            <a:r>
              <a:rPr b="1" sz="1800">
                <a:latin typeface="+mn-lt"/>
                <a:ea typeface="+mn-ea"/>
                <a:cs typeface="+mn-cs"/>
                <a:sym typeface="Helvetica"/>
              </a:rPr>
              <a:t>PROBLEMAS DEL CONTEXTO EDUCATIVO ASOCIADOS A BAJOS NIVELES DE IE </a:t>
            </a:r>
            <a:endParaRPr b="1" sz="1800">
              <a:latin typeface="+mn-lt"/>
              <a:ea typeface="+mn-ea"/>
              <a:cs typeface="+mn-cs"/>
              <a:sym typeface="Helvetica"/>
            </a:endParaRPr>
          </a:p>
          <a:p>
            <a:pPr algn="r" defTabSz="1298575">
              <a:defRPr sz="1200">
                <a:latin typeface="+mj-lt"/>
                <a:ea typeface="+mj-ea"/>
                <a:cs typeface="+mj-cs"/>
                <a:sym typeface="Helvetica Neue"/>
              </a:defRPr>
            </a:pPr>
            <a:endParaRPr b="1" sz="1800">
              <a:latin typeface="+mn-lt"/>
              <a:ea typeface="+mn-ea"/>
              <a:cs typeface="+mn-cs"/>
              <a:sym typeface="Helvetica"/>
            </a:endParaRPr>
          </a:p>
          <a:p>
            <a:pPr algn="just" defTabSz="1298575">
              <a:buClr>
                <a:schemeClr val="accent4"/>
              </a:buClr>
              <a:buSzPct val="100000"/>
              <a:buFont typeface="Arial"/>
              <a:buChar char="•"/>
              <a:defRPr sz="1200">
                <a:latin typeface="+mj-lt"/>
                <a:ea typeface="+mj-ea"/>
                <a:cs typeface="+mj-cs"/>
                <a:sym typeface="Helvetica Neue"/>
              </a:defRPr>
            </a:pPr>
            <a:r>
              <a:rPr sz="3300">
                <a:latin typeface="+mn-lt"/>
                <a:ea typeface="+mn-ea"/>
                <a:cs typeface="+mn-cs"/>
                <a:sym typeface="Helvetica"/>
              </a:rPr>
              <a:t>Déficit en niveles de bienestar y ajuste psicológico: ej, ansiedad, estrés, depresión, desórdenes alimenticios (Salovey, 2001). </a:t>
            </a:r>
            <a:endParaRPr sz="3300"/>
          </a:p>
          <a:p>
            <a:pPr algn="just" defTabSz="1298575">
              <a:defRPr sz="1200">
                <a:latin typeface="+mj-lt"/>
                <a:ea typeface="+mj-ea"/>
                <a:cs typeface="+mj-cs"/>
                <a:sym typeface="Helvetica Neue"/>
              </a:defRPr>
            </a:pPr>
            <a:endParaRPr sz="3300"/>
          </a:p>
          <a:p>
            <a:pPr algn="just" defTabSz="1298575">
              <a:buClr>
                <a:schemeClr val="accent4"/>
              </a:buClr>
              <a:buSzPct val="100000"/>
              <a:buFont typeface="Arial"/>
              <a:buChar char="•"/>
              <a:defRPr sz="1200">
                <a:latin typeface="+mj-lt"/>
                <a:ea typeface="+mj-ea"/>
                <a:cs typeface="+mj-cs"/>
                <a:sym typeface="Helvetica Neue"/>
              </a:defRPr>
            </a:pPr>
            <a:r>
              <a:rPr sz="3300">
                <a:latin typeface="+mn-lt"/>
                <a:ea typeface="+mn-ea"/>
                <a:cs typeface="+mn-cs"/>
                <a:sym typeface="Helvetica"/>
              </a:rPr>
              <a:t>Bajo rendimiento académico (Petrides, Frederickson y Furnham, 2004). </a:t>
            </a:r>
            <a:endParaRPr sz="3300"/>
          </a:p>
          <a:p>
            <a:pPr algn="just" defTabSz="1298575">
              <a:defRPr sz="1200">
                <a:latin typeface="+mj-lt"/>
                <a:ea typeface="+mj-ea"/>
                <a:cs typeface="+mj-cs"/>
                <a:sym typeface="Helvetica Neue"/>
              </a:defRPr>
            </a:pPr>
            <a:endParaRPr sz="3300"/>
          </a:p>
          <a:p>
            <a:pPr algn="just" defTabSz="1298575">
              <a:buClr>
                <a:schemeClr val="accent4"/>
              </a:buClr>
              <a:buSzPct val="100000"/>
              <a:buFont typeface="Arial"/>
              <a:buChar char="•"/>
              <a:defRPr sz="1200">
                <a:latin typeface="+mj-lt"/>
                <a:ea typeface="+mj-ea"/>
                <a:cs typeface="+mj-cs"/>
                <a:sym typeface="Helvetica Neue"/>
              </a:defRPr>
            </a:pPr>
            <a:r>
              <a:rPr sz="3300">
                <a:latin typeface="+mn-lt"/>
                <a:ea typeface="+mn-ea"/>
                <a:cs typeface="+mn-cs"/>
                <a:sym typeface="Helvetica"/>
              </a:rPr>
              <a:t>Disminución en cantidad y calidad de relaciones interpersonales (Fernández-Berrocal, Extremera y Ramos, 2003).</a:t>
            </a:r>
            <a:endParaRPr sz="3300"/>
          </a:p>
          <a:p>
            <a:pPr algn="just" defTabSz="1298575">
              <a:defRPr sz="1200">
                <a:latin typeface="+mj-lt"/>
                <a:ea typeface="+mj-ea"/>
                <a:cs typeface="+mj-cs"/>
                <a:sym typeface="Helvetica Neue"/>
              </a:defRPr>
            </a:pPr>
            <a:r>
              <a:rPr i="1" sz="3300">
                <a:latin typeface="+mn-lt"/>
                <a:ea typeface="+mn-ea"/>
                <a:cs typeface="+mn-cs"/>
                <a:sym typeface="Helvetica"/>
              </a:rPr>
              <a:t> </a:t>
            </a:r>
            <a:endParaRPr i="1" sz="3300">
              <a:latin typeface="+mn-lt"/>
              <a:ea typeface="+mn-ea"/>
              <a:cs typeface="+mn-cs"/>
              <a:sym typeface="Helvetica"/>
            </a:endParaRPr>
          </a:p>
          <a:p>
            <a:pPr algn="just" defTabSz="1298575">
              <a:buClr>
                <a:schemeClr val="accent4"/>
              </a:buClr>
              <a:buSzPct val="100000"/>
              <a:buFont typeface="Arial"/>
              <a:buChar char="•"/>
              <a:defRPr sz="1200">
                <a:latin typeface="+mj-lt"/>
                <a:ea typeface="+mj-ea"/>
                <a:cs typeface="+mj-cs"/>
                <a:sym typeface="Helvetica Neue"/>
              </a:defRPr>
            </a:pPr>
            <a:r>
              <a:rPr sz="3300">
                <a:latin typeface="+mn-lt"/>
                <a:ea typeface="+mn-ea"/>
                <a:cs typeface="+mn-cs"/>
                <a:sym typeface="Helvetica"/>
              </a:rPr>
              <a:t>Aumento de conductas violentas y consumo de sustancias adictivas (Graczy, Weissberg, Payton, Elias, Greenberg y Zins, 2000).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8" name="Figura"/>
          <p:cNvSpPr/>
          <p:nvPr/>
        </p:nvSpPr>
        <p:spPr>
          <a:xfrm>
            <a:off x="3175" y="4762"/>
            <a:ext cx="1166813" cy="116522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21600" y="0"/>
                </a:moveTo>
                <a:cubicBezTo>
                  <a:pt x="21600" y="5730"/>
                  <a:pt x="19323" y="11225"/>
                  <a:pt x="15272" y="15275"/>
                </a:cubicBezTo>
                <a:cubicBezTo>
                  <a:pt x="11221" y="19326"/>
                  <a:pt x="5727" y="21600"/>
                  <a:pt x="0" y="21596"/>
                </a:cubicBezTo>
                <a:lnTo>
                  <a:pt x="13" y="0"/>
                </a:lnTo>
                <a:lnTo>
                  <a:pt x="21600" y="0"/>
                </a:lnTo>
                <a:close/>
              </a:path>
            </a:pathLst>
          </a:custGeom>
          <a:solidFill>
            <a:srgbClr val="FEFAF4">
              <a:alpha val="32940"/>
            </a:srgbClr>
          </a:solidFill>
          <a:ln w="3175" cap="rnd">
            <a:solidFill>
              <a:srgbClr val="D2C39E"/>
            </a:solidFill>
          </a:ln>
        </p:spPr>
        <p:txBody>
          <a:bodyPr lIns="45719" rIns="45719" anchor="ctr"/>
          <a:lstStyle/>
          <a:p>
            <a:pPr>
              <a:defRPr>
                <a:latin typeface="Arial"/>
                <a:ea typeface="Arial"/>
                <a:cs typeface="Arial"/>
                <a:sym typeface="Arial"/>
              </a:defRPr>
            </a:pPr>
          </a:p>
        </p:txBody>
      </p:sp>
      <p:sp>
        <p:nvSpPr>
          <p:cNvPr id="89" name="Figura"/>
          <p:cNvSpPr/>
          <p:nvPr/>
        </p:nvSpPr>
        <p:spPr>
          <a:xfrm>
            <a:off x="239712" y="30162"/>
            <a:ext cx="2420938" cy="2420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chemeClr val="accent4">
              <a:alpha val="0"/>
            </a:schemeClr>
          </a:solidFill>
          <a:ln w="27305" cap="rnd">
            <a:solidFill>
              <a:srgbClr val="FFF6DB"/>
            </a:solidFill>
          </a:ln>
          <a:effectLst>
            <a:outerShdw sx="100000" sy="100000" kx="0" ky="0" algn="b" rotWithShape="0" blurRad="63500" dist="25400" dir="5400000">
              <a:srgbClr val="AFA58D">
                <a:alpha val="84997"/>
              </a:srgbClr>
            </a:outerShdw>
          </a:effectLst>
        </p:spPr>
        <p:txBody>
          <a:bodyPr lIns="45719" rIns="45719" anchor="ctr"/>
          <a:lstStyle/>
          <a:p>
            <a:pPr>
              <a:defRPr>
                <a:latin typeface="Arial"/>
                <a:ea typeface="Arial"/>
                <a:cs typeface="Arial"/>
                <a:sym typeface="Arial"/>
              </a:defRPr>
            </a:pPr>
          </a:p>
        </p:txBody>
      </p:sp>
      <p:pic>
        <p:nvPicPr>
          <p:cNvPr id="90" name="image.png" descr="image.png"/>
          <p:cNvPicPr>
            <a:picLocks noChangeAspect="1"/>
          </p:cNvPicPr>
          <p:nvPr/>
        </p:nvPicPr>
        <p:blipFill>
          <a:blip r:embed="rId3">
            <a:extLst/>
          </a:blip>
          <a:stretch>
            <a:fillRect/>
          </a:stretch>
        </p:blipFill>
        <p:spPr>
          <a:xfrm>
            <a:off x="249237" y="1487487"/>
            <a:ext cx="1628776" cy="1620838"/>
          </a:xfrm>
          <a:prstGeom prst="rect">
            <a:avLst/>
          </a:prstGeom>
          <a:ln w="12700">
            <a:miter lim="400000"/>
          </a:ln>
        </p:spPr>
      </p:pic>
      <p:sp>
        <p:nvSpPr>
          <p:cNvPr id="91" name="Rectángulo"/>
          <p:cNvSpPr/>
          <p:nvPr/>
        </p:nvSpPr>
        <p:spPr>
          <a:xfrm>
            <a:off x="1438275" y="0"/>
            <a:ext cx="11566525" cy="9753600"/>
          </a:xfrm>
          <a:prstGeom prst="rect">
            <a:avLst/>
          </a:prstGeom>
          <a:solidFill>
            <a:schemeClr val="accent3"/>
          </a:solidFill>
          <a:ln w="12700">
            <a:miter lim="400000"/>
          </a:ln>
        </p:spPr>
        <p:txBody>
          <a:bodyPr lIns="45719" rIns="45719" anchor="ctr"/>
          <a:lstStyle/>
          <a:p>
            <a:pPr algn="ctr">
              <a:defRPr sz="1200"/>
            </a:pPr>
          </a:p>
        </p:txBody>
      </p:sp>
      <p:sp>
        <p:nvSpPr>
          <p:cNvPr id="92" name="Rectángulo"/>
          <p:cNvSpPr/>
          <p:nvPr/>
        </p:nvSpPr>
        <p:spPr>
          <a:xfrm>
            <a:off x="1443037" y="0"/>
            <a:ext cx="104776" cy="9753600"/>
          </a:xfrm>
          <a:prstGeom prst="rect">
            <a:avLst/>
          </a:prstGeom>
          <a:solidFill>
            <a:schemeClr val="accent3"/>
          </a:solidFill>
          <a:ln w="12700">
            <a:miter lim="400000"/>
          </a:ln>
          <a:effectLst>
            <a:outerShdw sx="100000" sy="100000" kx="0" ky="0" algn="b" rotWithShape="0" blurRad="63500" dist="38000" dir="10799999">
              <a:srgbClr val="706B5F">
                <a:alpha val="25000"/>
              </a:srgbClr>
            </a:outerShdw>
          </a:effectLst>
        </p:spPr>
        <p:txBody>
          <a:bodyPr lIns="45719" rIns="45719" anchor="ctr"/>
          <a:lstStyle/>
          <a:p>
            <a:pPr algn="ctr">
              <a:defRPr sz="1200"/>
            </a:pPr>
          </a:p>
        </p:txBody>
      </p:sp>
      <p:sp>
        <p:nvSpPr>
          <p:cNvPr id="93" name="¿QUÉ SUCEDE EN EL CONTEXTO ESCOLAR?"/>
          <p:cNvSpPr txBox="1"/>
          <p:nvPr>
            <p:ph type="title" idx="4294967295"/>
          </p:nvPr>
        </p:nvSpPr>
        <p:spPr>
          <a:xfrm>
            <a:off x="1317625" y="9525"/>
            <a:ext cx="11382375" cy="1625600"/>
          </a:xfrm>
          <a:prstGeom prst="rect">
            <a:avLst/>
          </a:prstGeom>
        </p:spPr>
        <p:txBody>
          <a:bodyPr lIns="63500" tIns="63500" rIns="63500" bIns="63500">
            <a:normAutofit fontScale="100000" lnSpcReduction="0"/>
          </a:bodyPr>
          <a:lstStyle>
            <a:lvl1pPr defTabSz="914400">
              <a:defRPr sz="1800">
                <a:solidFill>
                  <a:schemeClr val="accent4"/>
                </a:solidFill>
                <a:latin typeface="+mn-lt"/>
                <a:ea typeface="+mn-ea"/>
                <a:cs typeface="+mn-cs"/>
                <a:sym typeface="Helvetica"/>
              </a:defRPr>
            </a:lvl1pPr>
          </a:lstStyle>
          <a:p>
            <a:pPr>
              <a:defRPr sz="8000">
                <a:solidFill>
                  <a:srgbClr val="A7A7A7"/>
                </a:solidFill>
                <a:latin typeface="Helvetica Light"/>
                <a:ea typeface="Helvetica Light"/>
                <a:cs typeface="Helvetica Light"/>
                <a:sym typeface="Helvetica Light"/>
              </a:defRPr>
            </a:pPr>
            <a:r>
              <a:rPr sz="1800">
                <a:solidFill>
                  <a:schemeClr val="accent4"/>
                </a:solidFill>
                <a:latin typeface="+mn-lt"/>
                <a:ea typeface="+mn-ea"/>
                <a:cs typeface="+mn-cs"/>
                <a:sym typeface="Helvetica"/>
              </a:rPr>
              <a:t>¿QUÉ SUCEDE EN EL CONTEXTO ESCOLAR?</a:t>
            </a:r>
          </a:p>
        </p:txBody>
      </p:sp>
      <p:sp>
        <p:nvSpPr>
          <p:cNvPr id="94" name="Vostanis, Humphrey, Fitzgerald, Deighton &amp; Wolpert (2012)"/>
          <p:cNvSpPr txBox="1"/>
          <p:nvPr>
            <p:ph type="body" sz="quarter" idx="4294967295"/>
          </p:nvPr>
        </p:nvSpPr>
        <p:spPr>
          <a:xfrm>
            <a:off x="1460500" y="1420812"/>
            <a:ext cx="11274425" cy="1057276"/>
          </a:xfrm>
          <a:prstGeom prst="rect">
            <a:avLst/>
          </a:prstGeom>
        </p:spPr>
        <p:txBody>
          <a:bodyPr lIns="63500" tIns="63500" rIns="63500" bIns="63500" anchor="t">
            <a:normAutofit fontScale="100000" lnSpcReduction="0"/>
          </a:bodyPr>
          <a:lstStyle>
            <a:lvl1pPr marL="0" indent="117475" algn="ctr" defTabSz="914400">
              <a:spcBef>
                <a:spcPts val="800"/>
              </a:spcBef>
              <a:buSzTx/>
              <a:buNone/>
              <a:defRPr sz="1800">
                <a:latin typeface="+mn-lt"/>
                <a:ea typeface="+mn-ea"/>
                <a:cs typeface="+mn-cs"/>
                <a:sym typeface="Helvetica"/>
              </a:defRPr>
            </a:lvl1pPr>
          </a:lstStyle>
          <a:p>
            <a:pPr>
              <a:defRPr sz="3800">
                <a:latin typeface="Helvetica Light"/>
                <a:ea typeface="Helvetica Light"/>
                <a:cs typeface="Helvetica Light"/>
                <a:sym typeface="Helvetica Light"/>
              </a:defRPr>
            </a:pPr>
            <a:r>
              <a:rPr sz="1800">
                <a:latin typeface="+mn-lt"/>
                <a:ea typeface="+mn-ea"/>
                <a:cs typeface="+mn-cs"/>
                <a:sym typeface="Helvetica"/>
              </a:rPr>
              <a:t>Vostanis, Humphrey, Fitzgerald, Deighton &amp; Wolpert (2012)</a:t>
            </a:r>
          </a:p>
        </p:txBody>
      </p:sp>
      <p:sp>
        <p:nvSpPr>
          <p:cNvPr id="95" name="Poca evidencia en relación a qué hacen los colegios en promoción del bienestar emocional.…"/>
          <p:cNvSpPr txBox="1"/>
          <p:nvPr/>
        </p:nvSpPr>
        <p:spPr>
          <a:xfrm>
            <a:off x="1606550" y="2355850"/>
            <a:ext cx="10944225" cy="528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507720" indent="-2507720" algn="just" defTabSz="914400">
              <a:buClr>
                <a:schemeClr val="accent4"/>
              </a:buClr>
              <a:buSzPct val="100000"/>
              <a:buFont typeface="Arial"/>
              <a:buChar char="•"/>
              <a:defRPr sz="1200">
                <a:latin typeface="+mj-lt"/>
                <a:ea typeface="+mj-ea"/>
                <a:cs typeface="+mj-cs"/>
                <a:sym typeface="Helvetica Neue"/>
              </a:defRPr>
            </a:pPr>
            <a:r>
              <a:rPr sz="2800">
                <a:latin typeface="+mn-lt"/>
                <a:ea typeface="+mn-ea"/>
                <a:cs typeface="+mn-cs"/>
                <a:sym typeface="Helvetica"/>
              </a:rPr>
              <a:t>Poca evidencia en relación a qué hacen los colegios en promoción del bienestar emocional.</a:t>
            </a:r>
            <a:endParaRPr sz="2800"/>
          </a:p>
          <a:p>
            <a:pPr marL="2507720" indent="-2507720" algn="just" defTabSz="914400">
              <a:buClr>
                <a:schemeClr val="accent4"/>
              </a:buClr>
              <a:buSzPct val="100000"/>
              <a:buFont typeface="Arial"/>
              <a:buChar char="•"/>
              <a:defRPr sz="1200">
                <a:latin typeface="+mj-lt"/>
                <a:ea typeface="+mj-ea"/>
                <a:cs typeface="+mj-cs"/>
                <a:sym typeface="Helvetica Neue"/>
              </a:defRPr>
            </a:pPr>
            <a:r>
              <a:rPr sz="2800">
                <a:latin typeface="+mn-lt"/>
                <a:ea typeface="+mn-ea"/>
                <a:cs typeface="+mn-cs"/>
                <a:sym typeface="Helvetica"/>
              </a:rPr>
              <a:t>Estudio realizado en Inglaterra en 599 escuelas primarias y 137 escuelas secundarias. </a:t>
            </a:r>
            <a:endParaRPr sz="2800"/>
          </a:p>
          <a:p>
            <a:pPr marL="2507720" indent="-2507720" algn="just" defTabSz="914400">
              <a:buClr>
                <a:schemeClr val="accent4"/>
              </a:buClr>
              <a:buSzPct val="100000"/>
              <a:buFont typeface="Arial"/>
              <a:buChar char="•"/>
              <a:defRPr sz="1200">
                <a:latin typeface="+mj-lt"/>
                <a:ea typeface="+mj-ea"/>
                <a:cs typeface="+mj-cs"/>
                <a:sym typeface="Helvetica Neue"/>
              </a:defRPr>
            </a:pPr>
            <a:r>
              <a:rPr sz="2800">
                <a:latin typeface="+mn-lt"/>
                <a:ea typeface="+mn-ea"/>
                <a:cs typeface="+mn-cs"/>
                <a:sym typeface="Helvetica"/>
              </a:rPr>
              <a:t>La mayoría de las escuelas trabajan con todos los alumnos vs. un enfoque de casos individuales (1).</a:t>
            </a:r>
            <a:endParaRPr sz="2800"/>
          </a:p>
          <a:p>
            <a:pPr marL="2507720" indent="-2507720" algn="just" defTabSz="914400">
              <a:buClr>
                <a:schemeClr val="accent4"/>
              </a:buClr>
              <a:buSzPct val="100000"/>
              <a:buFont typeface="Arial"/>
              <a:buChar char="•"/>
              <a:defRPr sz="1200">
                <a:latin typeface="+mj-lt"/>
                <a:ea typeface="+mj-ea"/>
                <a:cs typeface="+mj-cs"/>
                <a:sym typeface="Helvetica Neue"/>
              </a:defRPr>
            </a:pPr>
            <a:r>
              <a:rPr sz="2800">
                <a:latin typeface="+mn-lt"/>
                <a:ea typeface="+mn-ea"/>
                <a:cs typeface="+mn-cs"/>
                <a:sym typeface="Helvetica"/>
              </a:rPr>
              <a:t>Enfoques predominantemente reactivos vs. intervenciones más preventivas.</a:t>
            </a:r>
            <a:endParaRPr sz="2800"/>
          </a:p>
          <a:p>
            <a:pPr marL="2507720" indent="-2507720" algn="just" defTabSz="914400">
              <a:buClr>
                <a:schemeClr val="accent4"/>
              </a:buClr>
              <a:buSzPct val="100000"/>
              <a:buFont typeface="Arial"/>
              <a:buChar char="•"/>
              <a:defRPr sz="1200">
                <a:latin typeface="+mj-lt"/>
                <a:ea typeface="+mj-ea"/>
                <a:cs typeface="+mj-cs"/>
                <a:sym typeface="Helvetica Neue"/>
              </a:defRPr>
            </a:pPr>
            <a:r>
              <a:rPr sz="2800">
                <a:latin typeface="+mn-lt"/>
                <a:ea typeface="+mn-ea"/>
                <a:cs typeface="+mn-cs"/>
                <a:sym typeface="Helvetica"/>
              </a:rPr>
              <a:t>Mayoría de intervenciones no se basan en evidencias ni son evaluadas. </a:t>
            </a:r>
            <a:endParaRPr sz="2800"/>
          </a:p>
          <a:p>
            <a:pPr marL="2507720" indent="-2507720" algn="just" defTabSz="914400">
              <a:buClr>
                <a:schemeClr val="accent4"/>
              </a:buClr>
              <a:buSzPct val="100000"/>
              <a:buFont typeface="Arial"/>
              <a:buChar char="•"/>
              <a:defRPr sz="1200">
                <a:latin typeface="+mj-lt"/>
                <a:ea typeface="+mj-ea"/>
                <a:cs typeface="+mj-cs"/>
                <a:sym typeface="Helvetica Neue"/>
              </a:defRPr>
            </a:pPr>
            <a:r>
              <a:rPr sz="2800">
                <a:latin typeface="+mn-lt"/>
                <a:ea typeface="+mn-ea"/>
                <a:cs typeface="+mn-cs"/>
                <a:sym typeface="Helvetica"/>
              </a:rPr>
              <a:t>Se identificó necesidades de formación y apoyo a los docentes.</a:t>
            </a:r>
          </a:p>
        </p:txBody>
      </p:sp>
      <p:sp>
        <p:nvSpPr>
          <p:cNvPr id="96" name="(1) Dos tercios de las escuelas"/>
          <p:cNvSpPr txBox="1"/>
          <p:nvPr/>
        </p:nvSpPr>
        <p:spPr>
          <a:xfrm>
            <a:off x="1749425" y="8894762"/>
            <a:ext cx="993775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defTabSz="914400">
              <a:defRPr sz="1800">
                <a:latin typeface="Gill Sans"/>
                <a:ea typeface="Gill Sans"/>
                <a:cs typeface="Gill Sans"/>
                <a:sym typeface="Gill Sans"/>
              </a:defRPr>
            </a:lvl1pPr>
          </a:lstStyle>
          <a:p>
            <a:pPr>
              <a:defRPr sz="1200">
                <a:latin typeface="+mj-lt"/>
                <a:ea typeface="+mj-ea"/>
                <a:cs typeface="+mj-cs"/>
                <a:sym typeface="Helvetica Neue"/>
              </a:defRPr>
            </a:pPr>
            <a:r>
              <a:rPr sz="1800">
                <a:latin typeface="Gill Sans"/>
                <a:ea typeface="Gill Sans"/>
                <a:cs typeface="Gill Sans"/>
                <a:sym typeface="Gill Sans"/>
              </a:rPr>
              <a:t>(1) Dos tercios de las escuelas</a:t>
            </a:r>
          </a:p>
        </p:txBody>
      </p:sp>
      <p:pic>
        <p:nvPicPr>
          <p:cNvPr id="97" name="image.png" descr="image.png"/>
          <p:cNvPicPr>
            <a:picLocks noChangeAspect="1"/>
          </p:cNvPicPr>
          <p:nvPr/>
        </p:nvPicPr>
        <p:blipFill>
          <a:blip r:embed="rId4">
            <a:extLst/>
          </a:blip>
          <a:stretch>
            <a:fillRect/>
          </a:stretch>
        </p:blipFill>
        <p:spPr>
          <a:xfrm>
            <a:off x="9766300" y="7370762"/>
            <a:ext cx="3267075" cy="24257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chemeClr val="accent4">
                <a:alpha val="38000"/>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4"/>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chemeClr val="accent4">
              <a:alpha val="38000"/>
            </a:scheme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4"/>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chemeClr val="accent4">
                <a:alpha val="38000"/>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4"/>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chemeClr val="accent4">
              <a:alpha val="38000"/>
            </a:scheme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4"/>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