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handoutMasterIdLst>
    <p:handoutMasterId r:id="rId21"/>
  </p:handoutMasterIdLst>
  <p:sldIdLst>
    <p:sldId id="263" r:id="rId2"/>
    <p:sldId id="265" r:id="rId3"/>
    <p:sldId id="295" r:id="rId4"/>
    <p:sldId id="284" r:id="rId5"/>
    <p:sldId id="283" r:id="rId6"/>
    <p:sldId id="299" r:id="rId7"/>
    <p:sldId id="285" r:id="rId8"/>
    <p:sldId id="292" r:id="rId9"/>
    <p:sldId id="286" r:id="rId10"/>
    <p:sldId id="301" r:id="rId11"/>
    <p:sldId id="288" r:id="rId12"/>
    <p:sldId id="290" r:id="rId13"/>
    <p:sldId id="293" r:id="rId14"/>
    <p:sldId id="297" r:id="rId15"/>
    <p:sldId id="300" r:id="rId16"/>
    <p:sldId id="302" r:id="rId17"/>
    <p:sldId id="294" r:id="rId18"/>
    <p:sldId id="278" r:id="rId19"/>
  </p:sldIdLst>
  <p:sldSz cx="9144000" cy="6858000" type="screen4x3"/>
  <p:notesSz cx="7010400" cy="92964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546A"/>
    <a:srgbClr val="FFFFFF"/>
    <a:srgbClr val="00A5B3"/>
    <a:srgbClr val="F99A01"/>
    <a:srgbClr val="FCBE00"/>
    <a:srgbClr val="55668E"/>
    <a:srgbClr val="5B9BD5"/>
    <a:srgbClr val="54758E"/>
    <a:srgbClr val="00ABAC"/>
    <a:srgbClr val="2AB6B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382" autoAdjust="0"/>
    <p:restoredTop sz="84946" autoAdjust="0"/>
  </p:normalViewPr>
  <p:slideViewPr>
    <p:cSldViewPr snapToGrid="0">
      <p:cViewPr varScale="1">
        <p:scale>
          <a:sx n="85" d="100"/>
          <a:sy n="85" d="100"/>
        </p:scale>
        <p:origin x="176" y="3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s-CL"/>
          </a:p>
        </p:txBody>
      </p:sp>
      <p:sp>
        <p:nvSpPr>
          <p:cNvPr id="3" name="Marcador de fecha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1448EC8F-6A51-47C5-98AE-DDD06F0B6832}" type="datetimeFigureOut">
              <a:rPr lang="es-CL" smtClean="0"/>
              <a:t>12-06-18</a:t>
            </a:fld>
            <a:endParaRPr lang="es-CL"/>
          </a:p>
        </p:txBody>
      </p:sp>
      <p:sp>
        <p:nvSpPr>
          <p:cNvPr id="4" name="Marcador de pie de página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s-CL"/>
          </a:p>
        </p:txBody>
      </p:sp>
      <p:sp>
        <p:nvSpPr>
          <p:cNvPr id="5" name="Marcador de número de diapositiva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6505D9F9-41F6-4EB3-96F7-9C05E07868C6}" type="slidenum">
              <a:rPr lang="es-CL" smtClean="0"/>
              <a:t>‹Nº›</a:t>
            </a:fld>
            <a:endParaRPr lang="es-CL"/>
          </a:p>
        </p:txBody>
      </p:sp>
    </p:spTree>
    <p:extLst>
      <p:ext uri="{BB962C8B-B14F-4D97-AF65-F5344CB8AC3E}">
        <p14:creationId xmlns:p14="http://schemas.microsoft.com/office/powerpoint/2010/main" val="3520285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s-MX" dirty="0"/>
          </a:p>
        </p:txBody>
      </p:sp>
      <p:sp>
        <p:nvSpPr>
          <p:cNvPr id="3" name="Marcador de fecha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5EB977E9-96BC-4019-B07B-998929BBFF11}" type="datetimeFigureOut">
              <a:rPr lang="es-MX" smtClean="0"/>
              <a:t>12/06/18</a:t>
            </a:fld>
            <a:endParaRPr lang="es-MX" dirty="0"/>
          </a:p>
        </p:txBody>
      </p:sp>
      <p:sp>
        <p:nvSpPr>
          <p:cNvPr id="4" name="Marcador de imagen de diapositiva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s-MX" dirty="0"/>
          </a:p>
        </p:txBody>
      </p:sp>
      <p:sp>
        <p:nvSpPr>
          <p:cNvPr id="5" name="Marcador de notas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s-MX" dirty="0"/>
          </a:p>
        </p:txBody>
      </p:sp>
      <p:sp>
        <p:nvSpPr>
          <p:cNvPr id="7" name="Marcador de número de diapositiva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D7B13C62-0D9B-4EEC-BF9B-4A8A5DE17DFB}" type="slidenum">
              <a:rPr lang="es-MX" smtClean="0"/>
              <a:t>‹Nº›</a:t>
            </a:fld>
            <a:endParaRPr lang="es-MX" dirty="0"/>
          </a:p>
        </p:txBody>
      </p:sp>
    </p:spTree>
    <p:extLst>
      <p:ext uri="{BB962C8B-B14F-4D97-AF65-F5344CB8AC3E}">
        <p14:creationId xmlns:p14="http://schemas.microsoft.com/office/powerpoint/2010/main" val="8785591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sz="900" dirty="0"/>
          </a:p>
        </p:txBody>
      </p:sp>
      <p:sp>
        <p:nvSpPr>
          <p:cNvPr id="4" name="Marcador de número de diapositiva 3"/>
          <p:cNvSpPr>
            <a:spLocks noGrp="1"/>
          </p:cNvSpPr>
          <p:nvPr>
            <p:ph type="sldNum" sz="quarter" idx="10"/>
          </p:nvPr>
        </p:nvSpPr>
        <p:spPr/>
        <p:txBody>
          <a:bodyPr/>
          <a:lstStyle/>
          <a:p>
            <a:fld id="{D7B13C62-0D9B-4EEC-BF9B-4A8A5DE17DFB}" type="slidenum">
              <a:rPr lang="es-MX" smtClean="0"/>
              <a:t>1</a:t>
            </a:fld>
            <a:endParaRPr lang="es-MX" dirty="0"/>
          </a:p>
        </p:txBody>
      </p:sp>
    </p:spTree>
    <p:extLst>
      <p:ext uri="{BB962C8B-B14F-4D97-AF65-F5344CB8AC3E}">
        <p14:creationId xmlns:p14="http://schemas.microsoft.com/office/powerpoint/2010/main" val="15167929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lvl="0"/>
            <a:r>
              <a:rPr lang="es-ES" sz="1200" kern="1200" dirty="0">
                <a:solidFill>
                  <a:schemeClr val="tx1"/>
                </a:solidFill>
                <a:effectLst/>
                <a:latin typeface="+mn-lt"/>
                <a:ea typeface="+mn-ea"/>
                <a:cs typeface="+mn-cs"/>
              </a:rPr>
              <a:t>Como seres humanos orientados a metas, y dadas nuestras limitaciones en el control cognitivo (atención, memoria de trabajo y manejo de metas), somos extremadamente sensibles a la </a:t>
            </a:r>
            <a:r>
              <a:rPr lang="es-ES" sz="1200" b="1" kern="1200" dirty="0">
                <a:solidFill>
                  <a:schemeClr val="tx1"/>
                </a:solidFill>
                <a:effectLst/>
                <a:latin typeface="+mn-lt"/>
                <a:ea typeface="+mn-ea"/>
                <a:cs typeface="+mn-cs"/>
              </a:rPr>
              <a:t>interferencia</a:t>
            </a:r>
            <a:r>
              <a:rPr lang="es-ES" sz="1200" kern="1200" dirty="0">
                <a:solidFill>
                  <a:schemeClr val="tx1"/>
                </a:solidFill>
                <a:effectLst/>
                <a:latin typeface="+mn-lt"/>
                <a:ea typeface="+mn-ea"/>
                <a:cs typeface="+mn-cs"/>
              </a:rPr>
              <a:t> que implica la multitarea (</a:t>
            </a:r>
            <a:r>
              <a:rPr lang="es-ES" sz="1200" kern="1200" dirty="0" err="1">
                <a:solidFill>
                  <a:schemeClr val="tx1"/>
                </a:solidFill>
                <a:effectLst/>
                <a:latin typeface="+mn-lt"/>
                <a:ea typeface="+mn-ea"/>
                <a:cs typeface="+mn-cs"/>
              </a:rPr>
              <a:t>Gazzeley</a:t>
            </a:r>
            <a:r>
              <a:rPr lang="es-ES" sz="1200" kern="1200" dirty="0">
                <a:solidFill>
                  <a:schemeClr val="tx1"/>
                </a:solidFill>
                <a:effectLst/>
                <a:latin typeface="+mn-lt"/>
                <a:ea typeface="+mn-ea"/>
                <a:cs typeface="+mn-cs"/>
              </a:rPr>
              <a:t> </a:t>
            </a:r>
            <a:r>
              <a:rPr lang="es-CL" sz="1200" kern="1200" dirty="0">
                <a:solidFill>
                  <a:schemeClr val="tx1"/>
                </a:solidFill>
                <a:effectLst/>
                <a:latin typeface="+mn-lt"/>
                <a:ea typeface="+mn-ea"/>
                <a:cs typeface="+mn-cs"/>
              </a:rPr>
              <a:t>&amp; </a:t>
            </a:r>
            <a:r>
              <a:rPr lang="es-ES" sz="1200" kern="1200" dirty="0">
                <a:solidFill>
                  <a:schemeClr val="tx1"/>
                </a:solidFill>
                <a:effectLst/>
                <a:latin typeface="+mn-lt"/>
                <a:ea typeface="+mn-ea"/>
                <a:cs typeface="+mn-cs"/>
              </a:rPr>
              <a:t>Rosen, 2016). </a:t>
            </a:r>
          </a:p>
          <a:p>
            <a:pPr lvl="0"/>
            <a:endParaRPr lang="es-ES" sz="1200" kern="1200" dirty="0">
              <a:solidFill>
                <a:schemeClr val="tx1"/>
              </a:solidFill>
              <a:effectLst/>
              <a:latin typeface="+mn-lt"/>
              <a:ea typeface="+mn-ea"/>
              <a:cs typeface="+mn-cs"/>
            </a:endParaRPr>
          </a:p>
          <a:p>
            <a:pPr lvl="0"/>
            <a:r>
              <a:rPr lang="es-CL" sz="1200" kern="1200" dirty="0">
                <a:solidFill>
                  <a:schemeClr val="tx1"/>
                </a:solidFill>
                <a:effectLst/>
                <a:latin typeface="+mn-lt"/>
                <a:ea typeface="+mn-ea"/>
                <a:cs typeface="+mn-cs"/>
              </a:rPr>
              <a:t>Esta interferencia, sin ser algo único en la época histórica en la cual se inserta la generación digital, tiene la particularidad de que rápidamente se transforma en </a:t>
            </a:r>
            <a:r>
              <a:rPr lang="es-CL" sz="1200" b="1" kern="1200" dirty="0">
                <a:solidFill>
                  <a:schemeClr val="tx1"/>
                </a:solidFill>
                <a:effectLst/>
                <a:latin typeface="+mn-lt"/>
                <a:ea typeface="+mn-ea"/>
                <a:cs typeface="+mn-cs"/>
              </a:rPr>
              <a:t>interrupción</a:t>
            </a:r>
            <a:r>
              <a:rPr lang="es-CL" sz="1200" kern="1200" dirty="0">
                <a:solidFill>
                  <a:schemeClr val="tx1"/>
                </a:solidFill>
                <a:effectLst/>
                <a:latin typeface="+mn-lt"/>
                <a:ea typeface="+mn-ea"/>
                <a:cs typeface="+mn-cs"/>
              </a:rPr>
              <a:t>. Una interrupción es definida como una interferencia que es </a:t>
            </a:r>
            <a:r>
              <a:rPr lang="es-CL" sz="1200" b="1" kern="1200" dirty="0">
                <a:solidFill>
                  <a:schemeClr val="tx1"/>
                </a:solidFill>
                <a:effectLst/>
                <a:latin typeface="+mn-lt"/>
                <a:ea typeface="+mn-ea"/>
                <a:cs typeface="+mn-cs"/>
              </a:rPr>
              <a:t>difícil de ser acallada por la propia voluntad</a:t>
            </a:r>
            <a:r>
              <a:rPr lang="es-CL" sz="1200" kern="1200" dirty="0">
                <a:solidFill>
                  <a:schemeClr val="tx1"/>
                </a:solidFill>
                <a:effectLst/>
                <a:latin typeface="+mn-lt"/>
                <a:ea typeface="+mn-ea"/>
                <a:cs typeface="+mn-cs"/>
              </a:rPr>
              <a:t> (a diferencia de otras distracciones fruto de estímulos externos -olores o sonidos- o internos -un pensamiento pasajero no relacionado a la meta- que son posibles de sortear). Por el contrario, una interrupción es </a:t>
            </a:r>
            <a:r>
              <a:rPr lang="es-CL" sz="1200" b="1" kern="1200" dirty="0">
                <a:solidFill>
                  <a:schemeClr val="tx1"/>
                </a:solidFill>
                <a:effectLst/>
                <a:latin typeface="+mn-lt"/>
                <a:ea typeface="+mn-ea"/>
                <a:cs typeface="+mn-cs"/>
              </a:rPr>
              <a:t>voluntariamente buscada</a:t>
            </a:r>
            <a:r>
              <a:rPr lang="es-CL" sz="1200" kern="1200" dirty="0">
                <a:solidFill>
                  <a:schemeClr val="tx1"/>
                </a:solidFill>
                <a:effectLst/>
                <a:latin typeface="+mn-lt"/>
                <a:ea typeface="+mn-ea"/>
                <a:cs typeface="+mn-cs"/>
              </a:rPr>
              <a:t>, auto-generada, pues esta provoca bienestar (</a:t>
            </a:r>
            <a:r>
              <a:rPr lang="es-CL" sz="1200" kern="1200" dirty="0" err="1">
                <a:solidFill>
                  <a:schemeClr val="tx1"/>
                </a:solidFill>
                <a:effectLst/>
                <a:latin typeface="+mn-lt"/>
                <a:ea typeface="+mn-ea"/>
                <a:cs typeface="+mn-cs"/>
              </a:rPr>
              <a:t>Gazzeley</a:t>
            </a:r>
            <a:r>
              <a:rPr lang="es-CL" sz="1200" kern="1200" dirty="0">
                <a:solidFill>
                  <a:schemeClr val="tx1"/>
                </a:solidFill>
                <a:effectLst/>
                <a:latin typeface="+mn-lt"/>
                <a:ea typeface="+mn-ea"/>
                <a:cs typeface="+mn-cs"/>
              </a:rPr>
              <a:t> &amp; Rosen, 2010). </a:t>
            </a:r>
          </a:p>
          <a:p>
            <a:pPr lvl="0"/>
            <a:endParaRPr lang="es-ES" sz="1200" kern="1200" dirty="0">
              <a:solidFill>
                <a:schemeClr val="tx1"/>
              </a:solidFill>
              <a:effectLst/>
              <a:latin typeface="+mn-lt"/>
              <a:ea typeface="+mn-ea"/>
              <a:cs typeface="+mn-cs"/>
            </a:endParaRPr>
          </a:p>
          <a:p>
            <a:pPr lvl="0"/>
            <a:r>
              <a:rPr lang="es-CL" sz="1200" kern="1200" dirty="0">
                <a:solidFill>
                  <a:schemeClr val="tx1"/>
                </a:solidFill>
                <a:effectLst/>
                <a:latin typeface="+mn-lt"/>
                <a:ea typeface="+mn-ea"/>
                <a:cs typeface="+mn-cs"/>
              </a:rPr>
              <a:t>Esta es una generación depredadora de información (</a:t>
            </a:r>
            <a:r>
              <a:rPr lang="es-CL" sz="1200" kern="1200" dirty="0" err="1">
                <a:solidFill>
                  <a:schemeClr val="tx1"/>
                </a:solidFill>
                <a:effectLst/>
                <a:latin typeface="+mn-lt"/>
                <a:ea typeface="+mn-ea"/>
                <a:cs typeface="+mn-cs"/>
              </a:rPr>
              <a:t>Gazzeley</a:t>
            </a:r>
            <a:r>
              <a:rPr lang="es-CL" sz="1200" kern="1200" dirty="0">
                <a:solidFill>
                  <a:schemeClr val="tx1"/>
                </a:solidFill>
                <a:effectLst/>
                <a:latin typeface="+mn-lt"/>
                <a:ea typeface="+mn-ea"/>
                <a:cs typeface="+mn-cs"/>
              </a:rPr>
              <a:t> &amp; Rosen, 2016; A. Céspedes, comunicación personal, 7 de abril de 2017) lo que implica que la construcción del cerebro está determinada por el consumo de información. Al generar bienestar o recompensa inmediata, la información es constantemente buscada, principalmente a través de los dispositivos digitales. La búsqueda constante de información (y bienestar) exacerba la multitarea. El aburrimiento, también es un factor determinante en la búsqueda voluntaria de la interrupción que implica la multitarea digital (</a:t>
            </a:r>
            <a:r>
              <a:rPr lang="es-CL" sz="1200" kern="1200" dirty="0" err="1">
                <a:solidFill>
                  <a:schemeClr val="tx1"/>
                </a:solidFill>
                <a:effectLst/>
                <a:latin typeface="+mn-lt"/>
                <a:ea typeface="+mn-ea"/>
                <a:cs typeface="+mn-cs"/>
              </a:rPr>
              <a:t>Gazzeley</a:t>
            </a:r>
            <a:r>
              <a:rPr lang="es-CL" sz="1200" kern="1200" dirty="0">
                <a:solidFill>
                  <a:schemeClr val="tx1"/>
                </a:solidFill>
                <a:effectLst/>
                <a:latin typeface="+mn-lt"/>
                <a:ea typeface="+mn-ea"/>
                <a:cs typeface="+mn-cs"/>
              </a:rPr>
              <a:t> &amp; Rosen, 2016). </a:t>
            </a:r>
          </a:p>
          <a:p>
            <a:pPr lvl="0"/>
            <a:endParaRPr lang="es-ES" sz="1200" kern="1200" dirty="0">
              <a:solidFill>
                <a:schemeClr val="tx1"/>
              </a:solidFill>
              <a:effectLst/>
              <a:latin typeface="+mn-lt"/>
              <a:ea typeface="+mn-ea"/>
              <a:cs typeface="+mn-cs"/>
            </a:endParaRPr>
          </a:p>
          <a:p>
            <a:r>
              <a:rPr lang="es-CL" sz="1200" kern="1200" dirty="0">
                <a:solidFill>
                  <a:schemeClr val="tx1"/>
                </a:solidFill>
                <a:effectLst/>
                <a:latin typeface="+mn-lt"/>
                <a:ea typeface="+mn-ea"/>
                <a:cs typeface="+mn-cs"/>
              </a:rPr>
              <a:t>La gran cantidad de estímulos asociada a la multitarea digital induce cambios constantes de atención. Los estudiantes se acostumbran a estos cambios y los prefieren ante tareas que requieren de atención focalizada (Rosen, 2010).</a:t>
            </a:r>
            <a:endParaRPr lang="es-ES" dirty="0"/>
          </a:p>
        </p:txBody>
      </p:sp>
      <p:sp>
        <p:nvSpPr>
          <p:cNvPr id="4" name="Marcador de número de diapositiva 3"/>
          <p:cNvSpPr>
            <a:spLocks noGrp="1"/>
          </p:cNvSpPr>
          <p:nvPr>
            <p:ph type="sldNum" sz="quarter" idx="10"/>
          </p:nvPr>
        </p:nvSpPr>
        <p:spPr/>
        <p:txBody>
          <a:bodyPr/>
          <a:lstStyle/>
          <a:p>
            <a:fld id="{D7B13C62-0D9B-4EEC-BF9B-4A8A5DE17DFB}" type="slidenum">
              <a:rPr lang="es-MX" smtClean="0"/>
              <a:t>14</a:t>
            </a:fld>
            <a:endParaRPr lang="es-MX" dirty="0"/>
          </a:p>
        </p:txBody>
      </p:sp>
    </p:spTree>
    <p:extLst>
      <p:ext uri="{BB962C8B-B14F-4D97-AF65-F5344CB8AC3E}">
        <p14:creationId xmlns:p14="http://schemas.microsoft.com/office/powerpoint/2010/main" val="37638117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lvl="0"/>
            <a:r>
              <a:rPr lang="es-CL" sz="1200" kern="1200" dirty="0">
                <a:solidFill>
                  <a:schemeClr val="tx1"/>
                </a:solidFill>
                <a:effectLst/>
                <a:latin typeface="+mn-lt"/>
                <a:ea typeface="+mn-ea"/>
                <a:cs typeface="+mn-cs"/>
              </a:rPr>
              <a:t>Esta realidad no está exenta de riesgos. El uso excesivo de internet y de videojuegos, se ha asociado a trastornos mentales de tipo adictivo, el que es más propenso en la población joven y adolescente, a raíz de las necesidades emocionales propias de esta etapa del ciclo vital (Sánchez-Carbonell, </a:t>
            </a:r>
            <a:r>
              <a:rPr lang="es-CL" sz="1200" kern="1200" dirty="0" err="1">
                <a:solidFill>
                  <a:schemeClr val="tx1"/>
                </a:solidFill>
                <a:effectLst/>
                <a:latin typeface="+mn-lt"/>
                <a:ea typeface="+mn-ea"/>
                <a:cs typeface="+mn-cs"/>
              </a:rPr>
              <a:t>Beranuy</a:t>
            </a:r>
            <a:r>
              <a:rPr lang="es-CL" sz="1200" kern="1200" dirty="0">
                <a:solidFill>
                  <a:schemeClr val="tx1"/>
                </a:solidFill>
                <a:effectLst/>
                <a:latin typeface="+mn-lt"/>
                <a:ea typeface="+mn-ea"/>
                <a:cs typeface="+mn-cs"/>
              </a:rPr>
              <a:t>, Castellana, Chamarro, &amp; </a:t>
            </a:r>
            <a:r>
              <a:rPr lang="es-CL" sz="1200" kern="1200" dirty="0" err="1">
                <a:solidFill>
                  <a:schemeClr val="tx1"/>
                </a:solidFill>
                <a:effectLst/>
                <a:latin typeface="+mn-lt"/>
                <a:ea typeface="+mn-ea"/>
                <a:cs typeface="+mn-cs"/>
              </a:rPr>
              <a:t>Oberst</a:t>
            </a:r>
            <a:r>
              <a:rPr lang="es-CL" sz="1200" kern="1200" dirty="0">
                <a:solidFill>
                  <a:schemeClr val="tx1"/>
                </a:solidFill>
                <a:effectLst/>
                <a:latin typeface="+mn-lt"/>
                <a:ea typeface="+mn-ea"/>
                <a:cs typeface="+mn-cs"/>
              </a:rPr>
              <a:t>, 2008). </a:t>
            </a:r>
          </a:p>
          <a:p>
            <a:pPr lvl="0"/>
            <a:endParaRPr lang="es-ES" sz="1200" kern="1200" dirty="0">
              <a:solidFill>
                <a:schemeClr val="tx1"/>
              </a:solidFill>
              <a:effectLst/>
              <a:latin typeface="+mn-lt"/>
              <a:ea typeface="+mn-ea"/>
              <a:cs typeface="+mn-cs"/>
            </a:endParaRPr>
          </a:p>
          <a:p>
            <a:pPr lvl="0"/>
            <a:r>
              <a:rPr lang="es-CL" sz="1200" kern="1200" dirty="0">
                <a:solidFill>
                  <a:schemeClr val="tx1"/>
                </a:solidFill>
                <a:effectLst/>
                <a:latin typeface="+mn-lt"/>
                <a:ea typeface="+mn-ea"/>
                <a:cs typeface="+mn-cs"/>
              </a:rPr>
              <a:t>La adicción a los dispositivos digitales provoca en los estudiantes la necesidad de recompensa inmediata, lo cual se refleja en sus procesos cognitivos, en la disminución de la tolerancia a la frustración y en la disminución de la perseverancia ante el fracaso (A. Céspedes, comunicación personal, 7 de abril de 2017).</a:t>
            </a:r>
            <a:endParaRPr lang="es-ES" sz="1200" kern="1200" dirty="0">
              <a:solidFill>
                <a:schemeClr val="tx1"/>
              </a:solidFill>
              <a:effectLst/>
              <a:latin typeface="+mn-lt"/>
              <a:ea typeface="+mn-ea"/>
              <a:cs typeface="+mn-cs"/>
            </a:endParaRPr>
          </a:p>
          <a:p>
            <a:pPr marL="0" indent="0">
              <a:buFont typeface="Arial" panose="020B0604020202020204" pitchFamily="34" charset="0"/>
              <a:buNone/>
            </a:pPr>
            <a:endParaRPr lang="es-CL" sz="800" b="0" dirty="0">
              <a:solidFill>
                <a:srgbClr val="000000"/>
              </a:solidFill>
            </a:endParaRPr>
          </a:p>
          <a:p>
            <a:pPr marL="171450" indent="-171450">
              <a:buFont typeface="Arial" panose="020B0604020202020204" pitchFamily="34" charset="0"/>
              <a:buChar char="•"/>
            </a:pPr>
            <a:r>
              <a:rPr lang="es-CL" sz="800" b="0" dirty="0">
                <a:solidFill>
                  <a:srgbClr val="000000"/>
                </a:solidFill>
              </a:rPr>
              <a:t>Se plantean desafíos importantes para</a:t>
            </a:r>
            <a:r>
              <a:rPr lang="es-CL" sz="800" b="0" baseline="0" dirty="0">
                <a:solidFill>
                  <a:srgbClr val="000000"/>
                </a:solidFill>
              </a:rPr>
              <a:t> el sistema escolar, ya que </a:t>
            </a:r>
            <a:r>
              <a:rPr lang="es-CL" sz="800" b="0" dirty="0">
                <a:solidFill>
                  <a:srgbClr val="000000"/>
                </a:solidFill>
              </a:rPr>
              <a:t>el 76% de los estudiantes piensa que </a:t>
            </a:r>
            <a:r>
              <a:rPr lang="es-CL" sz="800" b="0" i="0" dirty="0">
                <a:solidFill>
                  <a:srgbClr val="000000"/>
                </a:solidFill>
              </a:rPr>
              <a:t>se pierde mucho tiempo por culpa de los dispositivos e incluso casi la mitad de los estudiantes declara una dependencia preocupante</a:t>
            </a:r>
            <a:r>
              <a:rPr lang="es-CL" sz="800" b="0" i="0" baseline="0" dirty="0">
                <a:solidFill>
                  <a:srgbClr val="000000"/>
                </a:solidFill>
              </a:rPr>
              <a:t> al celular. </a:t>
            </a:r>
          </a:p>
          <a:p>
            <a:pPr marL="0" indent="0">
              <a:buFont typeface="Arial" panose="020B0604020202020204" pitchFamily="34" charset="0"/>
              <a:buNone/>
            </a:pPr>
            <a:endParaRPr lang="es-CL" sz="800" b="0" i="0" baseline="0" dirty="0">
              <a:solidFill>
                <a:srgbClr val="000000"/>
              </a:solidFill>
            </a:endParaRPr>
          </a:p>
          <a:p>
            <a:pPr marL="171450" indent="-171450">
              <a:buFont typeface="Arial" panose="020B0604020202020204" pitchFamily="34" charset="0"/>
              <a:buChar char="•"/>
            </a:pPr>
            <a:r>
              <a:rPr lang="es-CL" sz="800" b="0" i="0" baseline="0" dirty="0">
                <a:solidFill>
                  <a:srgbClr val="000000"/>
                </a:solidFill>
              </a:rPr>
              <a:t>La tecnología debiera ser ocupada en el proceso de aprendizaje, ya que presenta alta valoración por parte de los estudiantes. Por ejemplo, observamos que un 51% de las mujeres y un 39% de los hombres declara sentirse cómodo leyendo en formato digital.</a:t>
            </a:r>
          </a:p>
          <a:p>
            <a:pPr>
              <a:spcBef>
                <a:spcPts val="600"/>
              </a:spcBef>
            </a:pPr>
            <a:endParaRPr lang="es-CL" sz="800" kern="1200" dirty="0">
              <a:solidFill>
                <a:srgbClr val="000000"/>
              </a:solidFill>
              <a:effectLst/>
              <a:latin typeface="+mn-lt"/>
              <a:ea typeface="+mn-ea"/>
              <a:cs typeface="+mn-cs"/>
            </a:endParaRPr>
          </a:p>
          <a:p>
            <a:endParaRPr lang="es-ES" dirty="0"/>
          </a:p>
        </p:txBody>
      </p:sp>
      <p:sp>
        <p:nvSpPr>
          <p:cNvPr id="4" name="Marcador de número de diapositiva 3"/>
          <p:cNvSpPr>
            <a:spLocks noGrp="1"/>
          </p:cNvSpPr>
          <p:nvPr>
            <p:ph type="sldNum" sz="quarter" idx="10"/>
          </p:nvPr>
        </p:nvSpPr>
        <p:spPr/>
        <p:txBody>
          <a:bodyPr/>
          <a:lstStyle/>
          <a:p>
            <a:fld id="{D7B13C62-0D9B-4EEC-BF9B-4A8A5DE17DFB}" type="slidenum">
              <a:rPr lang="es-MX" smtClean="0"/>
              <a:t>15</a:t>
            </a:fld>
            <a:endParaRPr lang="es-MX" dirty="0"/>
          </a:p>
        </p:txBody>
      </p:sp>
    </p:spTree>
    <p:extLst>
      <p:ext uri="{BB962C8B-B14F-4D97-AF65-F5344CB8AC3E}">
        <p14:creationId xmlns:p14="http://schemas.microsoft.com/office/powerpoint/2010/main" val="34943179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71450" indent="-171450" rtl="0" latinLnBrk="0">
              <a:buFont typeface="Arial" panose="020B0604020202020204" pitchFamily="34" charset="0"/>
              <a:buChar char="•"/>
            </a:pPr>
            <a:r>
              <a:rPr lang="es-MX" sz="1200" b="0" i="0" kern="1200" dirty="0">
                <a:solidFill>
                  <a:schemeClr val="tx1"/>
                </a:solidFill>
                <a:effectLst/>
                <a:latin typeface="+mn-lt"/>
                <a:ea typeface="+mn-ea"/>
                <a:cs typeface="+mn-cs"/>
              </a:rPr>
              <a:t>Es importante entender la manera en que nuestros estudiantes aprenden, en el escenario de una generación que se plantea</a:t>
            </a:r>
            <a:r>
              <a:rPr lang="es-MX" sz="1200" b="0" i="0" kern="1200" baseline="0" dirty="0">
                <a:solidFill>
                  <a:schemeClr val="tx1"/>
                </a:solidFill>
                <a:effectLst/>
                <a:latin typeface="+mn-lt"/>
                <a:ea typeface="+mn-ea"/>
                <a:cs typeface="+mn-cs"/>
              </a:rPr>
              <a:t> desde</a:t>
            </a:r>
            <a:r>
              <a:rPr lang="es-MX" sz="1200" b="0" i="0" kern="1200" dirty="0">
                <a:solidFill>
                  <a:schemeClr val="tx1"/>
                </a:solidFill>
                <a:effectLst/>
                <a:latin typeface="+mn-lt"/>
                <a:ea typeface="+mn-ea"/>
                <a:cs typeface="+mn-cs"/>
              </a:rPr>
              <a:t> la multitarea digital, donde las apps llegaron para quedarse. </a:t>
            </a:r>
          </a:p>
          <a:p>
            <a:pPr marL="171450" indent="-171450" rtl="0" latinLnBrk="0">
              <a:buFont typeface="Arial" panose="020B0604020202020204" pitchFamily="34" charset="0"/>
              <a:buChar char="•"/>
            </a:pPr>
            <a:r>
              <a:rPr lang="es-MX" sz="1200" b="0" i="0" kern="1200" dirty="0">
                <a:solidFill>
                  <a:schemeClr val="tx1"/>
                </a:solidFill>
                <a:effectLst/>
                <a:latin typeface="+mn-lt"/>
                <a:ea typeface="+mn-ea"/>
                <a:cs typeface="+mn-cs"/>
              </a:rPr>
              <a:t>Es importante entender las nuevas habilidades que desarrollan los niños a través de la multitarea, pero también hay que reconocer que la lectura de textos largos se encentra en tensión con la multitarea digital.</a:t>
            </a:r>
          </a:p>
          <a:p>
            <a:pPr marL="171450" indent="-171450" rtl="0" latinLnBrk="0">
              <a:buFont typeface="Arial" panose="020B0604020202020204" pitchFamily="34" charset="0"/>
              <a:buChar char="•"/>
            </a:pPr>
            <a:r>
              <a:rPr lang="es-MX" sz="1200" b="0" i="0" kern="1200" dirty="0">
                <a:solidFill>
                  <a:schemeClr val="tx1"/>
                </a:solidFill>
                <a:effectLst/>
                <a:latin typeface="+mn-lt"/>
                <a:ea typeface="+mn-ea"/>
                <a:cs typeface="+mn-cs"/>
              </a:rPr>
              <a:t>Por lo tanto, es aún más importante velar y fomentar el gusto por la lectura de</a:t>
            </a:r>
            <a:r>
              <a:rPr lang="es-MX" sz="1200" b="0" i="0" kern="1200" baseline="0" dirty="0">
                <a:solidFill>
                  <a:schemeClr val="tx1"/>
                </a:solidFill>
                <a:effectLst/>
                <a:latin typeface="+mn-lt"/>
                <a:ea typeface="+mn-ea"/>
                <a:cs typeface="+mn-cs"/>
              </a:rPr>
              <a:t> textos largos.</a:t>
            </a:r>
            <a:endParaRPr lang="es-MX" sz="1200" b="0" i="0" kern="1200" dirty="0">
              <a:solidFill>
                <a:schemeClr val="tx1"/>
              </a:solidFill>
              <a:effectLst/>
              <a:latin typeface="+mn-lt"/>
              <a:ea typeface="+mn-ea"/>
              <a:cs typeface="+mn-cs"/>
            </a:endParaRPr>
          </a:p>
          <a:p>
            <a:pPr marL="171450" indent="-171450" rtl="0" latinLnBrk="0">
              <a:buFont typeface="Arial" panose="020B0604020202020204" pitchFamily="34" charset="0"/>
              <a:buChar char="•"/>
            </a:pPr>
            <a:r>
              <a:rPr lang="es-MX" sz="1200" b="0" i="0" kern="1200" dirty="0">
                <a:solidFill>
                  <a:schemeClr val="tx1"/>
                </a:solidFill>
                <a:effectLst/>
                <a:latin typeface="+mn-lt"/>
                <a:ea typeface="+mn-ea"/>
                <a:cs typeface="+mn-cs"/>
              </a:rPr>
              <a:t>Desafíos para el sistema: reconocer las</a:t>
            </a:r>
            <a:r>
              <a:rPr lang="es-MX" sz="1200" b="0" i="0" kern="1200" baseline="0" dirty="0">
                <a:solidFill>
                  <a:schemeClr val="tx1"/>
                </a:solidFill>
                <a:effectLst/>
                <a:latin typeface="+mn-lt"/>
                <a:ea typeface="+mn-ea"/>
                <a:cs typeface="+mn-cs"/>
              </a:rPr>
              <a:t> particularidades del estudiantes 4G, </a:t>
            </a:r>
            <a:r>
              <a:rPr lang="es-MX" sz="1200" b="0" i="0" kern="1200" dirty="0">
                <a:solidFill>
                  <a:schemeClr val="tx1"/>
                </a:solidFill>
                <a:effectLst/>
                <a:latin typeface="+mn-lt"/>
                <a:ea typeface="+mn-ea"/>
                <a:cs typeface="+mn-cs"/>
              </a:rPr>
              <a:t>fomentar el uso pedagógico de los dispositivos digitales (estas motivan a los estudiantes y hablan en su lenguaje), formación de profesores para la era digital, acompañamiento temprano en la lectura para que esta logre ser tan adictiva como las pantallas. </a:t>
            </a:r>
          </a:p>
          <a:p>
            <a:pPr marL="0" indent="0">
              <a:buFontTx/>
              <a:buNone/>
            </a:pPr>
            <a:endParaRPr lang="es-MX" b="1" u="sng" dirty="0"/>
          </a:p>
          <a:p>
            <a:pPr marL="174708" indent="-174708">
              <a:buFontTx/>
              <a:buChar char="-"/>
            </a:pPr>
            <a:endParaRPr lang="es-MX" b="1" u="sng" baseline="0" dirty="0"/>
          </a:p>
          <a:p>
            <a:pPr marL="174708" indent="-174708">
              <a:buFontTx/>
              <a:buChar char="-"/>
            </a:pPr>
            <a:endParaRPr lang="es-MX" b="1" u="sng" baseline="0" dirty="0"/>
          </a:p>
          <a:p>
            <a:pPr marL="174708" indent="-174708">
              <a:buFontTx/>
              <a:buChar char="-"/>
            </a:pPr>
            <a:endParaRPr lang="es-MX" b="1" u="sng" baseline="0" dirty="0"/>
          </a:p>
        </p:txBody>
      </p:sp>
      <p:sp>
        <p:nvSpPr>
          <p:cNvPr id="4" name="Marcador de número de diapositiva 3"/>
          <p:cNvSpPr>
            <a:spLocks noGrp="1"/>
          </p:cNvSpPr>
          <p:nvPr>
            <p:ph type="sldNum" sz="quarter" idx="10"/>
          </p:nvPr>
        </p:nvSpPr>
        <p:spPr/>
        <p:txBody>
          <a:bodyPr/>
          <a:lstStyle/>
          <a:p>
            <a:fld id="{CE380E18-19AF-4014-935C-48C0D2E4D909}" type="slidenum">
              <a:rPr lang="es-CL" smtClean="0"/>
              <a:pPr/>
              <a:t>17</a:t>
            </a:fld>
            <a:endParaRPr lang="es-CL"/>
          </a:p>
        </p:txBody>
      </p:sp>
    </p:spTree>
    <p:extLst>
      <p:ext uri="{BB962C8B-B14F-4D97-AF65-F5344CB8AC3E}">
        <p14:creationId xmlns:p14="http://schemas.microsoft.com/office/powerpoint/2010/main" val="29744257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a:p>
        </p:txBody>
      </p:sp>
      <p:sp>
        <p:nvSpPr>
          <p:cNvPr id="4" name="Marcador de número de diapositiva 3"/>
          <p:cNvSpPr>
            <a:spLocks noGrp="1"/>
          </p:cNvSpPr>
          <p:nvPr>
            <p:ph type="sldNum" sz="quarter" idx="10"/>
          </p:nvPr>
        </p:nvSpPr>
        <p:spPr/>
        <p:txBody>
          <a:bodyPr/>
          <a:lstStyle/>
          <a:p>
            <a:fld id="{D7B13C62-0D9B-4EEC-BF9B-4A8A5DE17DFB}" type="slidenum">
              <a:rPr lang="es-MX" smtClean="0"/>
              <a:t>18</a:t>
            </a:fld>
            <a:endParaRPr lang="es-MX" dirty="0"/>
          </a:p>
        </p:txBody>
      </p:sp>
    </p:spTree>
    <p:extLst>
      <p:ext uri="{BB962C8B-B14F-4D97-AF65-F5344CB8AC3E}">
        <p14:creationId xmlns:p14="http://schemas.microsoft.com/office/powerpoint/2010/main" val="4703123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sz="1100" b="1" dirty="0"/>
              <a:t>¿Cómo formamos para la colaboración, la creatividad, la comunicación y el pensamiento crítico?</a:t>
            </a:r>
            <a:r>
              <a:rPr lang="es-CL" sz="1100" dirty="0"/>
              <a:t> ¿Cómo formamos un estudiante completo dotado </a:t>
            </a:r>
            <a:r>
              <a:rPr lang="es-CL" sz="1100" i="1" dirty="0"/>
              <a:t>de un conjunto </a:t>
            </a:r>
            <a:r>
              <a:rPr lang="es-CL" sz="1100" dirty="0"/>
              <a:t>de habilidades cognitivas, sociales y emocionales que le permit</a:t>
            </a:r>
            <a:r>
              <a:rPr lang="es-CL" sz="1100" i="1" dirty="0"/>
              <a:t>irán</a:t>
            </a:r>
            <a:r>
              <a:rPr lang="es-CL" sz="1100" dirty="0"/>
              <a:t> enfrentar mejor los desafíos del siglo 21? </a:t>
            </a:r>
          </a:p>
          <a:p>
            <a:endParaRPr lang="es-CL" sz="1100" dirty="0"/>
          </a:p>
          <a:p>
            <a:r>
              <a:rPr lang="es-CL" sz="1100" dirty="0"/>
              <a:t>Con una nueva educación que se haga cargo de formar a ciudadanos protagonistas de sus propias vidas y de la construcción del país que queremos.</a:t>
            </a:r>
          </a:p>
        </p:txBody>
      </p:sp>
      <p:sp>
        <p:nvSpPr>
          <p:cNvPr id="4" name="Marcador de número de diapositiva 3"/>
          <p:cNvSpPr>
            <a:spLocks noGrp="1"/>
          </p:cNvSpPr>
          <p:nvPr>
            <p:ph type="sldNum" sz="quarter" idx="10"/>
          </p:nvPr>
        </p:nvSpPr>
        <p:spPr/>
        <p:txBody>
          <a:bodyPr/>
          <a:lstStyle/>
          <a:p>
            <a:fld id="{D7B13C62-0D9B-4EEC-BF9B-4A8A5DE17DFB}" type="slidenum">
              <a:rPr lang="es-MX" smtClean="0">
                <a:solidFill>
                  <a:prstClr val="black"/>
                </a:solidFill>
              </a:rPr>
              <a:pPr/>
              <a:t>2</a:t>
            </a:fld>
            <a:endParaRPr lang="es-MX" dirty="0">
              <a:solidFill>
                <a:prstClr val="black"/>
              </a:solidFill>
            </a:endParaRPr>
          </a:p>
        </p:txBody>
      </p:sp>
    </p:spTree>
    <p:extLst>
      <p:ext uri="{BB962C8B-B14F-4D97-AF65-F5344CB8AC3E}">
        <p14:creationId xmlns:p14="http://schemas.microsoft.com/office/powerpoint/2010/main" val="31221537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L" sz="1200" kern="1200" dirty="0">
                <a:solidFill>
                  <a:schemeClr val="tx1"/>
                </a:solidFill>
                <a:effectLst/>
                <a:latin typeface="+mn-lt"/>
                <a:ea typeface="+mn-ea"/>
                <a:cs typeface="+mn-cs"/>
              </a:rPr>
              <a:t>Las nuevas generaciones de jóvenes viven en un mundo donde los dispositivos digitales (celulares inteligentes, </a:t>
            </a:r>
            <a:r>
              <a:rPr lang="es-CL" sz="1200" kern="1200" dirty="0" err="1">
                <a:solidFill>
                  <a:schemeClr val="tx1"/>
                </a:solidFill>
                <a:effectLst/>
                <a:latin typeface="+mn-lt"/>
                <a:ea typeface="+mn-ea"/>
                <a:cs typeface="+mn-cs"/>
              </a:rPr>
              <a:t>tablets</a:t>
            </a:r>
            <a:r>
              <a:rPr lang="es-CL" sz="1200" kern="1200" dirty="0">
                <a:solidFill>
                  <a:schemeClr val="tx1"/>
                </a:solidFill>
                <a:effectLst/>
                <a:latin typeface="+mn-lt"/>
                <a:ea typeface="+mn-ea"/>
                <a:cs typeface="+mn-cs"/>
              </a:rPr>
              <a:t>, video juegos, etc.) son de amplio acceso, lo cual los enfrenta a un mundo saturado de información, que exige disponibilidad y respuesta inmediata de parte del usuario. La multiplicación de los estímulos asociados a los dispositivos digitales genera la posibilidad de realizar muchas actividades en lapsos breves de tiempo, lo cual enfrenta al estudiante a cambios constantes de atención al pasar rápidamente de una actividad a otra.</a:t>
            </a:r>
            <a:endParaRPr lang="es-ES" sz="1200" kern="1200" dirty="0">
              <a:solidFill>
                <a:schemeClr val="tx1"/>
              </a:solidFill>
              <a:effectLst/>
              <a:latin typeface="+mn-lt"/>
              <a:ea typeface="+mn-ea"/>
              <a:cs typeface="+mn-cs"/>
            </a:endParaRPr>
          </a:p>
          <a:p>
            <a:endParaRPr lang="es-ES" dirty="0"/>
          </a:p>
          <a:p>
            <a:r>
              <a:rPr lang="es-CL" sz="1200" kern="1200" dirty="0">
                <a:solidFill>
                  <a:schemeClr val="tx1"/>
                </a:solidFill>
                <a:effectLst/>
                <a:latin typeface="+mn-lt"/>
                <a:ea typeface="+mn-ea"/>
                <a:cs typeface="+mn-cs"/>
              </a:rPr>
              <a:t>La multitarea digital define la manera de estar en el mundo de las generaciones más jóvenes. Esta generación está acostumbrada a los cambios constantes de atención, propios de la gran cantidad de estímulos digitales, los cuales son preferidos y considerados más eficientes que las tareas que requieren de una atención más focalizada. Si bien es necesario generar más evidencia que sustente la relación entre la multitarea digital y la manera en que los estudiantes aprenden, es posible argumentar que las habilidades que más se ven afectadas, son justamente aquellas que requieren de una atención focalizada. </a:t>
            </a:r>
            <a:endParaRPr lang="es-ES" sz="1200" kern="1200" dirty="0">
              <a:solidFill>
                <a:schemeClr val="tx1"/>
              </a:solidFill>
              <a:effectLst/>
              <a:latin typeface="+mn-lt"/>
              <a:ea typeface="+mn-ea"/>
              <a:cs typeface="+mn-cs"/>
            </a:endParaRPr>
          </a:p>
          <a:p>
            <a:endParaRPr lang="es-CL" sz="1200" kern="1200" dirty="0">
              <a:solidFill>
                <a:schemeClr val="tx1"/>
              </a:solidFill>
              <a:effectLst/>
              <a:latin typeface="+mn-lt"/>
              <a:ea typeface="+mn-ea"/>
              <a:cs typeface="+mn-cs"/>
            </a:endParaRPr>
          </a:p>
          <a:p>
            <a:r>
              <a:rPr lang="es-CL" sz="1200" kern="1200" dirty="0">
                <a:solidFill>
                  <a:schemeClr val="tx1"/>
                </a:solidFill>
                <a:effectLst/>
                <a:latin typeface="+mn-lt"/>
                <a:ea typeface="+mn-ea"/>
                <a:cs typeface="+mn-cs"/>
              </a:rPr>
              <a:t>El sistema educativo debe considerar que los dispositivos digitales son parte de la vida de los estudiantes, y que, para que estos no se transformen en un obstáculo al aprendizaje, deben ser incorporados de manera virtuosa al proceso de enseñanza. </a:t>
            </a:r>
            <a:endParaRPr lang="es-ES" sz="1200" kern="1200" dirty="0">
              <a:solidFill>
                <a:schemeClr val="tx1"/>
              </a:solidFill>
              <a:effectLst/>
              <a:latin typeface="+mn-lt"/>
              <a:ea typeface="+mn-ea"/>
              <a:cs typeface="+mn-cs"/>
            </a:endParaRPr>
          </a:p>
          <a:p>
            <a:endParaRPr lang="es-ES" dirty="0"/>
          </a:p>
        </p:txBody>
      </p:sp>
      <p:sp>
        <p:nvSpPr>
          <p:cNvPr id="4" name="Marcador de número de diapositiva 3"/>
          <p:cNvSpPr>
            <a:spLocks noGrp="1"/>
          </p:cNvSpPr>
          <p:nvPr>
            <p:ph type="sldNum" sz="quarter" idx="10"/>
          </p:nvPr>
        </p:nvSpPr>
        <p:spPr/>
        <p:txBody>
          <a:bodyPr/>
          <a:lstStyle/>
          <a:p>
            <a:fld id="{D7B13C62-0D9B-4EEC-BF9B-4A8A5DE17DFB}" type="slidenum">
              <a:rPr lang="es-MX" smtClean="0"/>
              <a:t>7</a:t>
            </a:fld>
            <a:endParaRPr lang="es-MX" dirty="0"/>
          </a:p>
        </p:txBody>
      </p:sp>
    </p:spTree>
    <p:extLst>
      <p:ext uri="{BB962C8B-B14F-4D97-AF65-F5344CB8AC3E}">
        <p14:creationId xmlns:p14="http://schemas.microsoft.com/office/powerpoint/2010/main" val="7609738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71450" indent="-171450">
              <a:buFont typeface="Arial"/>
              <a:buChar char="•"/>
            </a:pPr>
            <a:r>
              <a:rPr lang="es-CL" sz="1200" b="1" kern="1200" dirty="0">
                <a:solidFill>
                  <a:schemeClr val="tx1"/>
                </a:solidFill>
                <a:effectLst/>
                <a:latin typeface="+mn-lt"/>
                <a:ea typeface="+mn-ea"/>
                <a:cs typeface="+mn-cs"/>
              </a:rPr>
              <a:t>El video juego.</a:t>
            </a:r>
            <a:r>
              <a:rPr lang="es-CL" sz="1200" kern="1200" dirty="0">
                <a:solidFill>
                  <a:schemeClr val="tx1"/>
                </a:solidFill>
                <a:effectLst/>
                <a:latin typeface="+mn-lt"/>
                <a:ea typeface="+mn-ea"/>
                <a:cs typeface="+mn-cs"/>
              </a:rPr>
              <a:t> </a:t>
            </a:r>
            <a:r>
              <a:rPr lang="es-CL" sz="1200" b="1" kern="1200" dirty="0">
                <a:solidFill>
                  <a:schemeClr val="tx1"/>
                </a:solidFill>
                <a:effectLst/>
                <a:latin typeface="+mn-lt"/>
                <a:ea typeface="+mn-ea"/>
                <a:cs typeface="+mn-cs"/>
              </a:rPr>
              <a:t>Hombres usan video juegos en mayor proporción que las mujeres (70% versus 27%), </a:t>
            </a:r>
            <a:r>
              <a:rPr lang="es-CL" sz="1200" kern="1200" dirty="0">
                <a:solidFill>
                  <a:schemeClr val="tx1"/>
                </a:solidFill>
                <a:effectLst/>
                <a:latin typeface="+mn-lt"/>
                <a:ea typeface="+mn-ea"/>
                <a:cs typeface="+mn-cs"/>
              </a:rPr>
              <a:t>y tienen mayor disponibilidad de estos en casa (60% versus 27%). </a:t>
            </a:r>
          </a:p>
          <a:p>
            <a:pPr marL="171450" indent="-171450">
              <a:buFont typeface="Arial"/>
              <a:buChar char="•"/>
            </a:pPr>
            <a:endParaRPr lang="es-CL" sz="1200" b="1" kern="1200" dirty="0">
              <a:solidFill>
                <a:schemeClr val="tx1"/>
              </a:solidFill>
              <a:effectLst/>
              <a:latin typeface="+mn-lt"/>
              <a:ea typeface="+mn-ea"/>
              <a:cs typeface="+mn-cs"/>
            </a:endParaRPr>
          </a:p>
          <a:p>
            <a:pPr marL="171450" indent="-171450">
              <a:buFont typeface="Arial"/>
              <a:buChar char="•"/>
            </a:pPr>
            <a:r>
              <a:rPr lang="es-CL" sz="1200" b="1" kern="1200" dirty="0">
                <a:solidFill>
                  <a:schemeClr val="tx1"/>
                </a:solidFill>
                <a:effectLst/>
                <a:latin typeface="+mn-lt"/>
                <a:ea typeface="+mn-ea"/>
                <a:cs typeface="+mn-cs"/>
              </a:rPr>
              <a:t>Uso de dispositivos digitales fuera del colegio para chatear y acceder a redes sociales (Facebook)</a:t>
            </a:r>
            <a:r>
              <a:rPr lang="es-CL" sz="1200" kern="1200" dirty="0">
                <a:solidFill>
                  <a:schemeClr val="tx1"/>
                </a:solidFill>
                <a:effectLst/>
                <a:latin typeface="+mn-lt"/>
                <a:ea typeface="+mn-ea"/>
                <a:cs typeface="+mn-cs"/>
              </a:rPr>
              <a:t>, es mayor entre mujeres. </a:t>
            </a:r>
            <a:r>
              <a:rPr lang="es-CL" sz="1200" b="1" kern="1200" dirty="0">
                <a:solidFill>
                  <a:schemeClr val="tx1"/>
                </a:solidFill>
                <a:effectLst/>
                <a:latin typeface="+mn-lt"/>
                <a:ea typeface="+mn-ea"/>
                <a:cs typeface="+mn-cs"/>
              </a:rPr>
              <a:t>Un 53% de las mujeres declara usar dispositivos digitales para chatear (en comparación con un 44% de los hombres</a:t>
            </a:r>
            <a:endParaRPr lang="es-CL" sz="1200" kern="1200" dirty="0">
              <a:solidFill>
                <a:schemeClr val="tx1"/>
              </a:solidFill>
              <a:effectLst/>
              <a:latin typeface="+mn-lt"/>
              <a:ea typeface="+mn-ea"/>
              <a:cs typeface="+mn-cs"/>
            </a:endParaRPr>
          </a:p>
          <a:p>
            <a:pPr marL="457200" lvl="1" indent="0">
              <a:buFont typeface="Arial"/>
              <a:buNone/>
            </a:pPr>
            <a:r>
              <a:rPr lang="es-CL" sz="1200" kern="1200" dirty="0">
                <a:solidFill>
                  <a:schemeClr val="tx1"/>
                </a:solidFill>
                <a:effectLst/>
                <a:latin typeface="+mn-lt"/>
                <a:ea typeface="+mn-ea"/>
                <a:cs typeface="+mn-cs"/>
              </a:rPr>
              <a:t> </a:t>
            </a:r>
          </a:p>
          <a:p>
            <a:pPr marL="171450" lvl="0" indent="-171450">
              <a:buFont typeface="Arial"/>
              <a:buChar char="•"/>
            </a:pPr>
            <a:r>
              <a:rPr lang="es-CL" sz="1200" kern="1200" dirty="0">
                <a:solidFill>
                  <a:schemeClr val="tx1"/>
                </a:solidFill>
                <a:effectLst/>
                <a:latin typeface="+mn-lt"/>
                <a:ea typeface="+mn-ea"/>
                <a:cs typeface="+mn-cs"/>
              </a:rPr>
              <a:t>Los hombres son más </a:t>
            </a:r>
            <a:r>
              <a:rPr lang="es-CL" sz="1200" b="1" kern="1200" dirty="0">
                <a:solidFill>
                  <a:schemeClr val="tx1"/>
                </a:solidFill>
                <a:effectLst/>
                <a:latin typeface="+mn-lt"/>
                <a:ea typeface="+mn-ea"/>
                <a:cs typeface="+mn-cs"/>
              </a:rPr>
              <a:t>precoces en el acceso a dispositivos digitales.</a:t>
            </a:r>
            <a:r>
              <a:rPr lang="es-CL" sz="1200" kern="1200" dirty="0">
                <a:solidFill>
                  <a:schemeClr val="tx1"/>
                </a:solidFill>
                <a:effectLst/>
                <a:latin typeface="+mn-lt"/>
                <a:ea typeface="+mn-ea"/>
                <a:cs typeface="+mn-cs"/>
              </a:rPr>
              <a:t> Un </a:t>
            </a:r>
            <a:r>
              <a:rPr lang="es-CL" sz="1200" b="1" kern="1200" dirty="0">
                <a:solidFill>
                  <a:schemeClr val="tx1"/>
                </a:solidFill>
                <a:effectLst/>
                <a:latin typeface="+mn-lt"/>
                <a:ea typeface="+mn-ea"/>
                <a:cs typeface="+mn-cs"/>
              </a:rPr>
              <a:t>41%</a:t>
            </a:r>
            <a:r>
              <a:rPr lang="es-CL" sz="1200" kern="1200" dirty="0">
                <a:solidFill>
                  <a:schemeClr val="tx1"/>
                </a:solidFill>
                <a:effectLst/>
                <a:latin typeface="+mn-lt"/>
                <a:ea typeface="+mn-ea"/>
                <a:cs typeface="+mn-cs"/>
              </a:rPr>
              <a:t> de los hombres declara haber empezado a </a:t>
            </a:r>
            <a:r>
              <a:rPr lang="es-CL" sz="1200" b="1" kern="1200" dirty="0">
                <a:solidFill>
                  <a:schemeClr val="tx1"/>
                </a:solidFill>
                <a:effectLst/>
                <a:latin typeface="+mn-lt"/>
                <a:ea typeface="+mn-ea"/>
                <a:cs typeface="+mn-cs"/>
              </a:rPr>
              <a:t>usar dispositivos digitales antes de los 6 años, en comparación con un 32% de las mujeres</a:t>
            </a:r>
          </a:p>
          <a:p>
            <a:pPr marL="0" indent="0">
              <a:buFont typeface="Arial"/>
              <a:buNone/>
            </a:pPr>
            <a:endParaRPr lang="es-CL" sz="1200" kern="1200" dirty="0">
              <a:solidFill>
                <a:schemeClr val="tx1"/>
              </a:solidFill>
              <a:effectLst/>
              <a:latin typeface="+mn-lt"/>
              <a:ea typeface="+mn-ea"/>
              <a:cs typeface="+mn-cs"/>
            </a:endParaRPr>
          </a:p>
          <a:p>
            <a:pPr marL="171450" lvl="0" indent="-171450">
              <a:buFont typeface="Arial"/>
              <a:buChar char="•"/>
            </a:pPr>
            <a:r>
              <a:rPr lang="es-CL" sz="1200" kern="1200" dirty="0">
                <a:solidFill>
                  <a:schemeClr val="tx1"/>
                </a:solidFill>
                <a:effectLst/>
                <a:latin typeface="+mn-lt"/>
                <a:ea typeface="+mn-ea"/>
                <a:cs typeface="+mn-cs"/>
              </a:rPr>
              <a:t>Un </a:t>
            </a:r>
            <a:r>
              <a:rPr lang="es-CL" sz="1200" b="1" kern="1200" dirty="0">
                <a:solidFill>
                  <a:schemeClr val="tx1"/>
                </a:solidFill>
                <a:effectLst/>
                <a:latin typeface="+mn-lt"/>
                <a:ea typeface="+mn-ea"/>
                <a:cs typeface="+mn-cs"/>
              </a:rPr>
              <a:t>75% de los hombres </a:t>
            </a:r>
            <a:r>
              <a:rPr lang="es-CL" sz="1200" kern="1200" dirty="0">
                <a:solidFill>
                  <a:schemeClr val="tx1"/>
                </a:solidFill>
                <a:effectLst/>
                <a:latin typeface="+mn-lt"/>
                <a:ea typeface="+mn-ea"/>
                <a:cs typeface="+mn-cs"/>
              </a:rPr>
              <a:t>declara que se siente muy atraído por las nuevas apps y dispositivos digitales, en comparación con un </a:t>
            </a:r>
            <a:r>
              <a:rPr lang="es-CL" sz="1200" b="1" kern="1200" dirty="0">
                <a:solidFill>
                  <a:schemeClr val="tx1"/>
                </a:solidFill>
                <a:effectLst/>
                <a:latin typeface="+mn-lt"/>
                <a:ea typeface="+mn-ea"/>
                <a:cs typeface="+mn-cs"/>
              </a:rPr>
              <a:t>64% de las mujeres</a:t>
            </a:r>
          </a:p>
          <a:p>
            <a:pPr marL="171450" lvl="0" indent="-171450">
              <a:buFont typeface="Arial"/>
              <a:buChar char="•"/>
            </a:pPr>
            <a:endParaRPr lang="es-CL" sz="1200" b="1" kern="1200" dirty="0">
              <a:solidFill>
                <a:schemeClr val="tx1"/>
              </a:solidFill>
              <a:effectLst/>
              <a:latin typeface="+mn-lt"/>
              <a:ea typeface="+mn-ea"/>
              <a:cs typeface="+mn-cs"/>
            </a:endParaRPr>
          </a:p>
          <a:p>
            <a:pPr marL="628650" lvl="1" indent="-171450">
              <a:buFont typeface="Arial"/>
              <a:buChar char="•"/>
            </a:pPr>
            <a:r>
              <a:rPr lang="es-CL" sz="1200" kern="1200" dirty="0">
                <a:solidFill>
                  <a:schemeClr val="tx1"/>
                </a:solidFill>
                <a:effectLst/>
                <a:latin typeface="+mn-lt"/>
                <a:ea typeface="+mn-ea"/>
                <a:cs typeface="+mn-cs"/>
              </a:rPr>
              <a:t>Un </a:t>
            </a:r>
            <a:r>
              <a:rPr lang="es-CL" sz="1200" b="1" kern="1200" dirty="0">
                <a:solidFill>
                  <a:schemeClr val="tx1"/>
                </a:solidFill>
                <a:effectLst/>
                <a:latin typeface="+mn-lt"/>
                <a:ea typeface="+mn-ea"/>
                <a:cs typeface="+mn-cs"/>
              </a:rPr>
              <a:t>82% de los hombres </a:t>
            </a:r>
            <a:r>
              <a:rPr lang="es-CL" sz="1200" kern="1200" dirty="0">
                <a:solidFill>
                  <a:schemeClr val="tx1"/>
                </a:solidFill>
                <a:effectLst/>
                <a:latin typeface="+mn-lt"/>
                <a:ea typeface="+mn-ea"/>
                <a:cs typeface="+mn-cs"/>
              </a:rPr>
              <a:t>declara ser capaz de resolver los problemas que surgen con los dispositivos digitales, en comparación con </a:t>
            </a:r>
            <a:r>
              <a:rPr lang="es-CL" sz="1200" b="1" kern="1200" dirty="0">
                <a:solidFill>
                  <a:schemeClr val="tx1"/>
                </a:solidFill>
                <a:effectLst/>
                <a:latin typeface="+mn-lt"/>
                <a:ea typeface="+mn-ea"/>
                <a:cs typeface="+mn-cs"/>
              </a:rPr>
              <a:t>un 74% de las mujeres</a:t>
            </a:r>
          </a:p>
          <a:p>
            <a:pPr marL="0" indent="0">
              <a:buFont typeface="Arial"/>
              <a:buNone/>
            </a:pPr>
            <a:endParaRPr lang="es-CL" sz="1200" kern="1200" dirty="0">
              <a:solidFill>
                <a:schemeClr val="tx1"/>
              </a:solidFill>
              <a:effectLst/>
              <a:latin typeface="+mn-lt"/>
              <a:ea typeface="+mn-ea"/>
              <a:cs typeface="+mn-cs"/>
            </a:endParaRPr>
          </a:p>
          <a:p>
            <a:pPr marL="171450" lvl="0" indent="-171450">
              <a:buFont typeface="Arial"/>
              <a:buChar char="•"/>
            </a:pPr>
            <a:r>
              <a:rPr lang="es-CL" sz="1200" kern="1200" dirty="0">
                <a:solidFill>
                  <a:schemeClr val="tx1"/>
                </a:solidFill>
                <a:effectLst/>
                <a:latin typeface="+mn-lt"/>
                <a:ea typeface="+mn-ea"/>
                <a:cs typeface="+mn-cs"/>
              </a:rPr>
              <a:t>Para los hombres, los dispositivos digitales son, más que para las mujeres, un tema de socialización</a:t>
            </a:r>
          </a:p>
          <a:p>
            <a:pPr marL="628650" lvl="1" indent="-171450">
              <a:buFont typeface="Arial"/>
              <a:buChar char="•"/>
            </a:pPr>
            <a:r>
              <a:rPr lang="es-CL" sz="1200" kern="1200" dirty="0">
                <a:solidFill>
                  <a:schemeClr val="tx1"/>
                </a:solidFill>
                <a:effectLst/>
                <a:latin typeface="+mn-lt"/>
                <a:ea typeface="+mn-ea"/>
                <a:cs typeface="+mn-cs"/>
              </a:rPr>
              <a:t>Un </a:t>
            </a:r>
            <a:r>
              <a:rPr lang="es-CL" sz="1200" b="1" kern="1200" dirty="0">
                <a:solidFill>
                  <a:schemeClr val="tx1"/>
                </a:solidFill>
                <a:effectLst/>
                <a:latin typeface="+mn-lt"/>
                <a:ea typeface="+mn-ea"/>
                <a:cs typeface="+mn-cs"/>
              </a:rPr>
              <a:t>67% de los hombres </a:t>
            </a:r>
            <a:r>
              <a:rPr lang="es-CL" sz="1200" kern="1200" dirty="0">
                <a:solidFill>
                  <a:schemeClr val="tx1"/>
                </a:solidFill>
                <a:effectLst/>
                <a:latin typeface="+mn-lt"/>
                <a:ea typeface="+mn-ea"/>
                <a:cs typeface="+mn-cs"/>
              </a:rPr>
              <a:t>declara que le gusta compartir información sobre dispositivos digitales con sus amigos, en comparación con</a:t>
            </a:r>
            <a:r>
              <a:rPr lang="es-CL" sz="1200" b="0" kern="1200" dirty="0">
                <a:solidFill>
                  <a:schemeClr val="tx1"/>
                </a:solidFill>
                <a:effectLst/>
                <a:latin typeface="+mn-lt"/>
                <a:ea typeface="+mn-ea"/>
                <a:cs typeface="+mn-cs"/>
              </a:rPr>
              <a:t> un </a:t>
            </a:r>
            <a:r>
              <a:rPr lang="es-CL" sz="1200" b="1" kern="1200" dirty="0">
                <a:solidFill>
                  <a:schemeClr val="tx1"/>
                </a:solidFill>
                <a:effectLst/>
                <a:latin typeface="+mn-lt"/>
                <a:ea typeface="+mn-ea"/>
                <a:cs typeface="+mn-cs"/>
              </a:rPr>
              <a:t>50% de las mujeres</a:t>
            </a:r>
            <a:r>
              <a:rPr lang="es-CL" sz="1200" kern="1200" dirty="0">
                <a:solidFill>
                  <a:schemeClr val="tx1"/>
                </a:solidFill>
                <a:effectLst/>
                <a:latin typeface="+mn-lt"/>
                <a:ea typeface="+mn-ea"/>
                <a:cs typeface="+mn-cs"/>
              </a:rPr>
              <a:t> </a:t>
            </a:r>
          </a:p>
          <a:p>
            <a:pPr marL="457200" lvl="1" indent="0">
              <a:buFont typeface="Arial"/>
              <a:buNone/>
            </a:pPr>
            <a:endParaRPr lang="es-CL" sz="1200" kern="1200" dirty="0">
              <a:solidFill>
                <a:schemeClr val="tx1"/>
              </a:solidFill>
              <a:effectLst/>
              <a:latin typeface="+mn-lt"/>
              <a:ea typeface="+mn-ea"/>
              <a:cs typeface="+mn-cs"/>
            </a:endParaRPr>
          </a:p>
          <a:p>
            <a:pPr marL="457200" lvl="1" indent="0">
              <a:buFont typeface="Arial"/>
              <a:buNone/>
            </a:pPr>
            <a:endParaRPr lang="es-CL" sz="1200" kern="1200" dirty="0">
              <a:solidFill>
                <a:schemeClr val="tx1"/>
              </a:solidFill>
              <a:effectLst/>
              <a:latin typeface="+mn-lt"/>
              <a:ea typeface="+mn-ea"/>
              <a:cs typeface="+mn-cs"/>
            </a:endParaRPr>
          </a:p>
          <a:p>
            <a:r>
              <a:rPr lang="es-CL" sz="1200" kern="1200" dirty="0">
                <a:solidFill>
                  <a:schemeClr val="tx1"/>
                </a:solidFill>
                <a:effectLst/>
                <a:latin typeface="+mn-lt"/>
                <a:ea typeface="+mn-ea"/>
                <a:cs typeface="+mn-cs"/>
              </a:rPr>
              <a:t>_________________________________________________________</a:t>
            </a:r>
          </a:p>
          <a:p>
            <a:endParaRPr lang="es-CL" sz="1200" kern="1200" dirty="0">
              <a:solidFill>
                <a:schemeClr val="tx1"/>
              </a:solidFill>
              <a:effectLst/>
              <a:latin typeface="+mn-lt"/>
              <a:ea typeface="+mn-ea"/>
              <a:cs typeface="+mn-cs"/>
            </a:endParaRPr>
          </a:p>
          <a:p>
            <a:r>
              <a:rPr lang="es-CL" sz="1200" kern="1200" dirty="0">
                <a:solidFill>
                  <a:schemeClr val="tx1"/>
                </a:solidFill>
                <a:effectLst/>
                <a:latin typeface="+mn-lt"/>
                <a:ea typeface="+mn-ea"/>
                <a:cs typeface="+mn-cs"/>
              </a:rPr>
              <a:t>Nota</a:t>
            </a:r>
            <a:r>
              <a:rPr lang="es-CL" sz="1200" kern="1200" baseline="0" dirty="0">
                <a:solidFill>
                  <a:schemeClr val="tx1"/>
                </a:solidFill>
                <a:effectLst/>
                <a:latin typeface="+mn-lt"/>
                <a:ea typeface="+mn-ea"/>
                <a:cs typeface="+mn-cs"/>
              </a:rPr>
              <a:t> complementaria: </a:t>
            </a:r>
            <a:r>
              <a:rPr lang="es-CL" sz="1200" kern="1200" dirty="0">
                <a:solidFill>
                  <a:schemeClr val="tx1"/>
                </a:solidFill>
                <a:effectLst/>
                <a:latin typeface="+mn-lt"/>
                <a:ea typeface="+mn-ea"/>
                <a:cs typeface="+mn-cs"/>
              </a:rPr>
              <a:t> </a:t>
            </a:r>
          </a:p>
          <a:p>
            <a:pPr marL="0" lvl="0" indent="0">
              <a:buFont typeface="Arial"/>
              <a:buNone/>
            </a:pPr>
            <a:endParaRPr lang="es-CL" sz="1200" kern="1200" dirty="0">
              <a:solidFill>
                <a:schemeClr val="tx1"/>
              </a:solidFill>
              <a:effectLst/>
              <a:latin typeface="+mn-lt"/>
              <a:ea typeface="+mn-ea"/>
              <a:cs typeface="+mn-cs"/>
            </a:endParaRPr>
          </a:p>
          <a:p>
            <a:pPr marL="171450" indent="-171450">
              <a:buFont typeface="Arial"/>
              <a:buChar char="•"/>
            </a:pPr>
            <a:r>
              <a:rPr lang="es-CL" sz="1200" kern="1200" dirty="0">
                <a:solidFill>
                  <a:schemeClr val="tx1"/>
                </a:solidFill>
                <a:effectLst/>
                <a:latin typeface="+mn-lt"/>
                <a:ea typeface="+mn-ea"/>
                <a:cs typeface="+mn-cs"/>
              </a:rPr>
              <a:t>Un porcentaje significativamente mayor de mujeres que de hombres declara nunca o casi nunca usar dispositivos digitales para jugar juegos en línea (57% versus 24%). Algo similar sucede con los juegos colaborativos en línea: un porcentaje significativamente mayor de mujeres que de hombres declara nunca o casi nunca usar dispositivos digitales eso (73% versus 34%). </a:t>
            </a:r>
          </a:p>
          <a:p>
            <a:pPr marL="171450" marR="0" indent="-171450" algn="l" defTabSz="914400" rtl="0" eaLnBrk="1" fontAlgn="auto" latinLnBrk="0" hangingPunct="1">
              <a:lnSpc>
                <a:spcPct val="100000"/>
              </a:lnSpc>
              <a:spcBef>
                <a:spcPts val="0"/>
              </a:spcBef>
              <a:spcAft>
                <a:spcPts val="0"/>
              </a:spcAft>
              <a:buClrTx/>
              <a:buSzTx/>
              <a:buFont typeface="Arial"/>
              <a:buChar char="•"/>
              <a:tabLst/>
              <a:defRPr/>
            </a:pPr>
            <a:r>
              <a:rPr lang="es-CL" sz="1200" kern="1200" dirty="0">
                <a:solidFill>
                  <a:schemeClr val="tx1"/>
                </a:solidFill>
                <a:effectLst/>
                <a:latin typeface="+mn-lt"/>
                <a:ea typeface="+mn-ea"/>
                <a:cs typeface="+mn-cs"/>
              </a:rPr>
              <a:t>Un 44% de las mujeres declara usar dispositivos digitales para acceder a redes sociales en comparación con un 37% de los hombres. </a:t>
            </a:r>
          </a:p>
          <a:p>
            <a:pPr marL="171450" lvl="0" indent="-171450">
              <a:buFont typeface="Arial"/>
              <a:buChar char="•"/>
            </a:pPr>
            <a:r>
              <a:rPr lang="es-CL" sz="1200" kern="1200" dirty="0">
                <a:solidFill>
                  <a:schemeClr val="tx1"/>
                </a:solidFill>
                <a:effectLst/>
                <a:latin typeface="+mn-lt"/>
                <a:ea typeface="+mn-ea"/>
                <a:cs typeface="+mn-cs"/>
              </a:rPr>
              <a:t>Los hombres declaran ser más autónomos con los dispositivos digitales:</a:t>
            </a:r>
          </a:p>
          <a:p>
            <a:pPr marL="0" indent="0">
              <a:buFont typeface="Arial"/>
              <a:buNone/>
            </a:pPr>
            <a:endParaRPr lang="es-CL" sz="1200" kern="1200" dirty="0">
              <a:solidFill>
                <a:schemeClr val="tx1"/>
              </a:solidFill>
              <a:effectLst/>
              <a:latin typeface="+mn-lt"/>
              <a:ea typeface="+mn-ea"/>
              <a:cs typeface="+mn-cs"/>
            </a:endParaRPr>
          </a:p>
          <a:p>
            <a:pPr marL="628650" lvl="1" indent="-171450">
              <a:buFont typeface="Arial"/>
              <a:buChar char="•"/>
            </a:pPr>
            <a:r>
              <a:rPr lang="es-CL" sz="1200" kern="1200" dirty="0">
                <a:solidFill>
                  <a:schemeClr val="tx1"/>
                </a:solidFill>
                <a:effectLst/>
                <a:latin typeface="+mn-lt"/>
                <a:ea typeface="+mn-ea"/>
                <a:cs typeface="+mn-cs"/>
              </a:rPr>
              <a:t>Si bien tanto hombres como mujeres declaran en alta proporción ser capaces de dar recomendaciones a amigos o familiares que quieren comprar un nuevo dispositivo digital o app, esto es significativamente más común entre hombres (77% versus un 70% de mujeres). </a:t>
            </a:r>
          </a:p>
          <a:p>
            <a:pPr marL="628650" lvl="1" indent="-171450">
              <a:buFont typeface="Arial"/>
              <a:buChar char="•"/>
            </a:pPr>
            <a:r>
              <a:rPr lang="es-CL" sz="1200" kern="1200" dirty="0">
                <a:solidFill>
                  <a:schemeClr val="tx1"/>
                </a:solidFill>
                <a:effectLst/>
                <a:latin typeface="+mn-lt"/>
                <a:ea typeface="+mn-ea"/>
                <a:cs typeface="+mn-cs"/>
              </a:rPr>
              <a:t>Además, un 76% de los hombres declara efectivamente resolver sus propios problemas con los dispositivos digitales, en comparación con un 64% de las mujeres. </a:t>
            </a:r>
          </a:p>
          <a:p>
            <a:pPr marL="628650" lvl="1" indent="-171450">
              <a:buFont typeface="Arial"/>
              <a:buChar char="•"/>
            </a:pPr>
            <a:r>
              <a:rPr lang="es-CL" sz="1200" kern="1200" dirty="0">
                <a:solidFill>
                  <a:schemeClr val="tx1"/>
                </a:solidFill>
                <a:effectLst/>
                <a:latin typeface="+mn-lt"/>
                <a:ea typeface="+mn-ea"/>
                <a:cs typeface="+mn-cs"/>
              </a:rPr>
              <a:t>De manera similar, un 80% de los hombres declara poder ayudar a alguien con este tipo de problemas, en relación con un 75% de las mujeres. </a:t>
            </a:r>
          </a:p>
          <a:p>
            <a:pPr marL="0" indent="0">
              <a:buFont typeface="Arial"/>
              <a:buNone/>
            </a:pPr>
            <a:endParaRPr lang="es-CL" sz="1200" kern="1200" dirty="0">
              <a:solidFill>
                <a:schemeClr val="tx1"/>
              </a:solidFill>
              <a:effectLst/>
              <a:latin typeface="+mn-lt"/>
              <a:ea typeface="+mn-ea"/>
              <a:cs typeface="+mn-cs"/>
            </a:endParaRPr>
          </a:p>
          <a:p>
            <a:pPr marL="628650" lvl="1" indent="-171450">
              <a:buFont typeface="Arial"/>
              <a:buChar char="•"/>
            </a:pPr>
            <a:r>
              <a:rPr lang="es-CL" sz="1200" kern="1200" dirty="0">
                <a:solidFill>
                  <a:schemeClr val="tx1"/>
                </a:solidFill>
                <a:effectLst/>
                <a:latin typeface="+mn-lt"/>
                <a:ea typeface="+mn-ea"/>
                <a:cs typeface="+mn-cs"/>
              </a:rPr>
              <a:t>Un 59% declara que puede instalar sus propios softwares, en comparación con un 39% de las mujeres. </a:t>
            </a:r>
          </a:p>
          <a:p>
            <a:pPr marL="0" indent="0">
              <a:buFont typeface="Arial"/>
              <a:buNone/>
            </a:pPr>
            <a:endParaRPr lang="es-CL" sz="1200" kern="1200" dirty="0">
              <a:solidFill>
                <a:schemeClr val="tx1"/>
              </a:solidFill>
              <a:effectLst/>
              <a:latin typeface="+mn-lt"/>
              <a:ea typeface="+mn-ea"/>
              <a:cs typeface="+mn-cs"/>
            </a:endParaRPr>
          </a:p>
          <a:p>
            <a:pPr marL="628650" lvl="1" indent="-171450">
              <a:buFont typeface="Arial"/>
              <a:buChar char="•"/>
            </a:pPr>
            <a:r>
              <a:rPr lang="es-CL" sz="1200" kern="1200" dirty="0">
                <a:solidFill>
                  <a:schemeClr val="tx1"/>
                </a:solidFill>
                <a:effectLst/>
                <a:latin typeface="+mn-lt"/>
                <a:ea typeface="+mn-ea"/>
                <a:cs typeface="+mn-cs"/>
              </a:rPr>
              <a:t>Un 63% declara leer información sobre dispositivos digitales para ser más independiente. </a:t>
            </a:r>
          </a:p>
          <a:p>
            <a:pPr marL="457200" marR="0" lvl="1" indent="0" algn="l" defTabSz="914400" rtl="0" eaLnBrk="1" fontAlgn="auto" latinLnBrk="0" hangingPunct="1">
              <a:lnSpc>
                <a:spcPct val="100000"/>
              </a:lnSpc>
              <a:spcBef>
                <a:spcPts val="0"/>
              </a:spcBef>
              <a:spcAft>
                <a:spcPts val="0"/>
              </a:spcAft>
              <a:buClrTx/>
              <a:buSzTx/>
              <a:buFont typeface="Arial"/>
              <a:buNone/>
              <a:tabLst/>
              <a:defRPr/>
            </a:pPr>
            <a:endParaRPr lang="es-CL" sz="1200" kern="1200" dirty="0">
              <a:solidFill>
                <a:schemeClr val="tx1"/>
              </a:solidFill>
              <a:effectLst/>
              <a:latin typeface="+mn-lt"/>
              <a:ea typeface="+mn-ea"/>
              <a:cs typeface="+mn-cs"/>
            </a:endParaRPr>
          </a:p>
          <a:p>
            <a:pPr marL="457200" marR="0" lvl="1" indent="0" algn="l" defTabSz="914400" rtl="0" eaLnBrk="1" fontAlgn="auto" latinLnBrk="0" hangingPunct="1">
              <a:lnSpc>
                <a:spcPct val="100000"/>
              </a:lnSpc>
              <a:spcBef>
                <a:spcPts val="0"/>
              </a:spcBef>
              <a:spcAft>
                <a:spcPts val="0"/>
              </a:spcAft>
              <a:buClrTx/>
              <a:buSzTx/>
              <a:buFont typeface="Arial"/>
              <a:buNone/>
              <a:tabLst/>
              <a:defRPr/>
            </a:pPr>
            <a:endParaRPr lang="es-CL" sz="1200" kern="1200" dirty="0">
              <a:solidFill>
                <a:schemeClr val="tx1"/>
              </a:solidFill>
              <a:effectLst/>
              <a:latin typeface="+mn-lt"/>
              <a:ea typeface="+mn-ea"/>
              <a:cs typeface="+mn-cs"/>
            </a:endParaRPr>
          </a:p>
          <a:p>
            <a:pPr marL="628650" marR="0" lvl="1" indent="-171450" algn="l" defTabSz="914400" rtl="0" eaLnBrk="1" fontAlgn="auto" latinLnBrk="0" hangingPunct="1">
              <a:lnSpc>
                <a:spcPct val="100000"/>
              </a:lnSpc>
              <a:spcBef>
                <a:spcPts val="0"/>
              </a:spcBef>
              <a:spcAft>
                <a:spcPts val="0"/>
              </a:spcAft>
              <a:buClrTx/>
              <a:buSzTx/>
              <a:buFont typeface="Arial"/>
              <a:buChar char="•"/>
              <a:tabLst/>
              <a:defRPr/>
            </a:pPr>
            <a:r>
              <a:rPr lang="es-CL" sz="1200" kern="1200" baseline="0" dirty="0">
                <a:solidFill>
                  <a:schemeClr val="tx1"/>
                </a:solidFill>
                <a:effectLst/>
                <a:latin typeface="+mn-lt"/>
                <a:ea typeface="+mn-ea"/>
                <a:cs typeface="+mn-cs"/>
              </a:rPr>
              <a:t>  </a:t>
            </a:r>
            <a:r>
              <a:rPr lang="es-CL" sz="1200" kern="1200" dirty="0">
                <a:solidFill>
                  <a:schemeClr val="tx1"/>
                </a:solidFill>
                <a:effectLst/>
                <a:latin typeface="+mn-lt"/>
                <a:ea typeface="+mn-ea"/>
                <a:cs typeface="+mn-cs"/>
              </a:rPr>
              <a:t>Para los hombres, los dispositivos digitales son, más que para las mujeres, un tema de socialización</a:t>
            </a:r>
          </a:p>
          <a:p>
            <a:pPr marL="628650" lvl="1" indent="-171450">
              <a:buFont typeface="Arial"/>
              <a:buChar char="•"/>
            </a:pPr>
            <a:r>
              <a:rPr lang="es-CL" sz="1200" kern="1200" dirty="0">
                <a:solidFill>
                  <a:schemeClr val="tx1"/>
                </a:solidFill>
                <a:effectLst/>
                <a:latin typeface="+mn-lt"/>
                <a:ea typeface="+mn-ea"/>
                <a:cs typeface="+mn-cs"/>
              </a:rPr>
              <a:t>Un 76% de los hombres declara que le gusta aprender sobre dispositivos digitales conversando con amigos, en comparación con un 70% de las mujeres</a:t>
            </a:r>
          </a:p>
          <a:p>
            <a:pPr marL="628650" lvl="1" indent="-171450">
              <a:buFont typeface="Arial"/>
              <a:buChar char="•"/>
            </a:pPr>
            <a:r>
              <a:rPr lang="es-CL" sz="1200" kern="1200" dirty="0">
                <a:solidFill>
                  <a:schemeClr val="tx1"/>
                </a:solidFill>
                <a:effectLst/>
                <a:latin typeface="+mn-lt"/>
                <a:ea typeface="+mn-ea"/>
                <a:cs typeface="+mn-cs"/>
              </a:rPr>
              <a:t>Un 61% de los hombres declara que le gusta intercambiar soluciones a problemas digitales con otros a través de internet, en comparación con un 49% de las mujeres</a:t>
            </a:r>
          </a:p>
          <a:p>
            <a:pPr marL="628650" lvl="1" indent="-171450">
              <a:buFont typeface="Arial"/>
              <a:buChar char="•"/>
            </a:pPr>
            <a:r>
              <a:rPr lang="es-CL" sz="1200" kern="1200" dirty="0">
                <a:solidFill>
                  <a:schemeClr val="tx1"/>
                </a:solidFill>
                <a:effectLst/>
                <a:latin typeface="+mn-lt"/>
                <a:ea typeface="+mn-ea"/>
                <a:cs typeface="+mn-cs"/>
              </a:rPr>
              <a:t>Un 69% de los hombres declara que le gusta conocer amigos a través de juegos online, en comparación con un 46% de las mujeres</a:t>
            </a:r>
          </a:p>
          <a:p>
            <a:pPr marL="628650" marR="0" lvl="1" indent="-171450" algn="l" defTabSz="914400" rtl="0" eaLnBrk="1" fontAlgn="auto" latinLnBrk="0" hangingPunct="1">
              <a:lnSpc>
                <a:spcPct val="100000"/>
              </a:lnSpc>
              <a:spcBef>
                <a:spcPts val="0"/>
              </a:spcBef>
              <a:spcAft>
                <a:spcPts val="0"/>
              </a:spcAft>
              <a:buClrTx/>
              <a:buSzTx/>
              <a:buFont typeface="Arial"/>
              <a:buChar char="•"/>
              <a:tabLst/>
              <a:defRPr/>
            </a:pPr>
            <a:endParaRPr lang="es-CL" sz="1200" kern="1200" dirty="0">
              <a:solidFill>
                <a:schemeClr val="tx1"/>
              </a:solidFill>
              <a:effectLst/>
              <a:latin typeface="+mn-lt"/>
              <a:ea typeface="+mn-ea"/>
              <a:cs typeface="+mn-cs"/>
            </a:endParaRPr>
          </a:p>
          <a:p>
            <a:pPr marL="457200" lvl="1" indent="0">
              <a:buFont typeface="Arial"/>
              <a:buNone/>
            </a:pPr>
            <a:endParaRPr lang="es-CL" sz="1200" kern="1200" dirty="0">
              <a:solidFill>
                <a:schemeClr val="tx1"/>
              </a:solidFill>
              <a:effectLst/>
              <a:latin typeface="+mn-lt"/>
              <a:ea typeface="+mn-ea"/>
              <a:cs typeface="+mn-cs"/>
            </a:endParaRPr>
          </a:p>
          <a:p>
            <a:pPr marL="628650" lvl="1" indent="-171450">
              <a:buFont typeface="Arial"/>
              <a:buChar char="•"/>
            </a:pPr>
            <a:endParaRPr lang="es-CL" sz="1200" kern="1200" dirty="0">
              <a:solidFill>
                <a:schemeClr val="tx1"/>
              </a:solidFill>
              <a:effectLst/>
              <a:latin typeface="+mn-lt"/>
              <a:ea typeface="+mn-ea"/>
              <a:cs typeface="+mn-cs"/>
            </a:endParaRPr>
          </a:p>
          <a:p>
            <a:pPr marL="0" indent="0">
              <a:buFont typeface="Arial"/>
              <a:buNone/>
            </a:pPr>
            <a:endParaRPr lang="es-CL" sz="1200" kern="1200" dirty="0">
              <a:solidFill>
                <a:schemeClr val="tx1"/>
              </a:solidFill>
              <a:effectLst/>
              <a:latin typeface="+mn-lt"/>
              <a:ea typeface="+mn-ea"/>
              <a:cs typeface="+mn-cs"/>
            </a:endParaRPr>
          </a:p>
          <a:p>
            <a:pPr marL="628650" lvl="1" indent="-171450">
              <a:buFont typeface="Arial"/>
              <a:buChar char="•"/>
            </a:pPr>
            <a:endParaRPr lang="es-CL"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a:buNone/>
              <a:tabLst/>
              <a:defRPr/>
            </a:pPr>
            <a:endParaRPr lang="es-CL" sz="1200" kern="1200" dirty="0">
              <a:solidFill>
                <a:schemeClr val="tx1"/>
              </a:solidFill>
              <a:effectLst/>
              <a:latin typeface="+mn-lt"/>
              <a:ea typeface="+mn-ea"/>
              <a:cs typeface="+mn-cs"/>
            </a:endParaRPr>
          </a:p>
          <a:p>
            <a:pPr marL="171450" indent="-171450">
              <a:buFont typeface="Arial"/>
              <a:buChar char="•"/>
            </a:pPr>
            <a:endParaRPr lang="es-CL" sz="1200" kern="1200" dirty="0">
              <a:solidFill>
                <a:schemeClr val="tx1"/>
              </a:solidFill>
              <a:effectLst/>
              <a:latin typeface="+mn-lt"/>
              <a:ea typeface="+mn-ea"/>
              <a:cs typeface="+mn-cs"/>
            </a:endParaRPr>
          </a:p>
          <a:p>
            <a:endParaRPr lang="es-MX" sz="1200" b="0" i="0" kern="1200" dirty="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CE380E18-19AF-4014-935C-48C0D2E4D909}" type="slidenum">
              <a:rPr lang="es-CL" smtClean="0"/>
              <a:pPr/>
              <a:t>8</a:t>
            </a:fld>
            <a:endParaRPr lang="es-CL"/>
          </a:p>
        </p:txBody>
      </p:sp>
    </p:spTree>
    <p:extLst>
      <p:ext uri="{BB962C8B-B14F-4D97-AF65-F5344CB8AC3E}">
        <p14:creationId xmlns:p14="http://schemas.microsoft.com/office/powerpoint/2010/main" val="33804846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71450" indent="-171450">
              <a:spcBef>
                <a:spcPts val="600"/>
              </a:spcBef>
              <a:buFont typeface="Arial" panose="020B0604020202020204" pitchFamily="34" charset="0"/>
              <a:buChar char="•"/>
            </a:pPr>
            <a:r>
              <a:rPr lang="es-ES" sz="800" dirty="0">
                <a:solidFill>
                  <a:srgbClr val="000000"/>
                </a:solidFill>
              </a:rPr>
              <a:t>La tecnología llegó para quedarse y los celulares ya son parte de la vida de</a:t>
            </a:r>
            <a:r>
              <a:rPr lang="es-ES" sz="800" baseline="0" dirty="0">
                <a:solidFill>
                  <a:srgbClr val="000000"/>
                </a:solidFill>
              </a:rPr>
              <a:t> los estudiantes de educación media. </a:t>
            </a:r>
          </a:p>
          <a:p>
            <a:pPr marL="0" indent="0">
              <a:spcBef>
                <a:spcPts val="600"/>
              </a:spcBef>
              <a:buFont typeface="Arial" panose="020B0604020202020204" pitchFamily="34" charset="0"/>
              <a:buNone/>
            </a:pPr>
            <a:endParaRPr lang="es-ES" sz="800" baseline="0" dirty="0">
              <a:solidFill>
                <a:srgbClr val="000000"/>
              </a:solidFill>
            </a:endParaRPr>
          </a:p>
          <a:p>
            <a:pPr marL="171450" indent="-171450">
              <a:spcBef>
                <a:spcPts val="600"/>
              </a:spcBef>
              <a:buFont typeface="Arial" panose="020B0604020202020204" pitchFamily="34" charset="0"/>
              <a:buChar char="•"/>
            </a:pPr>
            <a:r>
              <a:rPr lang="es-ES" sz="800" baseline="0" dirty="0">
                <a:solidFill>
                  <a:srgbClr val="000000"/>
                </a:solidFill>
              </a:rPr>
              <a:t>Así, vemos que el </a:t>
            </a:r>
            <a:r>
              <a:rPr lang="es-ES" sz="800" dirty="0">
                <a:solidFill>
                  <a:srgbClr val="000000"/>
                </a:solidFill>
              </a:rPr>
              <a:t>77% de los estudiantes declara usar un celular con acceso a internet</a:t>
            </a:r>
            <a:r>
              <a:rPr lang="es-ES" sz="800" baseline="0" dirty="0">
                <a:solidFill>
                  <a:srgbClr val="000000"/>
                </a:solidFill>
              </a:rPr>
              <a:t> y l</a:t>
            </a:r>
            <a:r>
              <a:rPr lang="es-ES" sz="800" dirty="0">
                <a:solidFill>
                  <a:srgbClr val="000000"/>
                </a:solidFill>
              </a:rPr>
              <a:t>a mitad de los estudiantes declara usarlo en clases.</a:t>
            </a:r>
            <a:r>
              <a:rPr lang="es-ES" sz="800" baseline="0" dirty="0">
                <a:solidFill>
                  <a:srgbClr val="000000"/>
                </a:solidFill>
              </a:rPr>
              <a:t> </a:t>
            </a:r>
            <a:r>
              <a:rPr lang="es-ES" sz="800" dirty="0">
                <a:solidFill>
                  <a:srgbClr val="000000"/>
                </a:solidFill>
              </a:rPr>
              <a:t>Esto</a:t>
            </a:r>
            <a:r>
              <a:rPr lang="es-ES" sz="800" baseline="0" dirty="0">
                <a:solidFill>
                  <a:srgbClr val="000000"/>
                </a:solidFill>
              </a:rPr>
              <a:t> es interesante, ya que </a:t>
            </a:r>
            <a:r>
              <a:rPr lang="es-ES" sz="800" dirty="0">
                <a:solidFill>
                  <a:srgbClr val="000000"/>
                </a:solidFill>
              </a:rPr>
              <a:t>el 84% de los docentes prohíben su uso sin su permiso.</a:t>
            </a:r>
          </a:p>
          <a:p>
            <a:pPr marL="171450" indent="-171450">
              <a:spcBef>
                <a:spcPts val="600"/>
              </a:spcBef>
              <a:buFont typeface="Arial" panose="020B0604020202020204" pitchFamily="34" charset="0"/>
              <a:buChar char="•"/>
            </a:pPr>
            <a:endParaRPr lang="es-ES" sz="800" dirty="0">
              <a:solidFill>
                <a:srgbClr val="000000"/>
              </a:solidFill>
            </a:endParaRPr>
          </a:p>
          <a:p>
            <a:pPr marL="171450" indent="-171450">
              <a:spcBef>
                <a:spcPts val="600"/>
              </a:spcBef>
              <a:buFont typeface="Arial" panose="020B0604020202020204" pitchFamily="34" charset="0"/>
              <a:buChar char="•"/>
            </a:pPr>
            <a:r>
              <a:rPr lang="es-ES" sz="800" dirty="0">
                <a:solidFill>
                  <a:srgbClr val="000000"/>
                </a:solidFill>
              </a:rPr>
              <a:t>La tecnología</a:t>
            </a:r>
            <a:r>
              <a:rPr lang="es-ES" sz="800" baseline="0" dirty="0">
                <a:solidFill>
                  <a:srgbClr val="000000"/>
                </a:solidFill>
              </a:rPr>
              <a:t> tiene elementos muy valiosos para la educación, es así como e</a:t>
            </a:r>
            <a:r>
              <a:rPr lang="es-ES" sz="800" b="0" dirty="0">
                <a:solidFill>
                  <a:srgbClr val="000000"/>
                </a:solidFill>
              </a:rPr>
              <a:t>l 86% de los estudiantes piensa que </a:t>
            </a:r>
            <a:r>
              <a:rPr lang="es-CL" sz="800" b="0" i="0" dirty="0">
                <a:solidFill>
                  <a:srgbClr val="000000"/>
                </a:solidFill>
              </a:rPr>
              <a:t>en Internet se</a:t>
            </a:r>
            <a:r>
              <a:rPr lang="es-CL" sz="800" b="0" i="0" baseline="0" dirty="0">
                <a:solidFill>
                  <a:srgbClr val="000000"/>
                </a:solidFill>
              </a:rPr>
              <a:t> puede</a:t>
            </a:r>
            <a:r>
              <a:rPr lang="es-CL" sz="800" b="0" i="0" dirty="0">
                <a:solidFill>
                  <a:srgbClr val="000000"/>
                </a:solidFill>
              </a:rPr>
              <a:t> aprender cualquier cosa y el 85%</a:t>
            </a:r>
            <a:r>
              <a:rPr lang="es-CL" sz="800" b="0" i="0" baseline="0" dirty="0">
                <a:solidFill>
                  <a:srgbClr val="000000"/>
                </a:solidFill>
              </a:rPr>
              <a:t> </a:t>
            </a:r>
            <a:r>
              <a:rPr lang="es-CL" sz="800" b="0" i="0" dirty="0">
                <a:solidFill>
                  <a:srgbClr val="000000"/>
                </a:solidFill>
              </a:rPr>
              <a:t>declara que la tecnología lo ayuda a estudiar.</a:t>
            </a:r>
            <a:endParaRPr lang="es-ES" dirty="0"/>
          </a:p>
        </p:txBody>
      </p:sp>
      <p:sp>
        <p:nvSpPr>
          <p:cNvPr id="4" name="Marcador de número de diapositiva 3"/>
          <p:cNvSpPr>
            <a:spLocks noGrp="1"/>
          </p:cNvSpPr>
          <p:nvPr>
            <p:ph type="sldNum" sz="quarter" idx="10"/>
          </p:nvPr>
        </p:nvSpPr>
        <p:spPr/>
        <p:txBody>
          <a:bodyPr/>
          <a:lstStyle/>
          <a:p>
            <a:fld id="{D7B13C62-0D9B-4EEC-BF9B-4A8A5DE17DFB}" type="slidenum">
              <a:rPr lang="es-MX" smtClean="0"/>
              <a:t>9</a:t>
            </a:fld>
            <a:endParaRPr lang="es-MX" dirty="0"/>
          </a:p>
        </p:txBody>
      </p:sp>
    </p:spTree>
    <p:extLst>
      <p:ext uri="{BB962C8B-B14F-4D97-AF65-F5344CB8AC3E}">
        <p14:creationId xmlns:p14="http://schemas.microsoft.com/office/powerpoint/2010/main" val="11277380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lvl="0"/>
            <a:r>
              <a:rPr lang="es-CL" sz="1200" kern="1200" dirty="0">
                <a:solidFill>
                  <a:schemeClr val="tx1"/>
                </a:solidFill>
                <a:effectLst/>
                <a:latin typeface="+mn-lt"/>
                <a:ea typeface="+mn-ea"/>
                <a:cs typeface="+mn-cs"/>
              </a:rPr>
              <a:t>El sistema escolar está construido en base a la </a:t>
            </a:r>
            <a:r>
              <a:rPr lang="es-CL" sz="1200" kern="1200" dirty="0" err="1">
                <a:solidFill>
                  <a:schemeClr val="tx1"/>
                </a:solidFill>
                <a:effectLst/>
                <a:latin typeface="+mn-lt"/>
                <a:ea typeface="+mn-ea"/>
                <a:cs typeface="+mn-cs"/>
              </a:rPr>
              <a:t>unitarea</a:t>
            </a:r>
            <a:r>
              <a:rPr lang="es-CL" sz="1200" kern="1200" dirty="0">
                <a:solidFill>
                  <a:schemeClr val="tx1"/>
                </a:solidFill>
                <a:effectLst/>
                <a:latin typeface="+mn-lt"/>
                <a:ea typeface="+mn-ea"/>
                <a:cs typeface="+mn-cs"/>
              </a:rPr>
              <a:t>. En este contexto, el ámbito escolar queda relegado a una esfera distinta e instalada bajo paradigmas y prácticas que no dialogan con el lenguaje de los jóvenes ni con las motivaciones conformadas en base a la experiencia propia del cerebro digital. </a:t>
            </a:r>
          </a:p>
          <a:p>
            <a:pPr lvl="0"/>
            <a:endParaRPr lang="es-ES" sz="1200" kern="1200" dirty="0">
              <a:solidFill>
                <a:schemeClr val="tx1"/>
              </a:solidFill>
              <a:effectLst/>
              <a:latin typeface="+mn-lt"/>
              <a:ea typeface="+mn-ea"/>
              <a:cs typeface="+mn-cs"/>
            </a:endParaRPr>
          </a:p>
          <a:p>
            <a:pPr lvl="0"/>
            <a:r>
              <a:rPr lang="es-CL" sz="1200" kern="1200" dirty="0">
                <a:solidFill>
                  <a:schemeClr val="tx1"/>
                </a:solidFill>
                <a:effectLst/>
                <a:latin typeface="+mn-lt"/>
                <a:ea typeface="+mn-ea"/>
                <a:cs typeface="+mn-cs"/>
              </a:rPr>
              <a:t>El uso de dispositivos asociados a las nuevas tecnologías está relegado al plano del tiempo libre. Se entiende a las TIC como un carril paralelo a la escuela, como un recurso aparte. Para jóvenes que interactúan con diferentes TIC en su vida cotidiana, el quiebre al llegar a la escuela es muy grande, lo que conlleva un tremendo costo motivacional. </a:t>
            </a:r>
          </a:p>
          <a:p>
            <a:pPr lvl="0"/>
            <a:endParaRPr lang="es-ES" sz="1200" kern="1200" dirty="0">
              <a:solidFill>
                <a:schemeClr val="tx1"/>
              </a:solidFill>
              <a:effectLst/>
              <a:latin typeface="+mn-lt"/>
              <a:ea typeface="+mn-ea"/>
              <a:cs typeface="+mn-cs"/>
            </a:endParaRPr>
          </a:p>
          <a:p>
            <a:pPr lvl="0"/>
            <a:r>
              <a:rPr lang="es-CL" sz="1200" kern="1200" dirty="0">
                <a:solidFill>
                  <a:schemeClr val="tx1"/>
                </a:solidFill>
                <a:effectLst/>
                <a:latin typeface="+mn-lt"/>
                <a:ea typeface="+mn-ea"/>
                <a:cs typeface="+mn-cs"/>
              </a:rPr>
              <a:t>Se deben incorporar las TIC a la formación docente y a la escuela, no porque sean importantes en sí mismas, sino para aprovechar su potencial para conectar con los jóvenes y hablar en su lenguaje. El uso de textos digitales sería una gran oportunidad para proporcionar actividades interactivas, videos y chats de discusión en línea (E. </a:t>
            </a:r>
            <a:r>
              <a:rPr lang="es-CL" sz="1200" kern="1200" dirty="0" err="1">
                <a:solidFill>
                  <a:schemeClr val="tx1"/>
                </a:solidFill>
                <a:effectLst/>
                <a:latin typeface="+mn-lt"/>
                <a:ea typeface="+mn-ea"/>
                <a:cs typeface="+mn-cs"/>
              </a:rPr>
              <a:t>Severin</a:t>
            </a:r>
            <a:r>
              <a:rPr lang="es-CL" sz="1200" kern="1200" dirty="0">
                <a:solidFill>
                  <a:schemeClr val="tx1"/>
                </a:solidFill>
                <a:effectLst/>
                <a:latin typeface="+mn-lt"/>
                <a:ea typeface="+mn-ea"/>
                <a:cs typeface="+mn-cs"/>
              </a:rPr>
              <a:t>, comunicación personal, 4 de abril de 2017).</a:t>
            </a:r>
            <a:endParaRPr lang="es-ES" sz="1200" kern="1200" dirty="0">
              <a:solidFill>
                <a:schemeClr val="tx1"/>
              </a:solidFill>
              <a:effectLst/>
              <a:latin typeface="+mn-lt"/>
              <a:ea typeface="+mn-ea"/>
              <a:cs typeface="+mn-cs"/>
            </a:endParaRPr>
          </a:p>
          <a:p>
            <a:endParaRPr lang="es-ES" dirty="0"/>
          </a:p>
          <a:p>
            <a:pPr lvl="0"/>
            <a:r>
              <a:rPr lang="es-CL" sz="1200" kern="1200" dirty="0">
                <a:solidFill>
                  <a:schemeClr val="tx1"/>
                </a:solidFill>
                <a:effectLst/>
                <a:latin typeface="+mn-lt"/>
                <a:ea typeface="+mn-ea"/>
                <a:cs typeface="+mn-cs"/>
              </a:rPr>
              <a:t>Actualmente, las TIC compiten con la educación y no son complementarias a ellas. El desafío de la escuela es </a:t>
            </a:r>
            <a:r>
              <a:rPr lang="es-CL" sz="1200" b="1" kern="1200" dirty="0">
                <a:solidFill>
                  <a:schemeClr val="tx1"/>
                </a:solidFill>
                <a:effectLst/>
                <a:latin typeface="+mn-lt"/>
                <a:ea typeface="+mn-ea"/>
                <a:cs typeface="+mn-cs"/>
              </a:rPr>
              <a:t>incorporar los dispositivos digitales de manera pedagógica</a:t>
            </a:r>
            <a:r>
              <a:rPr lang="es-CL" sz="1200" kern="1200" dirty="0">
                <a:solidFill>
                  <a:schemeClr val="tx1"/>
                </a:solidFill>
                <a:effectLst/>
                <a:latin typeface="+mn-lt"/>
                <a:ea typeface="+mn-ea"/>
                <a:cs typeface="+mn-cs"/>
              </a:rPr>
              <a:t>, con el objetivo de motivar a los estudiantes y de evitar que la multitarea digital se transforme en una interrupción al aprendizaje. Se debiera incorporar el mundo cotidiano de las TIC (divertido y estimulante) en la escuela (a juicio de muchos estudiantes monótona y lineal) (E. </a:t>
            </a:r>
            <a:r>
              <a:rPr lang="es-CL" sz="1200" kern="1200" dirty="0" err="1">
                <a:solidFill>
                  <a:schemeClr val="tx1"/>
                </a:solidFill>
                <a:effectLst/>
                <a:latin typeface="+mn-lt"/>
                <a:ea typeface="+mn-ea"/>
                <a:cs typeface="+mn-cs"/>
              </a:rPr>
              <a:t>Severin</a:t>
            </a:r>
            <a:r>
              <a:rPr lang="es-CL" sz="1200" kern="1200" dirty="0">
                <a:solidFill>
                  <a:schemeClr val="tx1"/>
                </a:solidFill>
                <a:effectLst/>
                <a:latin typeface="+mn-lt"/>
                <a:ea typeface="+mn-ea"/>
                <a:cs typeface="+mn-cs"/>
              </a:rPr>
              <a:t>, comunicación personal, 4 de abril de 2017).</a:t>
            </a:r>
          </a:p>
          <a:p>
            <a:pPr lvl="0"/>
            <a:endParaRPr lang="es-ES" sz="1200" kern="1200" dirty="0">
              <a:solidFill>
                <a:schemeClr val="tx1"/>
              </a:solidFill>
              <a:effectLst/>
              <a:latin typeface="+mn-lt"/>
              <a:ea typeface="+mn-ea"/>
              <a:cs typeface="+mn-cs"/>
            </a:endParaRPr>
          </a:p>
          <a:p>
            <a:pPr lvl="0"/>
            <a:r>
              <a:rPr lang="es-CL" sz="1200" kern="1200" dirty="0">
                <a:solidFill>
                  <a:schemeClr val="tx1"/>
                </a:solidFill>
                <a:effectLst/>
                <a:latin typeface="+mn-lt"/>
                <a:ea typeface="+mn-ea"/>
                <a:cs typeface="+mn-cs"/>
              </a:rPr>
              <a:t>Este es un esfuerzo que debe hacerse a nivel de establecimiento, y no necesariamente a nivel de aula. Es importante que el estudiante tenga experiencias de aprendizaje que sean facilitadas por los dispositivos digitales, pero no es necesario que toda su experiencia de aprendizaje sea de esta manera.</a:t>
            </a:r>
          </a:p>
          <a:p>
            <a:pPr lvl="0"/>
            <a:endParaRPr lang="es-CL"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CL" sz="1200" kern="1200" dirty="0">
                <a:solidFill>
                  <a:schemeClr val="tx1"/>
                </a:solidFill>
                <a:effectLst/>
                <a:latin typeface="+mn-lt"/>
                <a:ea typeface="+mn-ea"/>
                <a:cs typeface="+mn-cs"/>
              </a:rPr>
              <a:t>La correcta incorporación de dispositivos digitales para el aprendizaje requiere de docentes capacitados y sensibles a la relevancia que estos dispositivos tienen en la vida de los estudiantes digitales. Es necesario que estos mantengan una actitud hacia la innovación y la creatividad, y la capacidad para incorporar los beneficios de los nuevos tiempos a la sala de clases. </a:t>
            </a:r>
            <a:endParaRPr lang="es-ES" sz="1200" kern="1200" dirty="0">
              <a:solidFill>
                <a:schemeClr val="tx1"/>
              </a:solidFill>
              <a:effectLst/>
              <a:latin typeface="+mn-lt"/>
              <a:ea typeface="+mn-ea"/>
              <a:cs typeface="+mn-cs"/>
            </a:endParaRPr>
          </a:p>
          <a:p>
            <a:pPr lvl="0"/>
            <a:endParaRPr lang="es-ES" sz="1200" kern="1200" dirty="0">
              <a:solidFill>
                <a:schemeClr val="tx1"/>
              </a:solidFill>
              <a:effectLst/>
              <a:latin typeface="+mn-lt"/>
              <a:ea typeface="+mn-ea"/>
              <a:cs typeface="+mn-cs"/>
            </a:endParaRPr>
          </a:p>
          <a:p>
            <a:endParaRPr lang="es-ES" dirty="0"/>
          </a:p>
        </p:txBody>
      </p:sp>
      <p:sp>
        <p:nvSpPr>
          <p:cNvPr id="4" name="Marcador de número de diapositiva 3"/>
          <p:cNvSpPr>
            <a:spLocks noGrp="1"/>
          </p:cNvSpPr>
          <p:nvPr>
            <p:ph type="sldNum" sz="quarter" idx="10"/>
          </p:nvPr>
        </p:nvSpPr>
        <p:spPr/>
        <p:txBody>
          <a:bodyPr/>
          <a:lstStyle/>
          <a:p>
            <a:fld id="{D7B13C62-0D9B-4EEC-BF9B-4A8A5DE17DFB}" type="slidenum">
              <a:rPr lang="es-MX" smtClean="0"/>
              <a:t>10</a:t>
            </a:fld>
            <a:endParaRPr lang="es-MX" dirty="0"/>
          </a:p>
        </p:txBody>
      </p:sp>
    </p:spTree>
    <p:extLst>
      <p:ext uri="{BB962C8B-B14F-4D97-AF65-F5344CB8AC3E}">
        <p14:creationId xmlns:p14="http://schemas.microsoft.com/office/powerpoint/2010/main" val="29918639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lvl="0"/>
            <a:r>
              <a:rPr lang="es-CL" sz="1200" kern="1200" dirty="0">
                <a:solidFill>
                  <a:schemeClr val="tx1"/>
                </a:solidFill>
                <a:effectLst/>
                <a:latin typeface="+mn-lt"/>
                <a:ea typeface="+mn-ea"/>
                <a:cs typeface="+mn-cs"/>
              </a:rPr>
              <a:t>Producto de los avances tecnológicos, las nuevas generaciones de jóvenes viven en un mundo donde los dispositivos digitales (celulares inteligentes, </a:t>
            </a:r>
            <a:r>
              <a:rPr lang="es-CL" sz="1200" kern="1200" dirty="0" err="1">
                <a:solidFill>
                  <a:schemeClr val="tx1"/>
                </a:solidFill>
                <a:effectLst/>
                <a:latin typeface="+mn-lt"/>
                <a:ea typeface="+mn-ea"/>
                <a:cs typeface="+mn-cs"/>
              </a:rPr>
              <a:t>tablets</a:t>
            </a:r>
            <a:r>
              <a:rPr lang="es-CL" sz="1200" kern="1200" dirty="0">
                <a:solidFill>
                  <a:schemeClr val="tx1"/>
                </a:solidFill>
                <a:effectLst/>
                <a:latin typeface="+mn-lt"/>
                <a:ea typeface="+mn-ea"/>
                <a:cs typeface="+mn-cs"/>
              </a:rPr>
              <a:t>, video juegos, etc.) son de amplio acceso. </a:t>
            </a:r>
          </a:p>
          <a:p>
            <a:pPr lvl="0"/>
            <a:endParaRPr lang="es-CL" sz="1200" kern="1200" dirty="0">
              <a:solidFill>
                <a:schemeClr val="tx1"/>
              </a:solidFill>
              <a:effectLst/>
              <a:latin typeface="+mn-lt"/>
              <a:ea typeface="+mn-ea"/>
              <a:cs typeface="+mn-cs"/>
            </a:endParaRPr>
          </a:p>
          <a:p>
            <a:pPr lvl="0"/>
            <a:r>
              <a:rPr lang="es-CL" sz="1200" kern="1200" dirty="0">
                <a:solidFill>
                  <a:schemeClr val="tx1"/>
                </a:solidFill>
                <a:effectLst/>
                <a:latin typeface="+mn-lt"/>
                <a:ea typeface="+mn-ea"/>
                <a:cs typeface="+mn-cs"/>
              </a:rPr>
              <a:t>La alta disponibilidad de dispositivos digitales marca la identidad de esta generación. Los jóvenes acceden a estos dispositivos no solo porque están disponibles para ellos, sino también porque fomentan su </a:t>
            </a:r>
            <a:r>
              <a:rPr lang="es-CL" sz="1200" b="1" kern="1200" dirty="0">
                <a:solidFill>
                  <a:schemeClr val="tx1"/>
                </a:solidFill>
                <a:effectLst/>
                <a:latin typeface="+mn-lt"/>
                <a:ea typeface="+mn-ea"/>
                <a:cs typeface="+mn-cs"/>
              </a:rPr>
              <a:t>sentido de pertenencia</a:t>
            </a:r>
            <a:r>
              <a:rPr lang="es-CL" sz="1200" kern="1200" dirty="0">
                <a:solidFill>
                  <a:schemeClr val="tx1"/>
                </a:solidFill>
                <a:effectLst/>
                <a:latin typeface="+mn-lt"/>
                <a:ea typeface="+mn-ea"/>
                <a:cs typeface="+mn-cs"/>
              </a:rPr>
              <a:t> y porque responden a su manera de socializar con sus pares. Por lo tanto, podemos plantear que esta no es una realidad que podamos modificar sin generar costos importantes en el desarrollo de los jóvenes (</a:t>
            </a:r>
            <a:r>
              <a:rPr lang="es-CL" sz="1200" kern="1200" dirty="0" err="1">
                <a:solidFill>
                  <a:schemeClr val="tx1"/>
                </a:solidFill>
                <a:effectLst/>
                <a:latin typeface="+mn-lt"/>
                <a:ea typeface="+mn-ea"/>
                <a:cs typeface="+mn-cs"/>
              </a:rPr>
              <a:t>Milicic</a:t>
            </a:r>
            <a:r>
              <a:rPr lang="es-CL" sz="1200" kern="1200" dirty="0">
                <a:solidFill>
                  <a:schemeClr val="tx1"/>
                </a:solidFill>
                <a:effectLst/>
                <a:latin typeface="+mn-lt"/>
                <a:ea typeface="+mn-ea"/>
                <a:cs typeface="+mn-cs"/>
              </a:rPr>
              <a:t>, mayo, 2017).  </a:t>
            </a:r>
            <a:endParaRPr lang="es-ES" sz="1200" kern="1200" dirty="0">
              <a:solidFill>
                <a:schemeClr val="tx1"/>
              </a:solidFill>
              <a:effectLst/>
              <a:latin typeface="+mn-lt"/>
              <a:ea typeface="+mn-ea"/>
              <a:cs typeface="+mn-cs"/>
            </a:endParaRPr>
          </a:p>
          <a:p>
            <a:endParaRPr lang="es-ES" dirty="0"/>
          </a:p>
        </p:txBody>
      </p:sp>
      <p:sp>
        <p:nvSpPr>
          <p:cNvPr id="4" name="Marcador de número de diapositiva 3"/>
          <p:cNvSpPr>
            <a:spLocks noGrp="1"/>
          </p:cNvSpPr>
          <p:nvPr>
            <p:ph type="sldNum" sz="quarter" idx="10"/>
          </p:nvPr>
        </p:nvSpPr>
        <p:spPr/>
        <p:txBody>
          <a:bodyPr/>
          <a:lstStyle/>
          <a:p>
            <a:fld id="{D7B13C62-0D9B-4EEC-BF9B-4A8A5DE17DFB}" type="slidenum">
              <a:rPr lang="es-MX" smtClean="0"/>
              <a:t>11</a:t>
            </a:fld>
            <a:endParaRPr lang="es-MX" dirty="0"/>
          </a:p>
        </p:txBody>
      </p:sp>
    </p:spTree>
    <p:extLst>
      <p:ext uri="{BB962C8B-B14F-4D97-AF65-F5344CB8AC3E}">
        <p14:creationId xmlns:p14="http://schemas.microsoft.com/office/powerpoint/2010/main" val="31845756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lvl="0"/>
            <a:r>
              <a:rPr lang="es-CL" sz="1200" kern="1200" dirty="0">
                <a:solidFill>
                  <a:schemeClr val="tx1"/>
                </a:solidFill>
                <a:effectLst/>
                <a:latin typeface="+mn-lt"/>
                <a:ea typeface="+mn-ea"/>
                <a:cs typeface="+mn-cs"/>
              </a:rPr>
              <a:t>Las nuevas tecnologías digitales son sinónimo de inmediatez. </a:t>
            </a:r>
            <a:r>
              <a:rPr lang="es-ES" sz="1200" kern="1200" dirty="0">
                <a:solidFill>
                  <a:schemeClr val="tx1"/>
                </a:solidFill>
                <a:effectLst/>
                <a:latin typeface="+mn-lt"/>
                <a:ea typeface="+mn-ea"/>
                <a:cs typeface="+mn-cs"/>
              </a:rPr>
              <a:t>Nuestro mundo cada vez más saturado de información va a la par de expectativas crecientes de disponibilidad y capacidad de respuesta inmediata, las 24 horas del día, lo cual pone un gran desafío a nuestros cerebros (Rosen, 2016).</a:t>
            </a:r>
          </a:p>
          <a:p>
            <a:pPr lvl="0"/>
            <a:endParaRPr lang="es-ES" sz="1200" kern="1200" dirty="0">
              <a:solidFill>
                <a:schemeClr val="tx1"/>
              </a:solidFill>
              <a:effectLst/>
              <a:latin typeface="+mn-lt"/>
              <a:ea typeface="+mn-ea"/>
              <a:cs typeface="+mn-cs"/>
            </a:endParaRPr>
          </a:p>
          <a:p>
            <a:pPr lvl="0"/>
            <a:r>
              <a:rPr lang="es-CL" sz="1200" kern="1200" dirty="0">
                <a:solidFill>
                  <a:schemeClr val="tx1"/>
                </a:solidFill>
                <a:effectLst/>
                <a:latin typeface="+mn-lt"/>
                <a:ea typeface="+mn-ea"/>
                <a:cs typeface="+mn-cs"/>
              </a:rPr>
              <a:t>La multiplicación de estímulos digitales induce a los estudiantes a acelerar el ritmo e intensidad de uso de las aplicaciones disponibles. Esto se traduce en lo que llamamos </a:t>
            </a:r>
            <a:r>
              <a:rPr lang="es-CL" sz="1200" b="1" kern="1200" dirty="0">
                <a:solidFill>
                  <a:schemeClr val="tx1"/>
                </a:solidFill>
                <a:effectLst/>
                <a:latin typeface="+mn-lt"/>
                <a:ea typeface="+mn-ea"/>
                <a:cs typeface="+mn-cs"/>
              </a:rPr>
              <a:t>multitarea digital</a:t>
            </a:r>
            <a:r>
              <a:rPr lang="es-CL" sz="1200" kern="1200" dirty="0">
                <a:solidFill>
                  <a:schemeClr val="tx1"/>
                </a:solidFill>
                <a:effectLst/>
                <a:latin typeface="+mn-lt"/>
                <a:ea typeface="+mn-ea"/>
                <a:cs typeface="+mn-cs"/>
              </a:rPr>
              <a:t>. Con este concepto nos referimos al </a:t>
            </a:r>
            <a:r>
              <a:rPr lang="es-CL" sz="1200" b="1" kern="1200" dirty="0">
                <a:solidFill>
                  <a:schemeClr val="tx1"/>
                </a:solidFill>
                <a:effectLst/>
                <a:latin typeface="+mn-lt"/>
                <a:ea typeface="+mn-ea"/>
                <a:cs typeface="+mn-cs"/>
              </a:rPr>
              <a:t>uso intercalado de dispositivos digitales para múltiples fines, en conjunto con la realización de otras tareas (digitales o no digitales)</a:t>
            </a:r>
            <a:r>
              <a:rPr lang="es-CL" sz="1200" kern="1200" dirty="0">
                <a:solidFill>
                  <a:schemeClr val="tx1"/>
                </a:solidFill>
                <a:effectLst/>
                <a:latin typeface="+mn-lt"/>
                <a:ea typeface="+mn-ea"/>
                <a:cs typeface="+mn-cs"/>
              </a:rPr>
              <a:t>, como, por ejemplo, ver televisión y navegar en internet, utilizar el chat y/o ver </a:t>
            </a:r>
            <a:r>
              <a:rPr lang="es-CL" sz="1200" kern="1200" dirty="0" err="1">
                <a:solidFill>
                  <a:schemeClr val="tx1"/>
                </a:solidFill>
                <a:effectLst/>
                <a:latin typeface="+mn-lt"/>
                <a:ea typeface="+mn-ea"/>
                <a:cs typeface="+mn-cs"/>
              </a:rPr>
              <a:t>Netflix</a:t>
            </a:r>
            <a:r>
              <a:rPr lang="es-CL" sz="1200" kern="1200" dirty="0">
                <a:solidFill>
                  <a:schemeClr val="tx1"/>
                </a:solidFill>
                <a:effectLst/>
                <a:latin typeface="+mn-lt"/>
                <a:ea typeface="+mn-ea"/>
                <a:cs typeface="+mn-cs"/>
              </a:rPr>
              <a:t> mientras se atiende una clase, etc. </a:t>
            </a:r>
          </a:p>
          <a:p>
            <a:pPr lvl="0"/>
            <a:endParaRPr lang="es-ES" sz="1200" kern="1200" dirty="0">
              <a:solidFill>
                <a:schemeClr val="tx1"/>
              </a:solidFill>
              <a:effectLst/>
              <a:latin typeface="+mn-lt"/>
              <a:ea typeface="+mn-ea"/>
              <a:cs typeface="+mn-cs"/>
            </a:endParaRPr>
          </a:p>
          <a:p>
            <a:r>
              <a:rPr lang="es-CL" sz="1200" kern="1200" dirty="0">
                <a:solidFill>
                  <a:schemeClr val="tx1"/>
                </a:solidFill>
                <a:effectLst/>
                <a:latin typeface="+mn-lt"/>
                <a:ea typeface="+mn-ea"/>
                <a:cs typeface="+mn-cs"/>
              </a:rPr>
              <a:t>La multitarea digital define la manera de “estar en el mundo” de la nueva generación de estudiantes. Para manejar adecuadamente todos estos estímulos, la generación digital requiere de la multitarea. Hoy los jóvenes declaran realizar más actividades al mismo tiempo que generaciones previas (Rosen, 2010; </a:t>
            </a:r>
            <a:r>
              <a:rPr lang="es-CL" sz="1200" kern="1200" dirty="0" err="1">
                <a:solidFill>
                  <a:schemeClr val="tx1"/>
                </a:solidFill>
                <a:effectLst/>
                <a:latin typeface="+mn-lt"/>
                <a:ea typeface="+mn-ea"/>
                <a:cs typeface="+mn-cs"/>
              </a:rPr>
              <a:t>Gazzeley</a:t>
            </a:r>
            <a:r>
              <a:rPr lang="es-CL" sz="1200" kern="1200" dirty="0">
                <a:solidFill>
                  <a:schemeClr val="tx1"/>
                </a:solidFill>
                <a:effectLst/>
                <a:latin typeface="+mn-lt"/>
                <a:ea typeface="+mn-ea"/>
                <a:cs typeface="+mn-cs"/>
              </a:rPr>
              <a:t> &amp; Rosen, 2016). En particular cuando estas actividades implican el uso de dispositivos digitales, los cuales son utilizados simultáneamente a la realización de otras tareas como el estudio o el ir a clases</a:t>
            </a:r>
            <a:endParaRPr lang="es-ES" dirty="0"/>
          </a:p>
        </p:txBody>
      </p:sp>
      <p:sp>
        <p:nvSpPr>
          <p:cNvPr id="4" name="Marcador de número de diapositiva 3"/>
          <p:cNvSpPr>
            <a:spLocks noGrp="1"/>
          </p:cNvSpPr>
          <p:nvPr>
            <p:ph type="sldNum" sz="quarter" idx="10"/>
          </p:nvPr>
        </p:nvSpPr>
        <p:spPr/>
        <p:txBody>
          <a:bodyPr/>
          <a:lstStyle/>
          <a:p>
            <a:fld id="{D7B13C62-0D9B-4EEC-BF9B-4A8A5DE17DFB}" type="slidenum">
              <a:rPr lang="es-MX" smtClean="0"/>
              <a:t>12</a:t>
            </a:fld>
            <a:endParaRPr lang="es-MX" dirty="0"/>
          </a:p>
        </p:txBody>
      </p:sp>
    </p:spTree>
    <p:extLst>
      <p:ext uri="{BB962C8B-B14F-4D97-AF65-F5344CB8AC3E}">
        <p14:creationId xmlns:p14="http://schemas.microsoft.com/office/powerpoint/2010/main" val="35713692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rtl="0" latinLnBrk="0"/>
            <a:r>
              <a:rPr lang="es-MX" sz="1200" b="0" i="0" kern="1200" dirty="0">
                <a:solidFill>
                  <a:schemeClr val="tx1"/>
                </a:solidFill>
                <a:effectLst/>
                <a:latin typeface="+mn-lt"/>
                <a:ea typeface="+mn-ea"/>
                <a:cs typeface="+mn-cs"/>
              </a:rPr>
              <a:t>•La generación del 4G, requiere de</a:t>
            </a:r>
            <a:r>
              <a:rPr lang="es-MX" sz="1200" b="0" i="0" kern="1200" baseline="0" dirty="0">
                <a:solidFill>
                  <a:schemeClr val="tx1"/>
                </a:solidFill>
                <a:effectLst/>
                <a:latin typeface="+mn-lt"/>
                <a:ea typeface="+mn-ea"/>
                <a:cs typeface="+mn-cs"/>
              </a:rPr>
              <a:t> </a:t>
            </a:r>
            <a:r>
              <a:rPr lang="es-MX" sz="1200" b="0" i="0" kern="1200" dirty="0">
                <a:solidFill>
                  <a:schemeClr val="tx1"/>
                </a:solidFill>
                <a:effectLst/>
                <a:latin typeface="+mn-lt"/>
                <a:ea typeface="+mn-ea"/>
                <a:cs typeface="+mn-cs"/>
              </a:rPr>
              <a:t>la multitarea. Es su manera de “estar en el mundo”. Las apps llegaron para quedarse, lo que ha exacerbado la multitarea digital.</a:t>
            </a:r>
          </a:p>
          <a:p>
            <a:pPr marL="0" marR="0" indent="0" algn="l" defTabSz="914400" rtl="0" eaLnBrk="1" fontAlgn="auto" latinLnBrk="0" hangingPunct="1">
              <a:lnSpc>
                <a:spcPct val="100000"/>
              </a:lnSpc>
              <a:spcBef>
                <a:spcPts val="0"/>
              </a:spcBef>
              <a:spcAft>
                <a:spcPts val="0"/>
              </a:spcAft>
              <a:buClrTx/>
              <a:buSzTx/>
              <a:buFontTx/>
              <a:buNone/>
              <a:tabLst/>
              <a:defRPr/>
            </a:pPr>
            <a:r>
              <a:rPr lang="es-MX" sz="1200" b="0" i="0" kern="1200" dirty="0">
                <a:solidFill>
                  <a:schemeClr val="tx1"/>
                </a:solidFill>
                <a:effectLst/>
                <a:latin typeface="+mn-lt"/>
                <a:ea typeface="+mn-ea"/>
                <a:cs typeface="+mn-cs"/>
              </a:rPr>
              <a:t>•La multitarea tiene sus riesgos. Un cerebro acostumbrado a la multitarea, busca constantemente información, incluso si esta no es constitutiva de aprendizaje.</a:t>
            </a:r>
            <a:r>
              <a:rPr lang="es-MX" sz="1200" b="0" i="0" kern="1200" baseline="0" dirty="0">
                <a:solidFill>
                  <a:schemeClr val="tx1"/>
                </a:solidFill>
                <a:effectLst/>
                <a:latin typeface="+mn-lt"/>
                <a:ea typeface="+mn-ea"/>
                <a:cs typeface="+mn-cs"/>
              </a:rPr>
              <a:t> </a:t>
            </a:r>
            <a:r>
              <a:rPr lang="es-MX" sz="1200" b="0" i="0" kern="1200" dirty="0">
                <a:solidFill>
                  <a:schemeClr val="tx1"/>
                </a:solidFill>
                <a:effectLst/>
                <a:latin typeface="+mn-lt"/>
                <a:ea typeface="+mn-ea"/>
                <a:cs typeface="+mn-cs"/>
              </a:rPr>
              <a:t>La búsqueda constante de información, constituye una fuente constante de interrupciones a las cuales los niños se acostumbran. Los niños van perdiendo el interés por mantener atención focalizada y prefieren los cambios constantes de atención. </a:t>
            </a:r>
          </a:p>
          <a:p>
            <a:pPr marL="0" marR="0" indent="0" algn="l" defTabSz="914400" rtl="0" eaLnBrk="1" fontAlgn="auto" latinLnBrk="0" hangingPunct="1">
              <a:lnSpc>
                <a:spcPct val="100000"/>
              </a:lnSpc>
              <a:spcBef>
                <a:spcPts val="0"/>
              </a:spcBef>
              <a:spcAft>
                <a:spcPts val="0"/>
              </a:spcAft>
              <a:buClrTx/>
              <a:buSzTx/>
              <a:buFontTx/>
              <a:buNone/>
              <a:tabLst/>
              <a:defRPr/>
            </a:pPr>
            <a:r>
              <a:rPr lang="es-MX" sz="1200" b="0" i="0" kern="1200" dirty="0">
                <a:solidFill>
                  <a:schemeClr val="tx1"/>
                </a:solidFill>
                <a:effectLst/>
                <a:latin typeface="+mn-lt"/>
                <a:ea typeface="+mn-ea"/>
                <a:cs typeface="+mn-cs"/>
              </a:rPr>
              <a:t>•Esto podría tener efectos en el desempeño en lectura, que requiere de atención focalizada, sobre todo en textos más largos o no funcionales.</a:t>
            </a:r>
          </a:p>
          <a:p>
            <a:pPr rtl="0" latinLnBrk="0"/>
            <a:endParaRPr lang="es-MX" b="1" u="sng" dirty="0"/>
          </a:p>
          <a:p>
            <a:pPr marL="174708" indent="-174708">
              <a:buFontTx/>
              <a:buChar char="-"/>
            </a:pPr>
            <a:endParaRPr lang="es-MX" b="1" u="sng" baseline="0" dirty="0"/>
          </a:p>
          <a:p>
            <a:pPr marL="174708" indent="-174708">
              <a:buFontTx/>
              <a:buChar char="-"/>
            </a:pPr>
            <a:endParaRPr lang="es-MX" b="1" u="sng" baseline="0" dirty="0"/>
          </a:p>
          <a:p>
            <a:pPr marL="174708" indent="-174708">
              <a:buFontTx/>
              <a:buChar char="-"/>
            </a:pPr>
            <a:endParaRPr lang="es-MX" b="1" u="sng" baseline="0" dirty="0"/>
          </a:p>
        </p:txBody>
      </p:sp>
      <p:sp>
        <p:nvSpPr>
          <p:cNvPr id="4" name="Marcador de número de diapositiva 3"/>
          <p:cNvSpPr>
            <a:spLocks noGrp="1"/>
          </p:cNvSpPr>
          <p:nvPr>
            <p:ph type="sldNum" sz="quarter" idx="10"/>
          </p:nvPr>
        </p:nvSpPr>
        <p:spPr/>
        <p:txBody>
          <a:bodyPr/>
          <a:lstStyle/>
          <a:p>
            <a:fld id="{CE380E18-19AF-4014-935C-48C0D2E4D909}" type="slidenum">
              <a:rPr lang="es-CL" smtClean="0"/>
              <a:pPr/>
              <a:t>13</a:t>
            </a:fld>
            <a:endParaRPr lang="es-CL"/>
          </a:p>
        </p:txBody>
      </p:sp>
    </p:spTree>
    <p:extLst>
      <p:ext uri="{BB962C8B-B14F-4D97-AF65-F5344CB8AC3E}">
        <p14:creationId xmlns:p14="http://schemas.microsoft.com/office/powerpoint/2010/main" val="268830814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a de título">
    <p:spTree>
      <p:nvGrpSpPr>
        <p:cNvPr id="1" name=""/>
        <p:cNvGrpSpPr/>
        <p:nvPr/>
      </p:nvGrpSpPr>
      <p:grpSpPr>
        <a:xfrm>
          <a:off x="0" y="0"/>
          <a:ext cx="0" cy="0"/>
          <a:chOff x="0" y="0"/>
          <a:chExt cx="0" cy="0"/>
        </a:xfrm>
      </p:grpSpPr>
      <p:cxnSp>
        <p:nvCxnSpPr>
          <p:cNvPr id="12" name="Conector recto 11"/>
          <p:cNvCxnSpPr/>
          <p:nvPr userDrawn="1"/>
        </p:nvCxnSpPr>
        <p:spPr>
          <a:xfrm rot="-2700000" flipV="1">
            <a:off x="440596" y="1450257"/>
            <a:ext cx="4140000" cy="4763"/>
          </a:xfrm>
          <a:prstGeom prst="line">
            <a:avLst/>
          </a:prstGeom>
          <a:noFill/>
          <a:ln w="12700">
            <a:solidFill>
              <a:srgbClr val="9FA1A3"/>
            </a:solidFill>
          </a:ln>
        </p:spPr>
        <p:style>
          <a:lnRef idx="2">
            <a:schemeClr val="accent1"/>
          </a:lnRef>
          <a:fillRef idx="1">
            <a:schemeClr val="lt1"/>
          </a:fillRef>
          <a:effectRef idx="0">
            <a:schemeClr val="accent1"/>
          </a:effectRef>
          <a:fontRef idx="minor">
            <a:schemeClr val="dk1"/>
          </a:fontRef>
        </p:style>
      </p:cxnSp>
      <p:sp>
        <p:nvSpPr>
          <p:cNvPr id="32" name="Rombo 31"/>
          <p:cNvSpPr>
            <a:spLocks noChangeAspect="1"/>
          </p:cNvSpPr>
          <p:nvPr userDrawn="1"/>
        </p:nvSpPr>
        <p:spPr>
          <a:xfrm>
            <a:off x="1047576" y="1632130"/>
            <a:ext cx="2556822" cy="2559879"/>
          </a:xfrm>
          <a:prstGeom prst="diamond">
            <a:avLst/>
          </a:prstGeom>
          <a:noFill/>
          <a:ln w="12700">
            <a:solidFill>
              <a:srgbClr val="9FA1A3"/>
            </a:solidFill>
          </a:ln>
        </p:spPr>
        <p:style>
          <a:lnRef idx="2">
            <a:schemeClr val="accent1"/>
          </a:lnRef>
          <a:fillRef idx="1">
            <a:schemeClr val="lt1"/>
          </a:fillRef>
          <a:effectRef idx="0">
            <a:schemeClr val="accent1"/>
          </a:effectRef>
          <a:fontRef idx="minor">
            <a:schemeClr val="dk1"/>
          </a:fontRef>
        </p:style>
        <p:txBody>
          <a:bodyPr rtlCol="0" anchor="ctr"/>
          <a:lstStyle/>
          <a:p>
            <a:pPr lvl="0" algn="ctr"/>
            <a:endParaRPr lang="es-MX" dirty="0"/>
          </a:p>
        </p:txBody>
      </p:sp>
      <p:sp>
        <p:nvSpPr>
          <p:cNvPr id="43" name="Rombo 42"/>
          <p:cNvSpPr>
            <a:spLocks noChangeAspect="1"/>
          </p:cNvSpPr>
          <p:nvPr userDrawn="1"/>
        </p:nvSpPr>
        <p:spPr>
          <a:xfrm>
            <a:off x="1047576" y="3478298"/>
            <a:ext cx="2556822" cy="2559879"/>
          </a:xfrm>
          <a:prstGeom prst="diamond">
            <a:avLst/>
          </a:prstGeom>
          <a:noFill/>
          <a:ln w="12700">
            <a:solidFill>
              <a:srgbClr val="F67602"/>
            </a:solidFill>
          </a:ln>
        </p:spPr>
        <p:style>
          <a:lnRef idx="2">
            <a:schemeClr val="accent1"/>
          </a:lnRef>
          <a:fillRef idx="1">
            <a:schemeClr val="lt1"/>
          </a:fillRef>
          <a:effectRef idx="0">
            <a:schemeClr val="accent1"/>
          </a:effectRef>
          <a:fontRef idx="minor">
            <a:schemeClr val="dk1"/>
          </a:fontRef>
        </p:style>
        <p:txBody>
          <a:bodyPr rtlCol="0" anchor="ctr"/>
          <a:lstStyle/>
          <a:p>
            <a:pPr lvl="0" algn="ctr"/>
            <a:endParaRPr lang="es-MX" dirty="0"/>
          </a:p>
        </p:txBody>
      </p:sp>
      <p:sp>
        <p:nvSpPr>
          <p:cNvPr id="31" name="Rombo 30"/>
          <p:cNvSpPr>
            <a:spLocks noChangeAspect="1"/>
          </p:cNvSpPr>
          <p:nvPr userDrawn="1"/>
        </p:nvSpPr>
        <p:spPr>
          <a:xfrm>
            <a:off x="1047576" y="2468348"/>
            <a:ext cx="2556822" cy="2559879"/>
          </a:xfrm>
          <a:prstGeom prst="diamond">
            <a:avLst/>
          </a:prstGeom>
          <a:noFill/>
          <a:ln w="12700">
            <a:solidFill>
              <a:srgbClr val="9FA1A3"/>
            </a:solidFill>
          </a:ln>
        </p:spPr>
        <p:style>
          <a:lnRef idx="2">
            <a:schemeClr val="accent1"/>
          </a:lnRef>
          <a:fillRef idx="1">
            <a:schemeClr val="lt1"/>
          </a:fillRef>
          <a:effectRef idx="0">
            <a:schemeClr val="accent1"/>
          </a:effectRef>
          <a:fontRef idx="minor">
            <a:schemeClr val="dk1"/>
          </a:fontRef>
        </p:style>
        <p:txBody>
          <a:bodyPr rtlCol="0" anchor="ctr"/>
          <a:lstStyle/>
          <a:p>
            <a:pPr lvl="0" algn="ctr"/>
            <a:endParaRPr lang="es-MX" dirty="0"/>
          </a:p>
        </p:txBody>
      </p:sp>
      <p:sp>
        <p:nvSpPr>
          <p:cNvPr id="27" name="Rombo 26"/>
          <p:cNvSpPr>
            <a:spLocks/>
          </p:cNvSpPr>
          <p:nvPr userDrawn="1"/>
        </p:nvSpPr>
        <p:spPr>
          <a:xfrm>
            <a:off x="1047576" y="2925183"/>
            <a:ext cx="2556000" cy="2556000"/>
          </a:xfrm>
          <a:prstGeom prst="diamond">
            <a:avLst/>
          </a:prstGeom>
          <a:solidFill>
            <a:srgbClr val="00A5B3"/>
          </a:solidFill>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s-MX" dirty="0"/>
          </a:p>
        </p:txBody>
      </p:sp>
      <p:sp>
        <p:nvSpPr>
          <p:cNvPr id="2" name="Title 1"/>
          <p:cNvSpPr>
            <a:spLocks noGrp="1"/>
          </p:cNvSpPr>
          <p:nvPr>
            <p:ph type="ctrTitle"/>
          </p:nvPr>
        </p:nvSpPr>
        <p:spPr>
          <a:xfrm>
            <a:off x="4617721" y="2458497"/>
            <a:ext cx="4284752" cy="1006309"/>
          </a:xfrm>
        </p:spPr>
        <p:txBody>
          <a:bodyPr anchor="ctr">
            <a:normAutofit/>
          </a:bodyPr>
          <a:lstStyle>
            <a:lvl1pPr algn="l">
              <a:defRPr sz="2400" b="1">
                <a:solidFill>
                  <a:srgbClr val="EE7202"/>
                </a:solidFill>
                <a:latin typeface="+mn-lt"/>
              </a:defRPr>
            </a:lvl1pPr>
          </a:lstStyle>
          <a:p>
            <a:r>
              <a:rPr lang="es-ES" dirty="0"/>
              <a:t>Haga clic para modificar el estilo de título del patrón</a:t>
            </a:r>
            <a:endParaRPr lang="en-US" dirty="0"/>
          </a:p>
        </p:txBody>
      </p:sp>
      <p:sp>
        <p:nvSpPr>
          <p:cNvPr id="3" name="Subtitle 2"/>
          <p:cNvSpPr>
            <a:spLocks noGrp="1"/>
          </p:cNvSpPr>
          <p:nvPr>
            <p:ph type="subTitle" idx="1"/>
          </p:nvPr>
        </p:nvSpPr>
        <p:spPr>
          <a:xfrm>
            <a:off x="4617721" y="3517900"/>
            <a:ext cx="4284752" cy="1034849"/>
          </a:xfrm>
        </p:spPr>
        <p:txBody>
          <a:bodyPr>
            <a:noAutofit/>
          </a:bodyPr>
          <a:lstStyle>
            <a:lvl1pPr marL="0" indent="0" algn="l">
              <a:buNone/>
              <a:defRPr sz="180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modificar el estilo de subtítulo del patrón</a:t>
            </a:r>
            <a:endParaRPr lang="en-US" dirty="0"/>
          </a:p>
        </p:txBody>
      </p:sp>
      <p:sp>
        <p:nvSpPr>
          <p:cNvPr id="5" name="Footer Placeholder 4"/>
          <p:cNvSpPr>
            <a:spLocks noGrp="1"/>
          </p:cNvSpPr>
          <p:nvPr>
            <p:ph type="ftr" sz="quarter" idx="11"/>
          </p:nvPr>
        </p:nvSpPr>
        <p:spPr/>
        <p:txBody>
          <a:bodyPr/>
          <a:lstStyle/>
          <a:p>
            <a:endParaRPr lang="es-MX" dirty="0"/>
          </a:p>
        </p:txBody>
      </p:sp>
      <p:sp>
        <p:nvSpPr>
          <p:cNvPr id="6" name="Slide Number Placeholder 5"/>
          <p:cNvSpPr>
            <a:spLocks noGrp="1"/>
          </p:cNvSpPr>
          <p:nvPr>
            <p:ph type="sldNum" sz="quarter" idx="12"/>
          </p:nvPr>
        </p:nvSpPr>
        <p:spPr>
          <a:xfrm>
            <a:off x="6845073" y="6337373"/>
            <a:ext cx="2057400" cy="365125"/>
          </a:xfrm>
        </p:spPr>
        <p:txBody>
          <a:bodyPr/>
          <a:lstStyle/>
          <a:p>
            <a:fld id="{04E477D9-E1F4-42C6-B033-1AE2E87601B0}" type="slidenum">
              <a:rPr lang="es-MX" smtClean="0"/>
              <a:t>‹Nº›</a:t>
            </a:fld>
            <a:endParaRPr lang="es-MX" dirty="0"/>
          </a:p>
        </p:txBody>
      </p:sp>
      <p:sp>
        <p:nvSpPr>
          <p:cNvPr id="23" name="Subtítulo 2"/>
          <p:cNvSpPr txBox="1">
            <a:spLocks/>
          </p:cNvSpPr>
          <p:nvPr userDrawn="1"/>
        </p:nvSpPr>
        <p:spPr>
          <a:xfrm>
            <a:off x="4371336" y="5271392"/>
            <a:ext cx="4489329" cy="9748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s-MX" sz="1800" i="1" dirty="0"/>
          </a:p>
        </p:txBody>
      </p:sp>
      <p:sp>
        <p:nvSpPr>
          <p:cNvPr id="25" name="Marcador de texto 24"/>
          <p:cNvSpPr>
            <a:spLocks noGrp="1"/>
          </p:cNvSpPr>
          <p:nvPr>
            <p:ph type="body" sz="quarter" idx="13"/>
          </p:nvPr>
        </p:nvSpPr>
        <p:spPr>
          <a:xfrm>
            <a:off x="4617721" y="4792297"/>
            <a:ext cx="4284752" cy="766762"/>
          </a:xfrm>
        </p:spPr>
        <p:txBody>
          <a:bodyPr>
            <a:noAutofit/>
          </a:bodyPr>
          <a:lstStyle>
            <a:lvl1pPr marL="0" indent="0">
              <a:buNone/>
              <a:defRPr sz="1600" b="1">
                <a:solidFill>
                  <a:srgbClr val="909090"/>
                </a:solidFill>
              </a:defRPr>
            </a:lvl1pPr>
            <a:lvl2pPr marL="457200" indent="0">
              <a:buNone/>
              <a:defRPr sz="1600" b="1">
                <a:solidFill>
                  <a:srgbClr val="909090"/>
                </a:solidFill>
              </a:defRPr>
            </a:lvl2pPr>
            <a:lvl3pPr marL="914400" indent="0">
              <a:buNone/>
              <a:defRPr sz="1600" b="1">
                <a:solidFill>
                  <a:srgbClr val="909090"/>
                </a:solidFill>
              </a:defRPr>
            </a:lvl3pPr>
            <a:lvl4pPr marL="1371600" indent="0">
              <a:buNone/>
              <a:defRPr sz="1600" b="1">
                <a:solidFill>
                  <a:srgbClr val="909090"/>
                </a:solidFill>
              </a:defRPr>
            </a:lvl4pPr>
            <a:lvl5pPr marL="1828800" indent="0">
              <a:buNone/>
              <a:defRPr sz="1600" b="1">
                <a:solidFill>
                  <a:srgbClr val="909090"/>
                </a:solidFill>
              </a:defRPr>
            </a:lvl5pPr>
          </a:lstStyle>
          <a:p>
            <a:pPr lvl="0"/>
            <a:r>
              <a:rPr lang="es-ES" dirty="0"/>
              <a:t>Haga clic para modificar el estilo de texto del patrón</a:t>
            </a:r>
          </a:p>
        </p:txBody>
      </p:sp>
      <p:pic>
        <p:nvPicPr>
          <p:cNvPr id="26" name="Imagen 25"/>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809499" y="299822"/>
            <a:ext cx="1357312" cy="1057275"/>
          </a:xfrm>
          <a:prstGeom prst="rect">
            <a:avLst/>
          </a:prstGeom>
        </p:spPr>
      </p:pic>
      <p:cxnSp>
        <p:nvCxnSpPr>
          <p:cNvPr id="38" name="Conector recto 37"/>
          <p:cNvCxnSpPr/>
          <p:nvPr userDrawn="1"/>
        </p:nvCxnSpPr>
        <p:spPr>
          <a:xfrm>
            <a:off x="4573589" y="2478086"/>
            <a:ext cx="0" cy="2088000"/>
          </a:xfrm>
          <a:prstGeom prst="line">
            <a:avLst/>
          </a:prstGeom>
          <a:noFill/>
          <a:ln w="19050">
            <a:solidFill>
              <a:srgbClr val="9D9FA1"/>
            </a:solidFill>
          </a:ln>
        </p:spPr>
        <p:style>
          <a:lnRef idx="2">
            <a:schemeClr val="accent1"/>
          </a:lnRef>
          <a:fillRef idx="1">
            <a:schemeClr val="lt1"/>
          </a:fillRef>
          <a:effectRef idx="0">
            <a:schemeClr val="accent1"/>
          </a:effectRef>
          <a:fontRef idx="minor">
            <a:schemeClr val="dk1"/>
          </a:fontRef>
        </p:style>
      </p:cxnSp>
      <p:sp>
        <p:nvSpPr>
          <p:cNvPr id="46" name="Rombo 45"/>
          <p:cNvSpPr>
            <a:spLocks noChangeAspect="1"/>
          </p:cNvSpPr>
          <p:nvPr userDrawn="1"/>
        </p:nvSpPr>
        <p:spPr>
          <a:xfrm>
            <a:off x="1903940" y="2925847"/>
            <a:ext cx="844094" cy="837219"/>
          </a:xfrm>
          <a:prstGeom prst="diamond">
            <a:avLst/>
          </a:prstGeom>
          <a:solidFill>
            <a:srgbClr val="F67602">
              <a:alpha val="50000"/>
            </a:srgbClr>
          </a:solidFill>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s-MX" dirty="0"/>
          </a:p>
        </p:txBody>
      </p:sp>
      <p:cxnSp>
        <p:nvCxnSpPr>
          <p:cNvPr id="48" name="Conector recto 47"/>
          <p:cNvCxnSpPr/>
          <p:nvPr userDrawn="1"/>
        </p:nvCxnSpPr>
        <p:spPr>
          <a:xfrm rot="8100000" flipV="1">
            <a:off x="386789" y="5529864"/>
            <a:ext cx="3780000" cy="4763"/>
          </a:xfrm>
          <a:prstGeom prst="line">
            <a:avLst/>
          </a:prstGeom>
          <a:noFill/>
          <a:ln w="12700">
            <a:solidFill>
              <a:srgbClr val="9FA1A3"/>
            </a:solidFill>
          </a:ln>
        </p:spPr>
        <p:style>
          <a:lnRef idx="2">
            <a:schemeClr val="accent1"/>
          </a:lnRef>
          <a:fillRef idx="1">
            <a:schemeClr val="lt1"/>
          </a:fillRef>
          <a:effectRef idx="0">
            <a:schemeClr val="accent1"/>
          </a:effectRef>
          <a:fontRef idx="minor">
            <a:schemeClr val="dk1"/>
          </a:fontRef>
        </p:style>
      </p:cxnSp>
      <p:sp>
        <p:nvSpPr>
          <p:cNvPr id="4" name="Date Placeholder 3"/>
          <p:cNvSpPr>
            <a:spLocks noGrp="1"/>
          </p:cNvSpPr>
          <p:nvPr>
            <p:ph type="dt" sz="half" idx="10"/>
          </p:nvPr>
        </p:nvSpPr>
        <p:spPr/>
        <p:txBody>
          <a:bodyPr/>
          <a:lstStyle/>
          <a:p>
            <a:fld id="{CA512FDE-B6DF-4F85-BF7E-3BF35498E3F3}" type="datetimeFigureOut">
              <a:rPr lang="es-MX" smtClean="0"/>
              <a:t>12/06/18</a:t>
            </a:fld>
            <a:endParaRPr lang="es-MX" dirty="0"/>
          </a:p>
        </p:txBody>
      </p:sp>
      <p:sp>
        <p:nvSpPr>
          <p:cNvPr id="45" name="Rombo 44"/>
          <p:cNvSpPr>
            <a:spLocks/>
          </p:cNvSpPr>
          <p:nvPr userDrawn="1"/>
        </p:nvSpPr>
        <p:spPr>
          <a:xfrm>
            <a:off x="1677576" y="2925183"/>
            <a:ext cx="1296000" cy="1296000"/>
          </a:xfrm>
          <a:prstGeom prst="diamond">
            <a:avLst/>
          </a:prstGeom>
          <a:solidFill>
            <a:srgbClr val="FCBE00"/>
          </a:solidFill>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s-MX" dirty="0"/>
          </a:p>
        </p:txBody>
      </p:sp>
      <p:sp>
        <p:nvSpPr>
          <p:cNvPr id="52" name="Rombo 51"/>
          <p:cNvSpPr>
            <a:spLocks/>
          </p:cNvSpPr>
          <p:nvPr userDrawn="1"/>
        </p:nvSpPr>
        <p:spPr>
          <a:xfrm>
            <a:off x="1047576" y="1224146"/>
            <a:ext cx="2556000" cy="2556000"/>
          </a:xfrm>
          <a:prstGeom prst="diamond">
            <a:avLst/>
          </a:prstGeom>
          <a:blipFill>
            <a:blip r:embed="rId3"/>
            <a:stretch>
              <a:fillRect/>
            </a:stretch>
          </a:blipFill>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s-MX" dirty="0"/>
          </a:p>
        </p:txBody>
      </p:sp>
      <p:sp>
        <p:nvSpPr>
          <p:cNvPr id="21" name="Rombo 20"/>
          <p:cNvSpPr>
            <a:spLocks noChangeAspect="1"/>
          </p:cNvSpPr>
          <p:nvPr userDrawn="1"/>
        </p:nvSpPr>
        <p:spPr>
          <a:xfrm>
            <a:off x="1898427" y="2925454"/>
            <a:ext cx="854298" cy="854692"/>
          </a:xfrm>
          <a:prstGeom prst="diamond">
            <a:avLst/>
          </a:prstGeom>
          <a:solidFill>
            <a:srgbClr val="F67602">
              <a:alpha val="49000"/>
            </a:srgbClr>
          </a:solidFill>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s-MX" dirty="0"/>
          </a:p>
        </p:txBody>
      </p:sp>
    </p:spTree>
    <p:extLst>
      <p:ext uri="{BB962C8B-B14F-4D97-AF65-F5344CB8AC3E}">
        <p14:creationId xmlns:p14="http://schemas.microsoft.com/office/powerpoint/2010/main" val="18107365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a:xfrm>
            <a:off x="355601" y="6350681"/>
            <a:ext cx="2057400" cy="365125"/>
          </a:xfrm>
        </p:spPr>
        <p:txBody>
          <a:bodyPr/>
          <a:lstStyle/>
          <a:p>
            <a:fld id="{CA512FDE-B6DF-4F85-BF7E-3BF35498E3F3}" type="datetimeFigureOut">
              <a:rPr lang="es-MX" smtClean="0"/>
              <a:t>12/06/18</a:t>
            </a:fld>
            <a:endParaRPr lang="es-MX" dirty="0"/>
          </a:p>
        </p:txBody>
      </p:sp>
      <p:sp>
        <p:nvSpPr>
          <p:cNvPr id="4" name="Footer Placeholder 3"/>
          <p:cNvSpPr>
            <a:spLocks noGrp="1"/>
          </p:cNvSpPr>
          <p:nvPr>
            <p:ph type="ftr" sz="quarter" idx="11"/>
          </p:nvPr>
        </p:nvSpPr>
        <p:spPr/>
        <p:txBody>
          <a:bodyPr/>
          <a:lstStyle/>
          <a:p>
            <a:endParaRPr lang="es-MX" dirty="0"/>
          </a:p>
        </p:txBody>
      </p:sp>
      <p:sp>
        <p:nvSpPr>
          <p:cNvPr id="5" name="Slide Number Placeholder 4"/>
          <p:cNvSpPr>
            <a:spLocks noGrp="1"/>
          </p:cNvSpPr>
          <p:nvPr>
            <p:ph type="sldNum" sz="quarter" idx="12"/>
          </p:nvPr>
        </p:nvSpPr>
        <p:spPr>
          <a:xfrm>
            <a:off x="6731001" y="6350681"/>
            <a:ext cx="2057400" cy="365125"/>
          </a:xfrm>
        </p:spPr>
        <p:txBody>
          <a:bodyPr/>
          <a:lstStyle/>
          <a:p>
            <a:fld id="{04E477D9-E1F4-42C6-B033-1AE2E87601B0}" type="slidenum">
              <a:rPr lang="es-MX" smtClean="0"/>
              <a:t>‹Nº›</a:t>
            </a:fld>
            <a:endParaRPr lang="es-MX" dirty="0"/>
          </a:p>
        </p:txBody>
      </p:sp>
    </p:spTree>
    <p:extLst>
      <p:ext uri="{BB962C8B-B14F-4D97-AF65-F5344CB8AC3E}">
        <p14:creationId xmlns:p14="http://schemas.microsoft.com/office/powerpoint/2010/main" val="1907770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En blanco">
    <p:spTree>
      <p:nvGrpSpPr>
        <p:cNvPr id="1" name=""/>
        <p:cNvGrpSpPr/>
        <p:nvPr/>
      </p:nvGrpSpPr>
      <p:grpSpPr>
        <a:xfrm>
          <a:off x="0" y="0"/>
          <a:ext cx="0" cy="0"/>
          <a:chOff x="0" y="0"/>
          <a:chExt cx="0" cy="0"/>
        </a:xfrm>
      </p:grpSpPr>
      <p:sp>
        <p:nvSpPr>
          <p:cNvPr id="7" name="Rectángulo 6"/>
          <p:cNvSpPr/>
          <p:nvPr userDrawn="1"/>
        </p:nvSpPr>
        <p:spPr>
          <a:xfrm>
            <a:off x="7872413" y="6760369"/>
            <a:ext cx="887412" cy="95467"/>
          </a:xfrm>
          <a:prstGeom prst="rect">
            <a:avLst/>
          </a:prstGeom>
          <a:solidFill>
            <a:srgbClr val="E600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Rectángulo 7"/>
          <p:cNvSpPr/>
          <p:nvPr userDrawn="1"/>
        </p:nvSpPr>
        <p:spPr>
          <a:xfrm>
            <a:off x="7224713" y="6760369"/>
            <a:ext cx="647700" cy="97631"/>
          </a:xfrm>
          <a:prstGeom prst="rect">
            <a:avLst/>
          </a:prstGeom>
          <a:solidFill>
            <a:srgbClr val="1D53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 name="Date Placeholder 1"/>
          <p:cNvSpPr>
            <a:spLocks noGrp="1"/>
          </p:cNvSpPr>
          <p:nvPr>
            <p:ph type="dt" sz="half" idx="10"/>
          </p:nvPr>
        </p:nvSpPr>
        <p:spPr>
          <a:xfrm>
            <a:off x="355601" y="6350681"/>
            <a:ext cx="2057400" cy="365125"/>
          </a:xfrm>
        </p:spPr>
        <p:txBody>
          <a:bodyPr/>
          <a:lstStyle/>
          <a:p>
            <a:fld id="{CA512FDE-B6DF-4F85-BF7E-3BF35498E3F3}" type="datetimeFigureOut">
              <a:rPr lang="es-MX" smtClean="0"/>
              <a:t>12/06/18</a:t>
            </a:fld>
            <a:endParaRPr lang="es-MX" dirty="0"/>
          </a:p>
        </p:txBody>
      </p:sp>
      <p:sp>
        <p:nvSpPr>
          <p:cNvPr id="3" name="Footer Placeholder 2"/>
          <p:cNvSpPr>
            <a:spLocks noGrp="1"/>
          </p:cNvSpPr>
          <p:nvPr>
            <p:ph type="ftr" sz="quarter" idx="11"/>
          </p:nvPr>
        </p:nvSpPr>
        <p:spPr/>
        <p:txBody>
          <a:bodyPr/>
          <a:lstStyle/>
          <a:p>
            <a:endParaRPr lang="es-MX" dirty="0"/>
          </a:p>
        </p:txBody>
      </p:sp>
      <p:sp>
        <p:nvSpPr>
          <p:cNvPr id="4" name="Slide Number Placeholder 3"/>
          <p:cNvSpPr>
            <a:spLocks noGrp="1"/>
          </p:cNvSpPr>
          <p:nvPr>
            <p:ph type="sldNum" sz="quarter" idx="12"/>
          </p:nvPr>
        </p:nvSpPr>
        <p:spPr>
          <a:xfrm>
            <a:off x="6731001" y="6350681"/>
            <a:ext cx="2057400" cy="365125"/>
          </a:xfrm>
        </p:spPr>
        <p:txBody>
          <a:bodyPr/>
          <a:lstStyle/>
          <a:p>
            <a:fld id="{04E477D9-E1F4-42C6-B033-1AE2E87601B0}" type="slidenum">
              <a:rPr lang="es-MX" smtClean="0"/>
              <a:t>‹Nº›</a:t>
            </a:fld>
            <a:endParaRPr lang="es-MX" dirty="0"/>
          </a:p>
        </p:txBody>
      </p:sp>
      <p:pic>
        <p:nvPicPr>
          <p:cNvPr id="15" name="Imagen 14"/>
          <p:cNvPicPr>
            <a:picLocks noChangeAspect="1"/>
          </p:cNvPicPr>
          <p:nvPr userDrawn="1"/>
        </p:nvPicPr>
        <p:blipFill rotWithShape="1">
          <a:blip r:embed="rId2" cstate="screen">
            <a:extLst>
              <a:ext uri="{28A0092B-C50C-407E-A947-70E740481C1C}">
                <a14:useLocalDpi xmlns:a14="http://schemas.microsoft.com/office/drawing/2010/main"/>
              </a:ext>
            </a:extLst>
          </a:blip>
          <a:srcRect t="26504"/>
          <a:stretch/>
        </p:blipFill>
        <p:spPr>
          <a:xfrm>
            <a:off x="7892823" y="-9525"/>
            <a:ext cx="1274174" cy="1801256"/>
          </a:xfrm>
          <a:prstGeom prst="rect">
            <a:avLst/>
          </a:prstGeom>
        </p:spPr>
      </p:pic>
    </p:spTree>
    <p:extLst>
      <p:ext uri="{BB962C8B-B14F-4D97-AF65-F5344CB8AC3E}">
        <p14:creationId xmlns:p14="http://schemas.microsoft.com/office/powerpoint/2010/main" val="3194543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Énfasis">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355601" y="6350681"/>
            <a:ext cx="2057400" cy="365125"/>
          </a:xfrm>
        </p:spPr>
        <p:txBody>
          <a:bodyPr/>
          <a:lstStyle/>
          <a:p>
            <a:fld id="{CA512FDE-B6DF-4F85-BF7E-3BF35498E3F3}" type="datetimeFigureOut">
              <a:rPr lang="es-MX" smtClean="0"/>
              <a:t>12/06/18</a:t>
            </a:fld>
            <a:endParaRPr lang="es-MX" dirty="0"/>
          </a:p>
        </p:txBody>
      </p:sp>
      <p:sp>
        <p:nvSpPr>
          <p:cNvPr id="3" name="Footer Placeholder 2"/>
          <p:cNvSpPr>
            <a:spLocks noGrp="1"/>
          </p:cNvSpPr>
          <p:nvPr>
            <p:ph type="ftr" sz="quarter" idx="11"/>
          </p:nvPr>
        </p:nvSpPr>
        <p:spPr/>
        <p:txBody>
          <a:bodyPr/>
          <a:lstStyle/>
          <a:p>
            <a:endParaRPr lang="es-MX" dirty="0"/>
          </a:p>
        </p:txBody>
      </p:sp>
      <p:sp>
        <p:nvSpPr>
          <p:cNvPr id="4" name="Slide Number Placeholder 3"/>
          <p:cNvSpPr>
            <a:spLocks noGrp="1"/>
          </p:cNvSpPr>
          <p:nvPr>
            <p:ph type="sldNum" sz="quarter" idx="12"/>
          </p:nvPr>
        </p:nvSpPr>
        <p:spPr>
          <a:xfrm>
            <a:off x="6731001" y="6350681"/>
            <a:ext cx="2057400" cy="365125"/>
          </a:xfrm>
        </p:spPr>
        <p:txBody>
          <a:bodyPr/>
          <a:lstStyle/>
          <a:p>
            <a:fld id="{04E477D9-E1F4-42C6-B033-1AE2E87601B0}" type="slidenum">
              <a:rPr lang="es-MX" smtClean="0"/>
              <a:t>‹Nº›</a:t>
            </a:fld>
            <a:endParaRPr lang="es-MX" dirty="0"/>
          </a:p>
        </p:txBody>
      </p:sp>
      <p:sp>
        <p:nvSpPr>
          <p:cNvPr id="8" name="Rombo 7"/>
          <p:cNvSpPr/>
          <p:nvPr userDrawn="1"/>
        </p:nvSpPr>
        <p:spPr>
          <a:xfrm>
            <a:off x="609281" y="1554432"/>
            <a:ext cx="3067050" cy="3143250"/>
          </a:xfrm>
          <a:prstGeom prst="diamond">
            <a:avLst/>
          </a:prstGeom>
          <a:noFill/>
          <a:ln w="6350">
            <a:solidFill>
              <a:srgbClr val="B8B6B6"/>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s-MX" dirty="0">
              <a:solidFill>
                <a:schemeClr val="dk1"/>
              </a:solidFill>
            </a:endParaRPr>
          </a:p>
        </p:txBody>
      </p:sp>
      <p:sp>
        <p:nvSpPr>
          <p:cNvPr id="10" name="Rombo 9"/>
          <p:cNvSpPr/>
          <p:nvPr userDrawn="1"/>
        </p:nvSpPr>
        <p:spPr>
          <a:xfrm>
            <a:off x="609281" y="2652209"/>
            <a:ext cx="3067050" cy="3143250"/>
          </a:xfrm>
          <a:prstGeom prst="diamond">
            <a:avLst/>
          </a:prstGeom>
          <a:noFill/>
          <a:ln w="6350">
            <a:solidFill>
              <a:srgbClr val="B8B6B6"/>
            </a:solidFill>
          </a:ln>
        </p:spPr>
        <p:style>
          <a:lnRef idx="2">
            <a:schemeClr val="accent1"/>
          </a:lnRef>
          <a:fillRef idx="1">
            <a:schemeClr val="lt1"/>
          </a:fillRef>
          <a:effectRef idx="0">
            <a:schemeClr val="accent1"/>
          </a:effectRef>
          <a:fontRef idx="minor">
            <a:schemeClr val="dk1"/>
          </a:fontRef>
        </p:style>
        <p:txBody>
          <a:bodyPr rtlCol="0" anchor="ctr"/>
          <a:lstStyle/>
          <a:p>
            <a:pPr lvl="0" algn="ctr"/>
            <a:endParaRPr lang="es-MX" dirty="0"/>
          </a:p>
        </p:txBody>
      </p:sp>
      <p:cxnSp>
        <p:nvCxnSpPr>
          <p:cNvPr id="12" name="Conector recto 11"/>
          <p:cNvCxnSpPr>
            <a:stCxn id="9" idx="1"/>
          </p:cNvCxnSpPr>
          <p:nvPr userDrawn="1"/>
        </p:nvCxnSpPr>
        <p:spPr>
          <a:xfrm flipH="1">
            <a:off x="323850" y="3736439"/>
            <a:ext cx="285431" cy="254536"/>
          </a:xfrm>
          <a:prstGeom prst="line">
            <a:avLst/>
          </a:prstGeom>
          <a:noFill/>
          <a:ln w="6350">
            <a:solidFill>
              <a:srgbClr val="B8B6B6"/>
            </a:solidFill>
          </a:ln>
        </p:spPr>
        <p:style>
          <a:lnRef idx="2">
            <a:schemeClr val="accent1"/>
          </a:lnRef>
          <a:fillRef idx="1">
            <a:schemeClr val="lt1"/>
          </a:fillRef>
          <a:effectRef idx="0">
            <a:schemeClr val="accent1"/>
          </a:effectRef>
          <a:fontRef idx="minor">
            <a:schemeClr val="dk1"/>
          </a:fontRef>
        </p:style>
      </p:cxnSp>
      <p:cxnSp>
        <p:nvCxnSpPr>
          <p:cNvPr id="13" name="Conector recto 12"/>
          <p:cNvCxnSpPr>
            <a:endCxn id="18" idx="4"/>
          </p:cNvCxnSpPr>
          <p:nvPr userDrawn="1"/>
        </p:nvCxnSpPr>
        <p:spPr>
          <a:xfrm flipH="1">
            <a:off x="327026" y="4697682"/>
            <a:ext cx="1285874" cy="1294014"/>
          </a:xfrm>
          <a:prstGeom prst="line">
            <a:avLst/>
          </a:prstGeom>
          <a:noFill/>
          <a:ln w="6350">
            <a:solidFill>
              <a:srgbClr val="B8B6B6"/>
            </a:solidFill>
          </a:ln>
        </p:spPr>
        <p:style>
          <a:lnRef idx="2">
            <a:schemeClr val="accent1"/>
          </a:lnRef>
          <a:fillRef idx="1">
            <a:schemeClr val="lt1"/>
          </a:fillRef>
          <a:effectRef idx="0">
            <a:schemeClr val="accent1"/>
          </a:effectRef>
          <a:fontRef idx="minor">
            <a:schemeClr val="dk1"/>
          </a:fontRef>
        </p:style>
      </p:cxnSp>
      <p:cxnSp>
        <p:nvCxnSpPr>
          <p:cNvPr id="15" name="Conector recto 14"/>
          <p:cNvCxnSpPr/>
          <p:nvPr userDrawn="1"/>
        </p:nvCxnSpPr>
        <p:spPr>
          <a:xfrm flipH="1">
            <a:off x="2116376" y="0"/>
            <a:ext cx="1559955" cy="1581847"/>
          </a:xfrm>
          <a:prstGeom prst="line">
            <a:avLst/>
          </a:prstGeom>
          <a:noFill/>
          <a:ln w="6350">
            <a:solidFill>
              <a:srgbClr val="B8B6B6"/>
            </a:solidFill>
          </a:ln>
        </p:spPr>
        <p:style>
          <a:lnRef idx="2">
            <a:schemeClr val="accent1"/>
          </a:lnRef>
          <a:fillRef idx="1">
            <a:schemeClr val="lt1"/>
          </a:fillRef>
          <a:effectRef idx="0">
            <a:schemeClr val="accent1"/>
          </a:effectRef>
          <a:fontRef idx="minor">
            <a:schemeClr val="dk1"/>
          </a:fontRef>
        </p:style>
      </p:cxnSp>
      <p:sp>
        <p:nvSpPr>
          <p:cNvPr id="17" name="Triángulo rectángulo 16"/>
          <p:cNvSpPr/>
          <p:nvPr userDrawn="1"/>
        </p:nvSpPr>
        <p:spPr>
          <a:xfrm flipH="1">
            <a:off x="-3175" y="3990975"/>
            <a:ext cx="327024" cy="346076"/>
          </a:xfrm>
          <a:prstGeom prst="rtTriangle">
            <a:avLst/>
          </a:prstGeom>
          <a:solidFill>
            <a:srgbClr val="FCBE00"/>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s-MX" dirty="0"/>
          </a:p>
        </p:txBody>
      </p:sp>
      <p:sp>
        <p:nvSpPr>
          <p:cNvPr id="18" name="Triángulo rectángulo 17"/>
          <p:cNvSpPr/>
          <p:nvPr userDrawn="1"/>
        </p:nvSpPr>
        <p:spPr>
          <a:xfrm rot="10800000" flipH="1">
            <a:off x="0" y="5991696"/>
            <a:ext cx="327026" cy="345677"/>
          </a:xfrm>
          <a:prstGeom prst="rtTriangle">
            <a:avLst/>
          </a:prstGeom>
          <a:solidFill>
            <a:srgbClr val="FCBE00"/>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s-MX" dirty="0"/>
          </a:p>
        </p:txBody>
      </p:sp>
      <p:sp>
        <p:nvSpPr>
          <p:cNvPr id="19" name="Rectángulo 18"/>
          <p:cNvSpPr/>
          <p:nvPr userDrawn="1"/>
        </p:nvSpPr>
        <p:spPr>
          <a:xfrm>
            <a:off x="-1" y="4337051"/>
            <a:ext cx="323849" cy="1654645"/>
          </a:xfrm>
          <a:prstGeom prst="rect">
            <a:avLst/>
          </a:prstGeom>
          <a:solidFill>
            <a:srgbClr val="FCBE00"/>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s-MX" dirty="0">
              <a:solidFill>
                <a:schemeClr val="dk1"/>
              </a:solidFill>
            </a:endParaRPr>
          </a:p>
        </p:txBody>
      </p:sp>
      <p:sp>
        <p:nvSpPr>
          <p:cNvPr id="9" name="Rombo 8"/>
          <p:cNvSpPr/>
          <p:nvPr userDrawn="1"/>
        </p:nvSpPr>
        <p:spPr>
          <a:xfrm>
            <a:off x="609281" y="2164814"/>
            <a:ext cx="3067050" cy="3143250"/>
          </a:xfrm>
          <a:prstGeom prst="diamond">
            <a:avLst/>
          </a:prstGeom>
          <a:solidFill>
            <a:schemeClr val="bg1"/>
          </a:solidFill>
          <a:ln w="6350">
            <a:solidFill>
              <a:srgbClr val="B8B6B6"/>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s-MX" dirty="0"/>
          </a:p>
        </p:txBody>
      </p:sp>
      <p:sp>
        <p:nvSpPr>
          <p:cNvPr id="24" name="Marcador de texto 23"/>
          <p:cNvSpPr>
            <a:spLocks noGrp="1"/>
          </p:cNvSpPr>
          <p:nvPr>
            <p:ph type="body" sz="quarter" idx="13"/>
          </p:nvPr>
        </p:nvSpPr>
        <p:spPr>
          <a:xfrm>
            <a:off x="4254500" y="1581150"/>
            <a:ext cx="4438650" cy="3727450"/>
          </a:xfrm>
        </p:spPr>
        <p:txBody>
          <a:bodyPr anchor="ctr">
            <a:normAutofit/>
          </a:bodyPr>
          <a:lstStyle>
            <a:lvl1pPr marL="0" indent="0">
              <a:buNone/>
              <a:defRPr sz="2800"/>
            </a:lvl1pPr>
          </a:lstStyle>
          <a:p>
            <a:pPr lvl="0"/>
            <a:r>
              <a:rPr lang="es-ES" dirty="0"/>
              <a:t>Haga clic para modificar el estilo de texto del patrón</a:t>
            </a:r>
          </a:p>
        </p:txBody>
      </p:sp>
      <p:sp>
        <p:nvSpPr>
          <p:cNvPr id="16" name="Rectángulo 15"/>
          <p:cNvSpPr/>
          <p:nvPr userDrawn="1"/>
        </p:nvSpPr>
        <p:spPr>
          <a:xfrm>
            <a:off x="7872413" y="6760369"/>
            <a:ext cx="887412" cy="95467"/>
          </a:xfrm>
          <a:prstGeom prst="rect">
            <a:avLst/>
          </a:prstGeom>
          <a:solidFill>
            <a:srgbClr val="E600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0" name="Rectángulo 19"/>
          <p:cNvSpPr/>
          <p:nvPr userDrawn="1"/>
        </p:nvSpPr>
        <p:spPr>
          <a:xfrm>
            <a:off x="7224713" y="6760369"/>
            <a:ext cx="647700" cy="97631"/>
          </a:xfrm>
          <a:prstGeom prst="rect">
            <a:avLst/>
          </a:prstGeom>
          <a:solidFill>
            <a:srgbClr val="1D53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34165685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Citas">
    <p:spTree>
      <p:nvGrpSpPr>
        <p:cNvPr id="1" name=""/>
        <p:cNvGrpSpPr/>
        <p:nvPr/>
      </p:nvGrpSpPr>
      <p:grpSpPr>
        <a:xfrm>
          <a:off x="0" y="0"/>
          <a:ext cx="0" cy="0"/>
          <a:chOff x="0" y="0"/>
          <a:chExt cx="0" cy="0"/>
        </a:xfrm>
      </p:grpSpPr>
      <p:sp>
        <p:nvSpPr>
          <p:cNvPr id="21" name="Rombo 20"/>
          <p:cNvSpPr/>
          <p:nvPr userDrawn="1"/>
        </p:nvSpPr>
        <p:spPr>
          <a:xfrm>
            <a:off x="897390" y="237335"/>
            <a:ext cx="2571750" cy="2711449"/>
          </a:xfrm>
          <a:prstGeom prst="diamond">
            <a:avLst/>
          </a:prstGeom>
          <a:noFill/>
          <a:ln w="6350">
            <a:solidFill>
              <a:srgbClr val="B8B6B6"/>
            </a:solidFill>
          </a:ln>
        </p:spPr>
        <p:style>
          <a:lnRef idx="2">
            <a:schemeClr val="accent1"/>
          </a:lnRef>
          <a:fillRef idx="1">
            <a:schemeClr val="lt1"/>
          </a:fillRef>
          <a:effectRef idx="0">
            <a:schemeClr val="accent1"/>
          </a:effectRef>
          <a:fontRef idx="minor">
            <a:schemeClr val="dk1"/>
          </a:fontRef>
        </p:style>
        <p:txBody>
          <a:bodyPr rtlCol="0" anchor="ctr"/>
          <a:lstStyle/>
          <a:p>
            <a:pPr lvl="0" algn="ctr"/>
            <a:endParaRPr lang="es-MX">
              <a:solidFill>
                <a:schemeClr val="dk1"/>
              </a:solidFill>
            </a:endParaRPr>
          </a:p>
        </p:txBody>
      </p:sp>
      <p:sp>
        <p:nvSpPr>
          <p:cNvPr id="23" name="Rombo 22"/>
          <p:cNvSpPr/>
          <p:nvPr userDrawn="1"/>
        </p:nvSpPr>
        <p:spPr>
          <a:xfrm>
            <a:off x="904875" y="842166"/>
            <a:ext cx="2571750" cy="2710800"/>
          </a:xfrm>
          <a:prstGeom prst="diamond">
            <a:avLst/>
          </a:prstGeom>
          <a:solidFill>
            <a:srgbClr val="FCB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5" name="Rombo 24"/>
          <p:cNvSpPr/>
          <p:nvPr userDrawn="1"/>
        </p:nvSpPr>
        <p:spPr>
          <a:xfrm>
            <a:off x="904875" y="2085975"/>
            <a:ext cx="2571750" cy="2711449"/>
          </a:xfrm>
          <a:prstGeom prst="diamond">
            <a:avLst/>
          </a:prstGeom>
          <a:solidFill>
            <a:srgbClr val="00A5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 name="Title 1"/>
          <p:cNvSpPr>
            <a:spLocks noGrp="1"/>
          </p:cNvSpPr>
          <p:nvPr>
            <p:ph type="title"/>
          </p:nvPr>
        </p:nvSpPr>
        <p:spPr>
          <a:xfrm>
            <a:off x="3905250" y="1956069"/>
            <a:ext cx="4730750" cy="1752059"/>
          </a:xfrm>
        </p:spPr>
        <p:txBody>
          <a:bodyPr anchor="ctr">
            <a:normAutofit/>
          </a:bodyPr>
          <a:lstStyle>
            <a:lvl1pPr algn="ctr">
              <a:defRPr lang="en-US" sz="2400" b="0" i="1" kern="1200" dirty="0">
                <a:solidFill>
                  <a:schemeClr val="tx1"/>
                </a:solidFill>
                <a:latin typeface="+mn-lt"/>
                <a:ea typeface="+mn-ea"/>
                <a:cs typeface="+mn-cs"/>
              </a:defRPr>
            </a:lvl1pPr>
          </a:lstStyle>
          <a:p>
            <a:r>
              <a:rPr lang="es-ES" dirty="0"/>
              <a:t>Haga clic para modificar el estilo de título del patrón</a:t>
            </a:r>
            <a:endParaRPr lang="en-US" dirty="0"/>
          </a:p>
        </p:txBody>
      </p:sp>
      <p:sp>
        <p:nvSpPr>
          <p:cNvPr id="4" name="Date Placeholder 3"/>
          <p:cNvSpPr>
            <a:spLocks noGrp="1"/>
          </p:cNvSpPr>
          <p:nvPr>
            <p:ph type="dt" sz="half" idx="10"/>
          </p:nvPr>
        </p:nvSpPr>
        <p:spPr>
          <a:xfrm>
            <a:off x="355601" y="6350681"/>
            <a:ext cx="2057400" cy="365125"/>
          </a:xfrm>
        </p:spPr>
        <p:txBody>
          <a:bodyPr/>
          <a:lstStyle/>
          <a:p>
            <a:fld id="{CA512FDE-B6DF-4F85-BF7E-3BF35498E3F3}" type="datetimeFigureOut">
              <a:rPr lang="es-MX" smtClean="0"/>
              <a:t>12/06/18</a:t>
            </a:fld>
            <a:endParaRPr lang="es-MX" dirty="0"/>
          </a:p>
        </p:txBody>
      </p:sp>
      <p:sp>
        <p:nvSpPr>
          <p:cNvPr id="5" name="Footer Placeholder 4"/>
          <p:cNvSpPr>
            <a:spLocks noGrp="1"/>
          </p:cNvSpPr>
          <p:nvPr>
            <p:ph type="ftr" sz="quarter" idx="11"/>
          </p:nvPr>
        </p:nvSpPr>
        <p:spPr/>
        <p:txBody>
          <a:bodyPr/>
          <a:lstStyle/>
          <a:p>
            <a:endParaRPr lang="es-MX" dirty="0"/>
          </a:p>
        </p:txBody>
      </p:sp>
      <p:sp>
        <p:nvSpPr>
          <p:cNvPr id="6" name="Slide Number Placeholder 5"/>
          <p:cNvSpPr>
            <a:spLocks noGrp="1"/>
          </p:cNvSpPr>
          <p:nvPr>
            <p:ph type="sldNum" sz="quarter" idx="12"/>
          </p:nvPr>
        </p:nvSpPr>
        <p:spPr>
          <a:xfrm>
            <a:off x="6731001" y="6350681"/>
            <a:ext cx="2057400" cy="365125"/>
          </a:xfrm>
        </p:spPr>
        <p:txBody>
          <a:bodyPr/>
          <a:lstStyle/>
          <a:p>
            <a:fld id="{04E477D9-E1F4-42C6-B033-1AE2E87601B0}" type="slidenum">
              <a:rPr lang="es-MX" smtClean="0"/>
              <a:t>‹Nº›</a:t>
            </a:fld>
            <a:endParaRPr lang="es-MX" dirty="0"/>
          </a:p>
        </p:txBody>
      </p:sp>
      <p:sp>
        <p:nvSpPr>
          <p:cNvPr id="10" name="Triángulo rectángulo 9"/>
          <p:cNvSpPr/>
          <p:nvPr userDrawn="1"/>
        </p:nvSpPr>
        <p:spPr>
          <a:xfrm flipH="1">
            <a:off x="-1" y="2832099"/>
            <a:ext cx="276226" cy="298451"/>
          </a:xfrm>
          <a:prstGeom prst="rtTriangle">
            <a:avLst/>
          </a:prstGeom>
          <a:solidFill>
            <a:srgbClr val="FCBE00"/>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s-MX"/>
          </a:p>
        </p:txBody>
      </p:sp>
      <p:sp>
        <p:nvSpPr>
          <p:cNvPr id="11" name="Triángulo rectángulo 10"/>
          <p:cNvSpPr/>
          <p:nvPr userDrawn="1"/>
        </p:nvSpPr>
        <p:spPr>
          <a:xfrm rot="10800000" flipH="1">
            <a:off x="0" y="4645024"/>
            <a:ext cx="279400" cy="304597"/>
          </a:xfrm>
          <a:prstGeom prst="rtTriangle">
            <a:avLst/>
          </a:prstGeom>
          <a:solidFill>
            <a:srgbClr val="FCBE00"/>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s-MX"/>
          </a:p>
        </p:txBody>
      </p:sp>
      <p:sp>
        <p:nvSpPr>
          <p:cNvPr id="12" name="Rectángulo 11"/>
          <p:cNvSpPr/>
          <p:nvPr userDrawn="1"/>
        </p:nvSpPr>
        <p:spPr>
          <a:xfrm>
            <a:off x="0" y="3130550"/>
            <a:ext cx="276225" cy="1514474"/>
          </a:xfrm>
          <a:prstGeom prst="rect">
            <a:avLst/>
          </a:prstGeom>
          <a:solidFill>
            <a:srgbClr val="FCBE00"/>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s-MX">
              <a:solidFill>
                <a:schemeClr val="dk1"/>
              </a:solidFill>
            </a:endParaRPr>
          </a:p>
        </p:txBody>
      </p:sp>
      <p:cxnSp>
        <p:nvCxnSpPr>
          <p:cNvPr id="9" name="Conector recto 8"/>
          <p:cNvCxnSpPr>
            <a:endCxn id="11" idx="4"/>
          </p:cNvCxnSpPr>
          <p:nvPr userDrawn="1"/>
        </p:nvCxnSpPr>
        <p:spPr>
          <a:xfrm flipH="1">
            <a:off x="279400" y="3517106"/>
            <a:ext cx="1080294" cy="1127918"/>
          </a:xfrm>
          <a:prstGeom prst="line">
            <a:avLst/>
          </a:prstGeom>
          <a:noFill/>
          <a:ln w="12700">
            <a:solidFill>
              <a:srgbClr val="B8B6B6"/>
            </a:solidFill>
          </a:ln>
        </p:spPr>
        <p:style>
          <a:lnRef idx="2">
            <a:schemeClr val="accent1"/>
          </a:lnRef>
          <a:fillRef idx="1">
            <a:schemeClr val="lt1"/>
          </a:fillRef>
          <a:effectRef idx="0">
            <a:schemeClr val="accent1"/>
          </a:effectRef>
          <a:fontRef idx="minor">
            <a:schemeClr val="dk1"/>
          </a:fontRef>
        </p:style>
      </p:cxnSp>
      <p:cxnSp>
        <p:nvCxnSpPr>
          <p:cNvPr id="15" name="Conector recto 14"/>
          <p:cNvCxnSpPr>
            <a:stCxn id="23" idx="0"/>
            <a:endCxn id="10" idx="4"/>
          </p:cNvCxnSpPr>
          <p:nvPr userDrawn="1"/>
        </p:nvCxnSpPr>
        <p:spPr>
          <a:xfrm flipH="1">
            <a:off x="-1" y="842166"/>
            <a:ext cx="2190751" cy="2288384"/>
          </a:xfrm>
          <a:prstGeom prst="line">
            <a:avLst/>
          </a:prstGeom>
          <a:noFill/>
          <a:ln w="12700">
            <a:solidFill>
              <a:srgbClr val="B8B6B6"/>
            </a:solidFill>
          </a:ln>
        </p:spPr>
        <p:style>
          <a:lnRef idx="2">
            <a:schemeClr val="accent1"/>
          </a:lnRef>
          <a:fillRef idx="1">
            <a:schemeClr val="lt1"/>
          </a:fillRef>
          <a:effectRef idx="0">
            <a:schemeClr val="accent1"/>
          </a:effectRef>
          <a:fontRef idx="minor">
            <a:schemeClr val="dk1"/>
          </a:fontRef>
        </p:style>
      </p:cxnSp>
      <p:sp>
        <p:nvSpPr>
          <p:cNvPr id="37" name="Rombo 36"/>
          <p:cNvSpPr/>
          <p:nvPr userDrawn="1"/>
        </p:nvSpPr>
        <p:spPr>
          <a:xfrm>
            <a:off x="801006" y="1495425"/>
            <a:ext cx="2789919" cy="2883038"/>
          </a:xfrm>
          <a:prstGeom prst="diamond">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imagen</a:t>
            </a:r>
          </a:p>
        </p:txBody>
      </p:sp>
      <p:cxnSp>
        <p:nvCxnSpPr>
          <p:cNvPr id="30" name="Conector recto 29"/>
          <p:cNvCxnSpPr/>
          <p:nvPr userDrawn="1"/>
        </p:nvCxnSpPr>
        <p:spPr>
          <a:xfrm flipH="1">
            <a:off x="2657475" y="-25400"/>
            <a:ext cx="758825" cy="757769"/>
          </a:xfrm>
          <a:prstGeom prst="line">
            <a:avLst/>
          </a:prstGeom>
          <a:noFill/>
          <a:ln w="12700">
            <a:solidFill>
              <a:srgbClr val="B8B6B6"/>
            </a:solidFill>
          </a:ln>
        </p:spPr>
        <p:style>
          <a:lnRef idx="2">
            <a:schemeClr val="accent1"/>
          </a:lnRef>
          <a:fillRef idx="1">
            <a:schemeClr val="lt1"/>
          </a:fillRef>
          <a:effectRef idx="0">
            <a:schemeClr val="accent1"/>
          </a:effectRef>
          <a:fontRef idx="minor">
            <a:schemeClr val="dk1"/>
          </a:fontRef>
        </p:style>
      </p:cxnSp>
      <p:sp>
        <p:nvSpPr>
          <p:cNvPr id="33" name="Marcador de texto 32"/>
          <p:cNvSpPr>
            <a:spLocks noGrp="1"/>
          </p:cNvSpPr>
          <p:nvPr>
            <p:ph type="body" sz="quarter" idx="14"/>
          </p:nvPr>
        </p:nvSpPr>
        <p:spPr>
          <a:xfrm>
            <a:off x="1095375" y="4940300"/>
            <a:ext cx="2220913" cy="720725"/>
          </a:xfrm>
        </p:spPr>
        <p:txBody>
          <a:bodyPr>
            <a:noAutofit/>
          </a:bodyPr>
          <a:lstStyle>
            <a:lvl1pPr marL="0" indent="0" algn="ctr" rtl="0" fontAlgn="base">
              <a:spcBef>
                <a:spcPct val="0"/>
              </a:spcBef>
              <a:spcAft>
                <a:spcPct val="0"/>
              </a:spcAft>
              <a:buNone/>
              <a:defRPr lang="es-ES" sz="2200" b="1" kern="1200" dirty="0" smtClean="0">
                <a:solidFill>
                  <a:srgbClr val="00A5B3"/>
                </a:solidFill>
                <a:latin typeface="+mn-lt"/>
                <a:ea typeface="+mn-ea"/>
                <a:cs typeface="+mn-cs"/>
              </a:defRPr>
            </a:lvl1pPr>
          </a:lstStyle>
          <a:p>
            <a:pPr lvl="0"/>
            <a:r>
              <a:rPr lang="es-ES" dirty="0"/>
              <a:t>Haga clic para modificar el estilo de texto del patrón</a:t>
            </a:r>
          </a:p>
        </p:txBody>
      </p:sp>
      <p:sp>
        <p:nvSpPr>
          <p:cNvPr id="35" name="Marcador de texto 34"/>
          <p:cNvSpPr>
            <a:spLocks noGrp="1"/>
          </p:cNvSpPr>
          <p:nvPr>
            <p:ph type="body" sz="quarter" idx="15"/>
          </p:nvPr>
        </p:nvSpPr>
        <p:spPr>
          <a:xfrm>
            <a:off x="3905250" y="4949621"/>
            <a:ext cx="4730750" cy="707432"/>
          </a:xfrm>
        </p:spPr>
        <p:txBody>
          <a:bodyPr>
            <a:normAutofit/>
          </a:bodyPr>
          <a:lstStyle>
            <a:lvl1pPr marL="0" indent="0" algn="ctr" rtl="0" fontAlgn="base">
              <a:spcBef>
                <a:spcPct val="0"/>
              </a:spcBef>
              <a:spcAft>
                <a:spcPct val="0"/>
              </a:spcAft>
              <a:buNone/>
              <a:defRPr lang="es-ES" sz="1400" i="1" kern="1200" dirty="0" smtClean="0">
                <a:solidFill>
                  <a:schemeClr val="tx1"/>
                </a:solidFill>
                <a:latin typeface="Arial" pitchFamily="34" charset="0"/>
                <a:ea typeface="+mn-ea"/>
                <a:cs typeface="+mn-cs"/>
              </a:defRPr>
            </a:lvl1pPr>
          </a:lstStyle>
          <a:p>
            <a:pPr lvl="0"/>
            <a:r>
              <a:rPr lang="es-ES" dirty="0"/>
              <a:t>Haga clic para modificar el estilo de texto del patrón</a:t>
            </a:r>
          </a:p>
        </p:txBody>
      </p:sp>
      <p:cxnSp>
        <p:nvCxnSpPr>
          <p:cNvPr id="19" name="Conector recto 18"/>
          <p:cNvCxnSpPr>
            <a:endCxn id="37" idx="0"/>
          </p:cNvCxnSpPr>
          <p:nvPr userDrawn="1"/>
        </p:nvCxnSpPr>
        <p:spPr>
          <a:xfrm flipH="1">
            <a:off x="2195966" y="1016000"/>
            <a:ext cx="461509" cy="479425"/>
          </a:xfrm>
          <a:prstGeom prst="line">
            <a:avLst/>
          </a:prstGeom>
          <a:noFill/>
          <a:ln w="12700">
            <a:solidFill>
              <a:srgbClr val="B8B6B6"/>
            </a:solidFill>
          </a:ln>
        </p:spPr>
        <p:style>
          <a:lnRef idx="2">
            <a:schemeClr val="accent1"/>
          </a:lnRef>
          <a:fillRef idx="1">
            <a:schemeClr val="lt1"/>
          </a:fillRef>
          <a:effectRef idx="0">
            <a:schemeClr val="accent1"/>
          </a:effectRef>
          <a:fontRef idx="minor">
            <a:schemeClr val="dk1"/>
          </a:fontRef>
        </p:style>
      </p:cxnSp>
      <p:grpSp>
        <p:nvGrpSpPr>
          <p:cNvPr id="3" name="Grupo 2"/>
          <p:cNvGrpSpPr/>
          <p:nvPr userDrawn="1"/>
        </p:nvGrpSpPr>
        <p:grpSpPr>
          <a:xfrm>
            <a:off x="7224713" y="6760369"/>
            <a:ext cx="1535112" cy="97631"/>
            <a:chOff x="7224713" y="6760369"/>
            <a:chExt cx="1535112" cy="97631"/>
          </a:xfrm>
        </p:grpSpPr>
        <p:sp>
          <p:nvSpPr>
            <p:cNvPr id="34" name="Rectángulo 33"/>
            <p:cNvSpPr/>
            <p:nvPr userDrawn="1"/>
          </p:nvSpPr>
          <p:spPr>
            <a:xfrm>
              <a:off x="7872413" y="6760369"/>
              <a:ext cx="887412" cy="95467"/>
            </a:xfrm>
            <a:prstGeom prst="rect">
              <a:avLst/>
            </a:prstGeom>
            <a:solidFill>
              <a:srgbClr val="E600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6" name="Rectángulo 35"/>
            <p:cNvSpPr/>
            <p:nvPr userDrawn="1"/>
          </p:nvSpPr>
          <p:spPr>
            <a:xfrm>
              <a:off x="7224713" y="6760369"/>
              <a:ext cx="647700" cy="97631"/>
            </a:xfrm>
            <a:prstGeom prst="rect">
              <a:avLst/>
            </a:prstGeom>
            <a:solidFill>
              <a:srgbClr val="1D53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Tree>
    <p:extLst>
      <p:ext uri="{BB962C8B-B14F-4D97-AF65-F5344CB8AC3E}">
        <p14:creationId xmlns:p14="http://schemas.microsoft.com/office/powerpoint/2010/main" val="12184608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ierre">
    <p:spTree>
      <p:nvGrpSpPr>
        <p:cNvPr id="1" name=""/>
        <p:cNvGrpSpPr/>
        <p:nvPr/>
      </p:nvGrpSpPr>
      <p:grpSpPr>
        <a:xfrm>
          <a:off x="0" y="0"/>
          <a:ext cx="0" cy="0"/>
          <a:chOff x="0" y="0"/>
          <a:chExt cx="0" cy="0"/>
        </a:xfrm>
      </p:grpSpPr>
      <p:sp>
        <p:nvSpPr>
          <p:cNvPr id="29" name="Rombo 28"/>
          <p:cNvSpPr/>
          <p:nvPr userDrawn="1"/>
        </p:nvSpPr>
        <p:spPr>
          <a:xfrm>
            <a:off x="3263901" y="2001823"/>
            <a:ext cx="2218790" cy="2245320"/>
          </a:xfrm>
          <a:prstGeom prst="diamond">
            <a:avLst/>
          </a:prstGeom>
          <a:solidFill>
            <a:srgbClr val="00A5B3"/>
          </a:solidFill>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s-MX" dirty="0"/>
              <a:t>imagen</a:t>
            </a:r>
          </a:p>
        </p:txBody>
      </p:sp>
      <p:sp>
        <p:nvSpPr>
          <p:cNvPr id="30" name="Rombo 29"/>
          <p:cNvSpPr/>
          <p:nvPr userDrawn="1"/>
        </p:nvSpPr>
        <p:spPr>
          <a:xfrm>
            <a:off x="3263901" y="1151757"/>
            <a:ext cx="2218790" cy="2245320"/>
          </a:xfrm>
          <a:prstGeom prst="diamond">
            <a:avLst/>
          </a:prstGeom>
          <a:solidFill>
            <a:srgbClr val="FCBE00"/>
          </a:solidFill>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s-MX" dirty="0"/>
              <a:t>imagen</a:t>
            </a:r>
          </a:p>
        </p:txBody>
      </p:sp>
      <p:grpSp>
        <p:nvGrpSpPr>
          <p:cNvPr id="3" name="Grupo 2"/>
          <p:cNvGrpSpPr/>
          <p:nvPr userDrawn="1"/>
        </p:nvGrpSpPr>
        <p:grpSpPr>
          <a:xfrm>
            <a:off x="3804444" y="6760369"/>
            <a:ext cx="1535112" cy="97631"/>
            <a:chOff x="7224713" y="6760369"/>
            <a:chExt cx="1535112" cy="97631"/>
          </a:xfrm>
        </p:grpSpPr>
        <p:sp>
          <p:nvSpPr>
            <p:cNvPr id="4" name="Rectángulo 3"/>
            <p:cNvSpPr/>
            <p:nvPr userDrawn="1"/>
          </p:nvSpPr>
          <p:spPr>
            <a:xfrm>
              <a:off x="7872413" y="6760369"/>
              <a:ext cx="887412" cy="95467"/>
            </a:xfrm>
            <a:prstGeom prst="rect">
              <a:avLst/>
            </a:prstGeom>
            <a:solidFill>
              <a:srgbClr val="E600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 name="Rectángulo 4"/>
            <p:cNvSpPr/>
            <p:nvPr userDrawn="1"/>
          </p:nvSpPr>
          <p:spPr>
            <a:xfrm>
              <a:off x="7224713" y="6760369"/>
              <a:ext cx="647700" cy="97631"/>
            </a:xfrm>
            <a:prstGeom prst="rect">
              <a:avLst/>
            </a:prstGeom>
            <a:solidFill>
              <a:srgbClr val="1D53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8" name="CuadroTexto 17"/>
          <p:cNvSpPr txBox="1"/>
          <p:nvPr userDrawn="1"/>
        </p:nvSpPr>
        <p:spPr>
          <a:xfrm>
            <a:off x="3107574" y="4858560"/>
            <a:ext cx="3143893" cy="1269578"/>
          </a:xfrm>
          <a:prstGeom prst="rect">
            <a:avLst/>
          </a:prstGeom>
          <a:noFill/>
        </p:spPr>
        <p:txBody>
          <a:bodyPr wrap="square" rtlCol="0">
            <a:spAutoFit/>
          </a:bodyPr>
          <a:lstStyle/>
          <a:p>
            <a:pPr>
              <a:lnSpc>
                <a:spcPct val="90000"/>
              </a:lnSpc>
            </a:pPr>
            <a:r>
              <a:rPr lang="es-MX" sz="1700" dirty="0">
                <a:solidFill>
                  <a:schemeClr val="bg2">
                    <a:lumMod val="75000"/>
                  </a:schemeClr>
                </a:solidFill>
              </a:rPr>
              <a:t>600 600</a:t>
            </a:r>
            <a:r>
              <a:rPr lang="es-MX" sz="1700" baseline="0" dirty="0">
                <a:solidFill>
                  <a:schemeClr val="bg2">
                    <a:lumMod val="75000"/>
                  </a:schemeClr>
                </a:solidFill>
              </a:rPr>
              <a:t> 2626, opción 7</a:t>
            </a:r>
          </a:p>
          <a:p>
            <a:pPr>
              <a:lnSpc>
                <a:spcPct val="90000"/>
              </a:lnSpc>
            </a:pPr>
            <a:r>
              <a:rPr lang="es-MX" sz="1700" baseline="0" dirty="0">
                <a:solidFill>
                  <a:schemeClr val="bg2">
                    <a:lumMod val="75000"/>
                  </a:schemeClr>
                </a:solidFill>
              </a:rPr>
              <a:t>@</a:t>
            </a:r>
            <a:r>
              <a:rPr lang="es-MX" sz="1700" baseline="0" dirty="0" err="1">
                <a:solidFill>
                  <a:schemeClr val="bg2">
                    <a:lumMod val="75000"/>
                  </a:schemeClr>
                </a:solidFill>
              </a:rPr>
              <a:t>agenciaeduca</a:t>
            </a:r>
            <a:endParaRPr lang="es-MX" sz="1700" baseline="0" dirty="0">
              <a:solidFill>
                <a:schemeClr val="bg2">
                  <a:lumMod val="75000"/>
                </a:schemeClr>
              </a:solidFill>
            </a:endParaRPr>
          </a:p>
          <a:p>
            <a:pPr>
              <a:lnSpc>
                <a:spcPct val="90000"/>
              </a:lnSpc>
            </a:pPr>
            <a:r>
              <a:rPr lang="es-MX" sz="1700" baseline="0" dirty="0">
                <a:solidFill>
                  <a:schemeClr val="bg2">
                    <a:lumMod val="75000"/>
                  </a:schemeClr>
                </a:solidFill>
              </a:rPr>
              <a:t>Facebook/</a:t>
            </a:r>
            <a:r>
              <a:rPr lang="es-MX" sz="1700" baseline="0" dirty="0" err="1">
                <a:solidFill>
                  <a:schemeClr val="bg2">
                    <a:lumMod val="75000"/>
                  </a:schemeClr>
                </a:solidFill>
              </a:rPr>
              <a:t>Agenciaeducacion</a:t>
            </a:r>
            <a:endParaRPr lang="es-MX" sz="1700" baseline="0" dirty="0">
              <a:solidFill>
                <a:schemeClr val="bg2">
                  <a:lumMod val="75000"/>
                </a:schemeClr>
              </a:solidFill>
            </a:endParaRPr>
          </a:p>
          <a:p>
            <a:pPr>
              <a:lnSpc>
                <a:spcPct val="90000"/>
              </a:lnSpc>
            </a:pPr>
            <a:r>
              <a:rPr lang="es-MX" sz="1700" baseline="0" dirty="0">
                <a:solidFill>
                  <a:schemeClr val="bg2">
                    <a:lumMod val="75000"/>
                  </a:schemeClr>
                </a:solidFill>
              </a:rPr>
              <a:t>contacto@agenciaeducacion.cl</a:t>
            </a:r>
          </a:p>
          <a:p>
            <a:pPr>
              <a:lnSpc>
                <a:spcPct val="90000"/>
              </a:lnSpc>
            </a:pPr>
            <a:r>
              <a:rPr lang="es-MX" sz="1700" b="1" baseline="0" dirty="0">
                <a:solidFill>
                  <a:srgbClr val="FCBE00"/>
                </a:solidFill>
              </a:rPr>
              <a:t>www.agencia educación.cl</a:t>
            </a:r>
            <a:endParaRPr lang="es-MX" sz="1700" b="1" dirty="0">
              <a:solidFill>
                <a:srgbClr val="FCBE00"/>
              </a:solidFill>
            </a:endParaRPr>
          </a:p>
        </p:txBody>
      </p:sp>
      <p:sp>
        <p:nvSpPr>
          <p:cNvPr id="26" name="Triángulo rectángulo 25"/>
          <p:cNvSpPr/>
          <p:nvPr userDrawn="1"/>
        </p:nvSpPr>
        <p:spPr>
          <a:xfrm flipH="1">
            <a:off x="0" y="6100764"/>
            <a:ext cx="285750" cy="297458"/>
          </a:xfrm>
          <a:prstGeom prst="rtTriangle">
            <a:avLst/>
          </a:prstGeom>
          <a:solidFill>
            <a:srgbClr val="FCBE00"/>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s-MX"/>
          </a:p>
        </p:txBody>
      </p:sp>
      <p:sp>
        <p:nvSpPr>
          <p:cNvPr id="27" name="Rectángulo 26"/>
          <p:cNvSpPr/>
          <p:nvPr userDrawn="1"/>
        </p:nvSpPr>
        <p:spPr>
          <a:xfrm>
            <a:off x="1" y="6398223"/>
            <a:ext cx="285749" cy="459778"/>
          </a:xfrm>
          <a:prstGeom prst="rect">
            <a:avLst/>
          </a:prstGeom>
          <a:solidFill>
            <a:srgbClr val="FCBE00"/>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s-MX">
              <a:solidFill>
                <a:schemeClr val="dk1"/>
              </a:solidFill>
            </a:endParaRPr>
          </a:p>
        </p:txBody>
      </p:sp>
      <p:cxnSp>
        <p:nvCxnSpPr>
          <p:cNvPr id="31" name="Conector recto 30"/>
          <p:cNvCxnSpPr/>
          <p:nvPr userDrawn="1"/>
        </p:nvCxnSpPr>
        <p:spPr>
          <a:xfrm rot="-2700000">
            <a:off x="-727539" y="4641762"/>
            <a:ext cx="4968000" cy="0"/>
          </a:xfrm>
          <a:prstGeom prst="line">
            <a:avLst/>
          </a:prstGeom>
          <a:ln w="19050">
            <a:solidFill>
              <a:srgbClr val="9D9FA1"/>
            </a:solidFill>
          </a:ln>
        </p:spPr>
        <p:style>
          <a:lnRef idx="1">
            <a:schemeClr val="accent1"/>
          </a:lnRef>
          <a:fillRef idx="0">
            <a:schemeClr val="accent1"/>
          </a:fillRef>
          <a:effectRef idx="0">
            <a:schemeClr val="accent1"/>
          </a:effectRef>
          <a:fontRef idx="minor">
            <a:schemeClr val="tx1"/>
          </a:fontRef>
        </p:style>
      </p:cxnSp>
      <p:sp>
        <p:nvSpPr>
          <p:cNvPr id="14" name="Rombo 13"/>
          <p:cNvSpPr/>
          <p:nvPr userDrawn="1"/>
        </p:nvSpPr>
        <p:spPr>
          <a:xfrm>
            <a:off x="3263901" y="1590080"/>
            <a:ext cx="2218790" cy="2245320"/>
          </a:xfrm>
          <a:prstGeom prst="diamond">
            <a:avLst/>
          </a:prstGeom>
          <a:blipFill>
            <a:blip r:embed="rId2"/>
            <a:stretch>
              <a:fillRect/>
            </a:stretch>
          </a:blipFill>
          <a:ln w="6350">
            <a:solidFill>
              <a:srgbClr val="9D9FA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s-MX" dirty="0"/>
          </a:p>
        </p:txBody>
      </p:sp>
      <p:cxnSp>
        <p:nvCxnSpPr>
          <p:cNvPr id="32" name="Conector recto 31"/>
          <p:cNvCxnSpPr/>
          <p:nvPr userDrawn="1"/>
        </p:nvCxnSpPr>
        <p:spPr>
          <a:xfrm rot="2700000">
            <a:off x="2903672" y="3592472"/>
            <a:ext cx="2484000" cy="0"/>
          </a:xfrm>
          <a:prstGeom prst="line">
            <a:avLst/>
          </a:prstGeom>
          <a:ln w="19050">
            <a:solidFill>
              <a:srgbClr val="9D9FA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53660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Título">
    <p:spTree>
      <p:nvGrpSpPr>
        <p:cNvPr id="1" name=""/>
        <p:cNvGrpSpPr/>
        <p:nvPr/>
      </p:nvGrpSpPr>
      <p:grpSpPr>
        <a:xfrm>
          <a:off x="0" y="0"/>
          <a:ext cx="0" cy="0"/>
          <a:chOff x="0" y="0"/>
          <a:chExt cx="0" cy="0"/>
        </a:xfrm>
      </p:grpSpPr>
      <p:pic>
        <p:nvPicPr>
          <p:cNvPr id="20" name="Imagen 19" descr="base ppt  -06.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6855744" cy="6858000"/>
          </a:xfrm>
          <a:prstGeom prst="rect">
            <a:avLst/>
          </a:prstGeom>
        </p:spPr>
      </p:pic>
      <p:pic>
        <p:nvPicPr>
          <p:cNvPr id="33" name="Imagen 32"/>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7842682" y="395364"/>
            <a:ext cx="1017984" cy="1057275"/>
          </a:xfrm>
          <a:prstGeom prst="rect">
            <a:avLst/>
          </a:prstGeom>
        </p:spPr>
      </p:pic>
      <p:sp>
        <p:nvSpPr>
          <p:cNvPr id="2" name="Title 1"/>
          <p:cNvSpPr>
            <a:spLocks noGrp="1"/>
          </p:cNvSpPr>
          <p:nvPr>
            <p:ph type="ctrTitle"/>
          </p:nvPr>
        </p:nvSpPr>
        <p:spPr>
          <a:xfrm>
            <a:off x="4210051" y="2458499"/>
            <a:ext cx="4692423" cy="1006309"/>
          </a:xfrm>
        </p:spPr>
        <p:txBody>
          <a:bodyPr anchor="ctr">
            <a:normAutofit/>
          </a:bodyPr>
          <a:lstStyle>
            <a:lvl1pPr algn="l">
              <a:defRPr sz="1800" b="1">
                <a:solidFill>
                  <a:srgbClr val="E71C51"/>
                </a:solidFill>
                <a:latin typeface="+mn-lt"/>
              </a:defRPr>
            </a:lvl1pPr>
          </a:lstStyle>
          <a:p>
            <a:r>
              <a:rPr lang="es-ES" dirty="0"/>
              <a:t>Haga clic para modificar el estilo de título del patrón</a:t>
            </a:r>
            <a:endParaRPr lang="en-US" dirty="0"/>
          </a:p>
        </p:txBody>
      </p:sp>
      <p:sp>
        <p:nvSpPr>
          <p:cNvPr id="3" name="Subtitle 2"/>
          <p:cNvSpPr>
            <a:spLocks noGrp="1"/>
          </p:cNvSpPr>
          <p:nvPr>
            <p:ph type="subTitle" idx="1"/>
          </p:nvPr>
        </p:nvSpPr>
        <p:spPr>
          <a:xfrm>
            <a:off x="4210051" y="3517902"/>
            <a:ext cx="4692423" cy="1034849"/>
          </a:xfrm>
        </p:spPr>
        <p:txBody>
          <a:bodyPr>
            <a:noAutofit/>
          </a:bodyPr>
          <a:lstStyle>
            <a:lvl1pPr marL="0" indent="0" algn="l">
              <a:buNone/>
              <a:defRPr sz="1350" i="1"/>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dirty="0"/>
              <a:t>Haga clic para modificar el estilo de subtítulo del patrón</a:t>
            </a:r>
            <a:endParaRPr lang="en-US" dirty="0"/>
          </a:p>
        </p:txBody>
      </p:sp>
      <p:sp>
        <p:nvSpPr>
          <p:cNvPr id="5" name="Footer Placeholder 4"/>
          <p:cNvSpPr>
            <a:spLocks noGrp="1"/>
          </p:cNvSpPr>
          <p:nvPr>
            <p:ph type="ftr" sz="quarter" idx="11"/>
          </p:nvPr>
        </p:nvSpPr>
        <p:spPr/>
        <p:txBody>
          <a:bodyPr/>
          <a:lstStyle/>
          <a:p>
            <a:endParaRPr lang="es-MX" dirty="0"/>
          </a:p>
        </p:txBody>
      </p:sp>
      <p:sp>
        <p:nvSpPr>
          <p:cNvPr id="6" name="Slide Number Placeholder 5"/>
          <p:cNvSpPr>
            <a:spLocks noGrp="1"/>
          </p:cNvSpPr>
          <p:nvPr>
            <p:ph type="sldNum" sz="quarter" idx="12"/>
          </p:nvPr>
        </p:nvSpPr>
        <p:spPr>
          <a:xfrm>
            <a:off x="6845073" y="6337375"/>
            <a:ext cx="2057400" cy="365125"/>
          </a:xfrm>
        </p:spPr>
        <p:txBody>
          <a:bodyPr/>
          <a:lstStyle/>
          <a:p>
            <a:fld id="{04E477D9-E1F4-42C6-B033-1AE2E87601B0}" type="slidenum">
              <a:rPr lang="es-MX" smtClean="0"/>
              <a:t>‹Nº›</a:t>
            </a:fld>
            <a:endParaRPr lang="es-MX" dirty="0"/>
          </a:p>
        </p:txBody>
      </p:sp>
      <p:sp>
        <p:nvSpPr>
          <p:cNvPr id="25" name="Marcador de texto 24"/>
          <p:cNvSpPr>
            <a:spLocks noGrp="1"/>
          </p:cNvSpPr>
          <p:nvPr>
            <p:ph type="body" sz="quarter" idx="13"/>
          </p:nvPr>
        </p:nvSpPr>
        <p:spPr>
          <a:xfrm>
            <a:off x="4210051" y="4792297"/>
            <a:ext cx="4692423" cy="766762"/>
          </a:xfrm>
        </p:spPr>
        <p:txBody>
          <a:bodyPr>
            <a:noAutofit/>
          </a:bodyPr>
          <a:lstStyle>
            <a:lvl1pPr marL="0" indent="0">
              <a:buNone/>
              <a:defRPr sz="1200" b="1">
                <a:solidFill>
                  <a:srgbClr val="909090"/>
                </a:solidFill>
              </a:defRPr>
            </a:lvl1pPr>
            <a:lvl2pPr marL="342900" indent="0">
              <a:buNone/>
              <a:defRPr sz="1200" b="1">
                <a:solidFill>
                  <a:srgbClr val="909090"/>
                </a:solidFill>
              </a:defRPr>
            </a:lvl2pPr>
            <a:lvl3pPr marL="685800" indent="0">
              <a:buNone/>
              <a:defRPr sz="1200" b="1">
                <a:solidFill>
                  <a:srgbClr val="909090"/>
                </a:solidFill>
              </a:defRPr>
            </a:lvl3pPr>
            <a:lvl4pPr marL="1028700" indent="0">
              <a:buNone/>
              <a:defRPr sz="1200" b="1">
                <a:solidFill>
                  <a:srgbClr val="909090"/>
                </a:solidFill>
              </a:defRPr>
            </a:lvl4pPr>
            <a:lvl5pPr marL="1371600" indent="0">
              <a:buNone/>
              <a:defRPr sz="1200" b="1">
                <a:solidFill>
                  <a:srgbClr val="909090"/>
                </a:solidFill>
              </a:defRPr>
            </a:lvl5pPr>
          </a:lstStyle>
          <a:p>
            <a:pPr lvl="0"/>
            <a:r>
              <a:rPr lang="es-ES" dirty="0"/>
              <a:t>Haga clic para modificar el estilo de texto del patrón</a:t>
            </a:r>
          </a:p>
        </p:txBody>
      </p:sp>
      <p:sp>
        <p:nvSpPr>
          <p:cNvPr id="4" name="Date Placeholder 3"/>
          <p:cNvSpPr>
            <a:spLocks noGrp="1"/>
          </p:cNvSpPr>
          <p:nvPr>
            <p:ph type="dt" sz="half" idx="10"/>
          </p:nvPr>
        </p:nvSpPr>
        <p:spPr/>
        <p:txBody>
          <a:bodyPr/>
          <a:lstStyle/>
          <a:p>
            <a:fld id="{CA512FDE-B6DF-4F85-BF7E-3BF35498E3F3}" type="datetimeFigureOut">
              <a:rPr lang="es-MX" smtClean="0"/>
              <a:t>12/06/18</a:t>
            </a:fld>
            <a:endParaRPr lang="es-MX" dirty="0"/>
          </a:p>
        </p:txBody>
      </p:sp>
      <p:cxnSp>
        <p:nvCxnSpPr>
          <p:cNvPr id="40" name="Conector recto 39"/>
          <p:cNvCxnSpPr/>
          <p:nvPr userDrawn="1"/>
        </p:nvCxnSpPr>
        <p:spPr>
          <a:xfrm>
            <a:off x="4135042" y="2473901"/>
            <a:ext cx="0" cy="2088000"/>
          </a:xfrm>
          <a:prstGeom prst="line">
            <a:avLst/>
          </a:prstGeom>
          <a:noFill/>
          <a:ln w="19050">
            <a:solidFill>
              <a:srgbClr val="9D9FA1"/>
            </a:solidFill>
          </a:ln>
        </p:spPr>
        <p:style>
          <a:lnRef idx="2">
            <a:schemeClr val="accent1"/>
          </a:lnRef>
          <a:fillRef idx="1">
            <a:schemeClr val="lt1"/>
          </a:fillRef>
          <a:effectRef idx="0">
            <a:schemeClr val="accent1"/>
          </a:effectRef>
          <a:fontRef idx="minor">
            <a:schemeClr val="dk1"/>
          </a:fontRef>
        </p:style>
      </p:cxnSp>
    </p:spTree>
    <p:extLst>
      <p:ext uri="{BB962C8B-B14F-4D97-AF65-F5344CB8AC3E}">
        <p14:creationId xmlns:p14="http://schemas.microsoft.com/office/powerpoint/2010/main" val="14455578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1_Solo el título">
    <p:spTree>
      <p:nvGrpSpPr>
        <p:cNvPr id="1" name=""/>
        <p:cNvGrpSpPr/>
        <p:nvPr/>
      </p:nvGrpSpPr>
      <p:grpSpPr>
        <a:xfrm>
          <a:off x="0" y="0"/>
          <a:ext cx="0" cy="0"/>
          <a:chOff x="0" y="0"/>
          <a:chExt cx="0" cy="0"/>
        </a:xfrm>
      </p:grpSpPr>
      <p:pic>
        <p:nvPicPr>
          <p:cNvPr id="3" name="Imagen 2" descr="Fondos 2017_2 copia 1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1356164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iseño personalizado">
    <p:spTree>
      <p:nvGrpSpPr>
        <p:cNvPr id="1" name=""/>
        <p:cNvGrpSpPr/>
        <p:nvPr/>
      </p:nvGrpSpPr>
      <p:grpSpPr>
        <a:xfrm>
          <a:off x="0" y="0"/>
          <a:ext cx="0" cy="0"/>
          <a:chOff x="0" y="0"/>
          <a:chExt cx="0" cy="0"/>
        </a:xfrm>
      </p:grpSpPr>
      <p:sp>
        <p:nvSpPr>
          <p:cNvPr id="3" name="Marcador de fecha 2"/>
          <p:cNvSpPr>
            <a:spLocks noGrp="1"/>
          </p:cNvSpPr>
          <p:nvPr>
            <p:ph type="dt" sz="half" idx="10"/>
          </p:nvPr>
        </p:nvSpPr>
        <p:spPr/>
        <p:txBody>
          <a:bodyPr/>
          <a:lstStyle/>
          <a:p>
            <a:fld id="{CA512FDE-B6DF-4F85-BF7E-3BF35498E3F3}" type="datetimeFigureOut">
              <a:rPr lang="es-MX" smtClean="0"/>
              <a:t>12/06/18</a:t>
            </a:fld>
            <a:endParaRPr lang="es-MX" dirty="0"/>
          </a:p>
        </p:txBody>
      </p:sp>
      <p:sp>
        <p:nvSpPr>
          <p:cNvPr id="4" name="Marcador de pie de página 3"/>
          <p:cNvSpPr>
            <a:spLocks noGrp="1"/>
          </p:cNvSpPr>
          <p:nvPr>
            <p:ph type="ftr" sz="quarter" idx="11"/>
          </p:nvPr>
        </p:nvSpPr>
        <p:spPr/>
        <p:txBody>
          <a:bodyPr/>
          <a:lstStyle/>
          <a:p>
            <a:endParaRPr lang="es-MX" dirty="0"/>
          </a:p>
        </p:txBody>
      </p:sp>
      <p:sp>
        <p:nvSpPr>
          <p:cNvPr id="5" name="Marcador de número de diapositiva 4"/>
          <p:cNvSpPr>
            <a:spLocks noGrp="1"/>
          </p:cNvSpPr>
          <p:nvPr>
            <p:ph type="sldNum" sz="quarter" idx="12"/>
          </p:nvPr>
        </p:nvSpPr>
        <p:spPr/>
        <p:txBody>
          <a:bodyPr/>
          <a:lstStyle/>
          <a:p>
            <a:fld id="{04E477D9-E1F4-42C6-B033-1AE2E87601B0}" type="slidenum">
              <a:rPr lang="es-MX" smtClean="0"/>
              <a:t>‹Nº›</a:t>
            </a:fld>
            <a:endParaRPr lang="es-MX" dirty="0"/>
          </a:p>
        </p:txBody>
      </p:sp>
      <p:sp>
        <p:nvSpPr>
          <p:cNvPr id="6" name="Marcador de texto 6"/>
          <p:cNvSpPr>
            <a:spLocks noGrp="1"/>
          </p:cNvSpPr>
          <p:nvPr>
            <p:ph type="body" sz="quarter" idx="13"/>
          </p:nvPr>
        </p:nvSpPr>
        <p:spPr>
          <a:xfrm>
            <a:off x="3419500" y="1108691"/>
            <a:ext cx="5482973" cy="695780"/>
          </a:xfrm>
        </p:spPr>
        <p:txBody>
          <a:bodyPr vert="horz" lIns="91440" tIns="45720" rIns="91440" bIns="45720" rtlCol="0" anchor="ctr">
            <a:noAutofit/>
          </a:bodyPr>
          <a:lstStyle>
            <a:lvl1pPr>
              <a:defRPr lang="es-ES" sz="2800" b="1" dirty="0" smtClean="0">
                <a:ea typeface="+mj-ea"/>
                <a:cs typeface="+mj-cs"/>
              </a:defRPr>
            </a:lvl1pPr>
            <a:lvl2pPr>
              <a:defRPr lang="es-ES" dirty="0" smtClean="0"/>
            </a:lvl2pPr>
            <a:lvl3pPr>
              <a:defRPr lang="es-ES" dirty="0" smtClean="0"/>
            </a:lvl3pPr>
            <a:lvl4pPr>
              <a:defRPr lang="es-ES" dirty="0" smtClean="0"/>
            </a:lvl4pPr>
            <a:lvl5pPr>
              <a:defRPr lang="es-MX" dirty="0"/>
            </a:lvl5pPr>
          </a:lstStyle>
          <a:p>
            <a:pPr marL="0" lvl="0" indent="0">
              <a:spcBef>
                <a:spcPct val="0"/>
              </a:spcBef>
              <a:buFont typeface="+mj-lt"/>
              <a:buNone/>
            </a:pPr>
            <a:r>
              <a:rPr lang="es-ES" dirty="0"/>
              <a:t>Haga clic para modificar el estilo de texto del patrón</a:t>
            </a:r>
          </a:p>
        </p:txBody>
      </p:sp>
      <p:sp>
        <p:nvSpPr>
          <p:cNvPr id="7" name="Marcador de texto 8"/>
          <p:cNvSpPr>
            <a:spLocks noGrp="1"/>
          </p:cNvSpPr>
          <p:nvPr>
            <p:ph type="body" sz="quarter" idx="14"/>
          </p:nvPr>
        </p:nvSpPr>
        <p:spPr>
          <a:xfrm>
            <a:off x="3412873" y="2007671"/>
            <a:ext cx="5482973" cy="2844800"/>
          </a:xfrm>
        </p:spPr>
        <p:txBody>
          <a:bodyPr vert="horz" lIns="91440" tIns="45720" rIns="91440" bIns="45720" rtlCol="0">
            <a:normAutofit/>
          </a:bodyPr>
          <a:lstStyle>
            <a:lvl1pPr>
              <a:defRPr lang="es-ES" smtClean="0">
                <a:solidFill>
                  <a:schemeClr val="tx1">
                    <a:lumMod val="65000"/>
                    <a:lumOff val="35000"/>
                  </a:schemeClr>
                </a:solidFill>
              </a:defRPr>
            </a:lvl1pPr>
            <a:lvl2pPr marL="457200" indent="0">
              <a:buNone/>
              <a:defRPr lang="es-ES" smtClean="0"/>
            </a:lvl2pPr>
            <a:lvl3pPr>
              <a:defRPr lang="es-ES" smtClean="0"/>
            </a:lvl3pPr>
            <a:lvl4pPr>
              <a:defRPr lang="es-ES" smtClean="0"/>
            </a:lvl4pPr>
            <a:lvl5pPr>
              <a:defRPr lang="es-MX"/>
            </a:lvl5pPr>
          </a:lstStyle>
          <a:p>
            <a:pPr marL="514350" lvl="0" indent="-514350">
              <a:buFont typeface="+mj-lt"/>
              <a:buAutoNum type="romanUcPeriod"/>
            </a:pPr>
            <a:r>
              <a:rPr lang="es-ES" dirty="0"/>
              <a:t>Haga clic para modificar el estilo de texto del patrón</a:t>
            </a:r>
          </a:p>
        </p:txBody>
      </p:sp>
      <p:sp>
        <p:nvSpPr>
          <p:cNvPr id="8" name="Triángulo rectángulo 7"/>
          <p:cNvSpPr/>
          <p:nvPr userDrawn="1"/>
        </p:nvSpPr>
        <p:spPr>
          <a:xfrm flipV="1">
            <a:off x="1" y="-3"/>
            <a:ext cx="3643086" cy="3643088"/>
          </a:xfrm>
          <a:prstGeom prst="rtTriangle">
            <a:avLst/>
          </a:prstGeom>
          <a:solidFill>
            <a:srgbClr val="00A5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 name="Rombo 8"/>
          <p:cNvSpPr/>
          <p:nvPr userDrawn="1"/>
        </p:nvSpPr>
        <p:spPr>
          <a:xfrm>
            <a:off x="882314" y="2642376"/>
            <a:ext cx="2052000" cy="2052000"/>
          </a:xfrm>
          <a:prstGeom prst="diamond">
            <a:avLst/>
          </a:prstGeom>
          <a:noFill/>
          <a:ln w="28575">
            <a:solidFill>
              <a:srgbClr val="EE7202"/>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s-MX" dirty="0"/>
              <a:t>Imagen</a:t>
            </a:r>
          </a:p>
        </p:txBody>
      </p:sp>
      <p:sp>
        <p:nvSpPr>
          <p:cNvPr id="10" name="Rombo 9"/>
          <p:cNvSpPr/>
          <p:nvPr userDrawn="1"/>
        </p:nvSpPr>
        <p:spPr>
          <a:xfrm>
            <a:off x="882314" y="1108691"/>
            <a:ext cx="2052000" cy="2052000"/>
          </a:xfrm>
          <a:prstGeom prst="diamond">
            <a:avLst/>
          </a:prstGeom>
          <a:noFill/>
          <a:ln w="6350">
            <a:solidFill>
              <a:srgbClr val="B8B6B6"/>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s-MX">
              <a:solidFill>
                <a:schemeClr val="dk1"/>
              </a:solidFill>
            </a:endParaRPr>
          </a:p>
        </p:txBody>
      </p:sp>
      <p:sp>
        <p:nvSpPr>
          <p:cNvPr id="11" name="Rombo 10"/>
          <p:cNvSpPr/>
          <p:nvPr userDrawn="1"/>
        </p:nvSpPr>
        <p:spPr>
          <a:xfrm>
            <a:off x="882314" y="1750140"/>
            <a:ext cx="2052000" cy="2052000"/>
          </a:xfrm>
          <a:prstGeom prst="diamond">
            <a:avLst/>
          </a:prstGeom>
          <a:noFill/>
          <a:ln w="6350">
            <a:solidFill>
              <a:srgbClr val="B8B6B6"/>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s-MX"/>
          </a:p>
        </p:txBody>
      </p:sp>
      <p:cxnSp>
        <p:nvCxnSpPr>
          <p:cNvPr id="12" name="Conector recto 11"/>
          <p:cNvCxnSpPr/>
          <p:nvPr userDrawn="1"/>
        </p:nvCxnSpPr>
        <p:spPr>
          <a:xfrm flipH="1">
            <a:off x="721256" y="3683784"/>
            <a:ext cx="564017" cy="574699"/>
          </a:xfrm>
          <a:prstGeom prst="line">
            <a:avLst/>
          </a:prstGeom>
          <a:noFill/>
          <a:ln w="6350">
            <a:solidFill>
              <a:srgbClr val="B8B6B6"/>
            </a:solidFill>
          </a:ln>
        </p:spPr>
        <p:style>
          <a:lnRef idx="2">
            <a:schemeClr val="accent1"/>
          </a:lnRef>
          <a:fillRef idx="1">
            <a:schemeClr val="lt1"/>
          </a:fillRef>
          <a:effectRef idx="0">
            <a:schemeClr val="accent1"/>
          </a:effectRef>
          <a:fontRef idx="minor">
            <a:schemeClr val="dk1"/>
          </a:fontRef>
        </p:style>
      </p:cxnSp>
      <p:cxnSp>
        <p:nvCxnSpPr>
          <p:cNvPr id="13" name="Conector recto 12"/>
          <p:cNvCxnSpPr/>
          <p:nvPr userDrawn="1"/>
        </p:nvCxnSpPr>
        <p:spPr>
          <a:xfrm flipH="1">
            <a:off x="1910010" y="637713"/>
            <a:ext cx="255971" cy="260966"/>
          </a:xfrm>
          <a:prstGeom prst="line">
            <a:avLst/>
          </a:prstGeom>
          <a:noFill/>
          <a:ln w="6350">
            <a:solidFill>
              <a:srgbClr val="B8B6B6"/>
            </a:solidFill>
          </a:ln>
        </p:spPr>
        <p:style>
          <a:lnRef idx="2">
            <a:schemeClr val="accent1"/>
          </a:lnRef>
          <a:fillRef idx="1">
            <a:schemeClr val="lt1"/>
          </a:fillRef>
          <a:effectRef idx="0">
            <a:schemeClr val="accent1"/>
          </a:effectRef>
          <a:fontRef idx="minor">
            <a:schemeClr val="dk1"/>
          </a:fontRef>
        </p:style>
      </p:cxnSp>
      <p:cxnSp>
        <p:nvCxnSpPr>
          <p:cNvPr id="14" name="Conector recto 13"/>
          <p:cNvCxnSpPr/>
          <p:nvPr userDrawn="1"/>
        </p:nvCxnSpPr>
        <p:spPr>
          <a:xfrm flipH="1">
            <a:off x="2457905" y="326210"/>
            <a:ext cx="1075703" cy="1097554"/>
          </a:xfrm>
          <a:prstGeom prst="line">
            <a:avLst/>
          </a:prstGeom>
          <a:noFill/>
          <a:ln w="6350">
            <a:solidFill>
              <a:srgbClr val="B8B6B6"/>
            </a:solidFill>
          </a:ln>
        </p:spPr>
        <p:style>
          <a:lnRef idx="2">
            <a:schemeClr val="accent1"/>
          </a:lnRef>
          <a:fillRef idx="1">
            <a:schemeClr val="lt1"/>
          </a:fillRef>
          <a:effectRef idx="0">
            <a:schemeClr val="accent1"/>
          </a:effectRef>
          <a:fontRef idx="minor">
            <a:schemeClr val="dk1"/>
          </a:fontRef>
        </p:style>
      </p:cxnSp>
      <p:sp>
        <p:nvSpPr>
          <p:cNvPr id="15" name="Triángulo rectángulo 14"/>
          <p:cNvSpPr/>
          <p:nvPr userDrawn="1"/>
        </p:nvSpPr>
        <p:spPr>
          <a:xfrm flipH="1">
            <a:off x="-794" y="3413414"/>
            <a:ext cx="225128" cy="229671"/>
          </a:xfrm>
          <a:prstGeom prst="rtTriangle">
            <a:avLst/>
          </a:prstGeom>
          <a:solidFill>
            <a:srgbClr val="EE7202"/>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s-MX"/>
          </a:p>
        </p:txBody>
      </p:sp>
      <p:sp>
        <p:nvSpPr>
          <p:cNvPr id="16" name="Triángulo rectángulo 15"/>
          <p:cNvSpPr/>
          <p:nvPr userDrawn="1"/>
        </p:nvSpPr>
        <p:spPr>
          <a:xfrm rot="10800000" flipH="1">
            <a:off x="0" y="5604121"/>
            <a:ext cx="225130" cy="226575"/>
          </a:xfrm>
          <a:prstGeom prst="rtTriangle">
            <a:avLst/>
          </a:prstGeom>
          <a:solidFill>
            <a:srgbClr val="EE7202"/>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s-MX"/>
          </a:p>
        </p:txBody>
      </p:sp>
      <p:sp>
        <p:nvSpPr>
          <p:cNvPr id="17" name="Rectángulo 16"/>
          <p:cNvSpPr/>
          <p:nvPr userDrawn="1"/>
        </p:nvSpPr>
        <p:spPr>
          <a:xfrm>
            <a:off x="-795" y="3643085"/>
            <a:ext cx="225129" cy="1961036"/>
          </a:xfrm>
          <a:prstGeom prst="rect">
            <a:avLst/>
          </a:prstGeom>
          <a:solidFill>
            <a:srgbClr val="EE7202"/>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s-MX">
              <a:solidFill>
                <a:schemeClr val="dk1"/>
              </a:solidFill>
            </a:endParaRPr>
          </a:p>
        </p:txBody>
      </p:sp>
      <p:sp>
        <p:nvSpPr>
          <p:cNvPr id="19" name="Rombo 18"/>
          <p:cNvSpPr/>
          <p:nvPr userDrawn="1"/>
        </p:nvSpPr>
        <p:spPr>
          <a:xfrm>
            <a:off x="882314" y="2229135"/>
            <a:ext cx="2052000" cy="2052000"/>
          </a:xfrm>
          <a:prstGeom prst="diamond">
            <a:avLst/>
          </a:prstGeom>
          <a:solidFill>
            <a:srgbClr val="00A5B3"/>
          </a:solidFill>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s-MX" dirty="0"/>
          </a:p>
        </p:txBody>
      </p:sp>
      <p:sp>
        <p:nvSpPr>
          <p:cNvPr id="20" name="Rombo 19"/>
          <p:cNvSpPr/>
          <p:nvPr userDrawn="1"/>
        </p:nvSpPr>
        <p:spPr>
          <a:xfrm>
            <a:off x="1278314" y="2229135"/>
            <a:ext cx="1260000" cy="1258482"/>
          </a:xfrm>
          <a:prstGeom prst="diamond">
            <a:avLst/>
          </a:prstGeom>
          <a:solidFill>
            <a:srgbClr val="FCBE00">
              <a:alpha val="58000"/>
            </a:srgb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s-MX">
              <a:solidFill>
                <a:schemeClr val="dk1"/>
              </a:solidFill>
            </a:endParaRPr>
          </a:p>
        </p:txBody>
      </p:sp>
      <p:sp>
        <p:nvSpPr>
          <p:cNvPr id="18" name="Rombo 17"/>
          <p:cNvSpPr/>
          <p:nvPr userDrawn="1"/>
        </p:nvSpPr>
        <p:spPr>
          <a:xfrm>
            <a:off x="882314" y="897610"/>
            <a:ext cx="2052000" cy="2052000"/>
          </a:xfrm>
          <a:prstGeom prst="diamond">
            <a:avLst/>
          </a:prstGeom>
          <a:solidFill>
            <a:srgbClr val="FCBE00"/>
          </a:solidFill>
          <a:ln w="6350">
            <a:noFill/>
          </a:ln>
        </p:spPr>
        <p:style>
          <a:lnRef idx="2">
            <a:schemeClr val="accent1"/>
          </a:lnRef>
          <a:fillRef idx="1">
            <a:schemeClr val="lt1"/>
          </a:fillRef>
          <a:effectRef idx="0">
            <a:schemeClr val="accent1"/>
          </a:effectRef>
          <a:fontRef idx="minor">
            <a:schemeClr val="dk1"/>
          </a:fontRef>
        </p:style>
        <p:txBody>
          <a:bodyPr rtlCol="0" anchor="ctr"/>
          <a:lstStyle/>
          <a:p>
            <a:pPr lvl="0" algn="ctr"/>
            <a:endParaRPr lang="es-MX" dirty="0"/>
          </a:p>
        </p:txBody>
      </p:sp>
      <p:sp>
        <p:nvSpPr>
          <p:cNvPr id="21" name="Rombo 20"/>
          <p:cNvSpPr>
            <a:spLocks/>
          </p:cNvSpPr>
          <p:nvPr userDrawn="1"/>
        </p:nvSpPr>
        <p:spPr>
          <a:xfrm>
            <a:off x="1548314" y="2229610"/>
            <a:ext cx="720000" cy="720000"/>
          </a:xfrm>
          <a:prstGeom prst="diamond">
            <a:avLst/>
          </a:prstGeom>
          <a:solidFill>
            <a:srgbClr val="F67602"/>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s-MX">
              <a:solidFill>
                <a:schemeClr val="dk1"/>
              </a:solidFill>
            </a:endParaRPr>
          </a:p>
        </p:txBody>
      </p:sp>
    </p:spTree>
    <p:extLst>
      <p:ext uri="{BB962C8B-B14F-4D97-AF65-F5344CB8AC3E}">
        <p14:creationId xmlns:p14="http://schemas.microsoft.com/office/powerpoint/2010/main" val="26003282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88900" y="1"/>
            <a:ext cx="7211785" cy="709162"/>
          </a:xfrm>
        </p:spPr>
        <p:txBody>
          <a:bodyPr/>
          <a:lstStyle/>
          <a:p>
            <a:r>
              <a:rPr lang="es-ES" dirty="0"/>
              <a:t>Haga clic para modificar el estilo de título del patrón</a:t>
            </a:r>
            <a:endParaRPr lang="en-US" dirty="0"/>
          </a:p>
        </p:txBody>
      </p:sp>
      <p:sp>
        <p:nvSpPr>
          <p:cNvPr id="3" name="Content Placeholder 2"/>
          <p:cNvSpPr>
            <a:spLocks noGrp="1"/>
          </p:cNvSpPr>
          <p:nvPr>
            <p:ph idx="1"/>
          </p:nvPr>
        </p:nvSpPr>
        <p:spPr>
          <a:xfrm>
            <a:off x="355601" y="1201509"/>
            <a:ext cx="8432800" cy="501831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a:xfrm>
            <a:off x="355601" y="6350681"/>
            <a:ext cx="2057400" cy="365125"/>
          </a:xfrm>
        </p:spPr>
        <p:txBody>
          <a:bodyPr/>
          <a:lstStyle/>
          <a:p>
            <a:fld id="{CA512FDE-B6DF-4F85-BF7E-3BF35498E3F3}" type="datetimeFigureOut">
              <a:rPr lang="es-MX" smtClean="0"/>
              <a:t>12/06/18</a:t>
            </a:fld>
            <a:endParaRPr lang="es-MX" dirty="0"/>
          </a:p>
        </p:txBody>
      </p:sp>
      <p:sp>
        <p:nvSpPr>
          <p:cNvPr id="5" name="Footer Placeholder 4"/>
          <p:cNvSpPr>
            <a:spLocks noGrp="1"/>
          </p:cNvSpPr>
          <p:nvPr>
            <p:ph type="ftr" sz="quarter" idx="11"/>
          </p:nvPr>
        </p:nvSpPr>
        <p:spPr/>
        <p:txBody>
          <a:bodyPr/>
          <a:lstStyle/>
          <a:p>
            <a:endParaRPr lang="es-MX" dirty="0"/>
          </a:p>
        </p:txBody>
      </p:sp>
      <p:sp>
        <p:nvSpPr>
          <p:cNvPr id="6" name="Slide Number Placeholder 5"/>
          <p:cNvSpPr>
            <a:spLocks noGrp="1"/>
          </p:cNvSpPr>
          <p:nvPr>
            <p:ph type="sldNum" sz="quarter" idx="12"/>
          </p:nvPr>
        </p:nvSpPr>
        <p:spPr>
          <a:xfrm>
            <a:off x="6731001" y="6350681"/>
            <a:ext cx="2057400" cy="365125"/>
          </a:xfrm>
        </p:spPr>
        <p:txBody>
          <a:bodyPr/>
          <a:lstStyle/>
          <a:p>
            <a:fld id="{04E477D9-E1F4-42C6-B033-1AE2E87601B0}" type="slidenum">
              <a:rPr lang="es-MX" smtClean="0"/>
              <a:t>‹Nº›</a:t>
            </a:fld>
            <a:endParaRPr lang="es-MX" dirty="0"/>
          </a:p>
        </p:txBody>
      </p:sp>
    </p:spTree>
    <p:extLst>
      <p:ext uri="{BB962C8B-B14F-4D97-AF65-F5344CB8AC3E}">
        <p14:creationId xmlns:p14="http://schemas.microsoft.com/office/powerpoint/2010/main" val="13760458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Encabezado de sección">
    <p:spTree>
      <p:nvGrpSpPr>
        <p:cNvPr id="1" name=""/>
        <p:cNvGrpSpPr/>
        <p:nvPr/>
      </p:nvGrpSpPr>
      <p:grpSpPr>
        <a:xfrm>
          <a:off x="0" y="0"/>
          <a:ext cx="0" cy="0"/>
          <a:chOff x="0" y="0"/>
          <a:chExt cx="0" cy="0"/>
        </a:xfrm>
      </p:grpSpPr>
      <p:sp>
        <p:nvSpPr>
          <p:cNvPr id="28" name="Rectángulo 27"/>
          <p:cNvSpPr/>
          <p:nvPr userDrawn="1"/>
        </p:nvSpPr>
        <p:spPr>
          <a:xfrm>
            <a:off x="8498680" y="6734175"/>
            <a:ext cx="645319" cy="123825"/>
          </a:xfrm>
          <a:prstGeom prst="rect">
            <a:avLst/>
          </a:prstGeom>
          <a:solidFill>
            <a:srgbClr val="E600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9" name="Rectángulo 28"/>
          <p:cNvSpPr/>
          <p:nvPr userDrawn="1"/>
        </p:nvSpPr>
        <p:spPr>
          <a:xfrm>
            <a:off x="8036720" y="6734174"/>
            <a:ext cx="461960" cy="123825"/>
          </a:xfrm>
          <a:prstGeom prst="rect">
            <a:avLst/>
          </a:prstGeom>
          <a:solidFill>
            <a:srgbClr val="1D53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3" name="Rombo 22"/>
          <p:cNvSpPr/>
          <p:nvPr userDrawn="1"/>
        </p:nvSpPr>
        <p:spPr>
          <a:xfrm>
            <a:off x="552449" y="1011236"/>
            <a:ext cx="2720975" cy="2708277"/>
          </a:xfrm>
          <a:prstGeom prst="diamond">
            <a:avLst/>
          </a:prstGeom>
          <a:solidFill>
            <a:srgbClr val="FCB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5" name="Rombo 24"/>
          <p:cNvSpPr/>
          <p:nvPr userDrawn="1"/>
        </p:nvSpPr>
        <p:spPr>
          <a:xfrm>
            <a:off x="552449" y="2179636"/>
            <a:ext cx="2720975" cy="2711451"/>
          </a:xfrm>
          <a:prstGeom prst="diamond">
            <a:avLst/>
          </a:prstGeom>
          <a:solidFill>
            <a:srgbClr val="00A5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 name="Title 1"/>
          <p:cNvSpPr>
            <a:spLocks noGrp="1"/>
          </p:cNvSpPr>
          <p:nvPr>
            <p:ph type="title"/>
          </p:nvPr>
        </p:nvSpPr>
        <p:spPr>
          <a:xfrm>
            <a:off x="3715656" y="1709739"/>
            <a:ext cx="4794931" cy="2852737"/>
          </a:xfrm>
        </p:spPr>
        <p:txBody>
          <a:bodyPr anchor="ctr">
            <a:normAutofit/>
          </a:bodyPr>
          <a:lstStyle>
            <a:lvl1pPr>
              <a:defRPr sz="2800" b="1">
                <a:solidFill>
                  <a:schemeClr val="tx1"/>
                </a:solidFill>
                <a:latin typeface="+mn-lt"/>
              </a:defRPr>
            </a:lvl1pPr>
          </a:lstStyle>
          <a:p>
            <a:r>
              <a:rPr lang="es-ES" dirty="0"/>
              <a:t>Haga clic para modificar el estilo de título del patrón</a:t>
            </a:r>
            <a:endParaRPr lang="en-US" dirty="0"/>
          </a:p>
        </p:txBody>
      </p:sp>
      <p:sp>
        <p:nvSpPr>
          <p:cNvPr id="4" name="Date Placeholder 3"/>
          <p:cNvSpPr>
            <a:spLocks noGrp="1"/>
          </p:cNvSpPr>
          <p:nvPr>
            <p:ph type="dt" sz="half" idx="10"/>
          </p:nvPr>
        </p:nvSpPr>
        <p:spPr/>
        <p:txBody>
          <a:bodyPr/>
          <a:lstStyle/>
          <a:p>
            <a:fld id="{CA512FDE-B6DF-4F85-BF7E-3BF35498E3F3}" type="datetimeFigureOut">
              <a:rPr lang="es-MX" smtClean="0"/>
              <a:t>12/06/18</a:t>
            </a:fld>
            <a:endParaRPr lang="es-MX" dirty="0"/>
          </a:p>
        </p:txBody>
      </p:sp>
      <p:sp>
        <p:nvSpPr>
          <p:cNvPr id="5" name="Footer Placeholder 4"/>
          <p:cNvSpPr>
            <a:spLocks noGrp="1"/>
          </p:cNvSpPr>
          <p:nvPr>
            <p:ph type="ftr" sz="quarter" idx="11"/>
          </p:nvPr>
        </p:nvSpPr>
        <p:spPr/>
        <p:txBody>
          <a:bodyPr/>
          <a:lstStyle/>
          <a:p>
            <a:endParaRPr lang="es-MX" dirty="0"/>
          </a:p>
        </p:txBody>
      </p:sp>
      <p:sp>
        <p:nvSpPr>
          <p:cNvPr id="6" name="Slide Number Placeholder 5"/>
          <p:cNvSpPr>
            <a:spLocks noGrp="1"/>
          </p:cNvSpPr>
          <p:nvPr>
            <p:ph type="sldNum" sz="quarter" idx="12"/>
          </p:nvPr>
        </p:nvSpPr>
        <p:spPr/>
        <p:txBody>
          <a:bodyPr/>
          <a:lstStyle/>
          <a:p>
            <a:fld id="{04E477D9-E1F4-42C6-B033-1AE2E87601B0}" type="slidenum">
              <a:rPr lang="es-MX" smtClean="0"/>
              <a:t>‹Nº›</a:t>
            </a:fld>
            <a:endParaRPr lang="es-MX" dirty="0"/>
          </a:p>
        </p:txBody>
      </p:sp>
      <p:cxnSp>
        <p:nvCxnSpPr>
          <p:cNvPr id="8" name="Conector recto 7"/>
          <p:cNvCxnSpPr/>
          <p:nvPr userDrawn="1"/>
        </p:nvCxnSpPr>
        <p:spPr>
          <a:xfrm flipH="1">
            <a:off x="423864" y="3533775"/>
            <a:ext cx="128586" cy="130969"/>
          </a:xfrm>
          <a:prstGeom prst="line">
            <a:avLst/>
          </a:prstGeom>
          <a:noFill/>
          <a:ln w="12700">
            <a:solidFill>
              <a:srgbClr val="B8B6B6"/>
            </a:solidFill>
          </a:ln>
        </p:spPr>
        <p:style>
          <a:lnRef idx="2">
            <a:schemeClr val="accent1"/>
          </a:lnRef>
          <a:fillRef idx="1">
            <a:schemeClr val="lt1"/>
          </a:fillRef>
          <a:effectRef idx="0">
            <a:schemeClr val="accent1"/>
          </a:effectRef>
          <a:fontRef idx="minor">
            <a:schemeClr val="dk1"/>
          </a:fontRef>
        </p:style>
      </p:cxnSp>
      <p:sp>
        <p:nvSpPr>
          <p:cNvPr id="10" name="Triángulo rectángulo 9"/>
          <p:cNvSpPr/>
          <p:nvPr userDrawn="1"/>
        </p:nvSpPr>
        <p:spPr>
          <a:xfrm flipH="1">
            <a:off x="-1" y="3664744"/>
            <a:ext cx="423863" cy="453033"/>
          </a:xfrm>
          <a:prstGeom prst="rtTriangle">
            <a:avLst/>
          </a:prstGeom>
          <a:solidFill>
            <a:srgbClr val="FCBE00"/>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s-MX"/>
          </a:p>
        </p:txBody>
      </p:sp>
      <p:sp>
        <p:nvSpPr>
          <p:cNvPr id="11" name="Triángulo rectángulo 10"/>
          <p:cNvSpPr/>
          <p:nvPr userDrawn="1"/>
        </p:nvSpPr>
        <p:spPr>
          <a:xfrm rot="10800000" flipH="1">
            <a:off x="0" y="5393529"/>
            <a:ext cx="423862" cy="431008"/>
          </a:xfrm>
          <a:prstGeom prst="rtTriangle">
            <a:avLst/>
          </a:prstGeom>
          <a:solidFill>
            <a:srgbClr val="FCBE00"/>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s-MX"/>
          </a:p>
        </p:txBody>
      </p:sp>
      <p:sp>
        <p:nvSpPr>
          <p:cNvPr id="12" name="Rectángulo 11"/>
          <p:cNvSpPr/>
          <p:nvPr userDrawn="1"/>
        </p:nvSpPr>
        <p:spPr>
          <a:xfrm>
            <a:off x="0" y="4117976"/>
            <a:ext cx="423862" cy="1275555"/>
          </a:xfrm>
          <a:prstGeom prst="rect">
            <a:avLst/>
          </a:prstGeom>
          <a:solidFill>
            <a:srgbClr val="FCBE00"/>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s-MX">
              <a:solidFill>
                <a:schemeClr val="dk1"/>
              </a:solidFill>
            </a:endParaRPr>
          </a:p>
        </p:txBody>
      </p:sp>
      <p:cxnSp>
        <p:nvCxnSpPr>
          <p:cNvPr id="9" name="Conector recto 8"/>
          <p:cNvCxnSpPr/>
          <p:nvPr userDrawn="1"/>
        </p:nvCxnSpPr>
        <p:spPr>
          <a:xfrm flipH="1">
            <a:off x="423863" y="4148138"/>
            <a:ext cx="1238250" cy="1245192"/>
          </a:xfrm>
          <a:prstGeom prst="line">
            <a:avLst/>
          </a:prstGeom>
          <a:noFill/>
          <a:ln w="12700">
            <a:solidFill>
              <a:srgbClr val="B8B6B6"/>
            </a:solidFill>
          </a:ln>
        </p:spPr>
        <p:style>
          <a:lnRef idx="2">
            <a:schemeClr val="accent1"/>
          </a:lnRef>
          <a:fillRef idx="1">
            <a:schemeClr val="lt1"/>
          </a:fillRef>
          <a:effectRef idx="0">
            <a:schemeClr val="accent1"/>
          </a:effectRef>
          <a:fontRef idx="minor">
            <a:schemeClr val="dk1"/>
          </a:fontRef>
        </p:style>
      </p:cxnSp>
      <p:cxnSp>
        <p:nvCxnSpPr>
          <p:cNvPr id="15" name="Conector recto 14"/>
          <p:cNvCxnSpPr/>
          <p:nvPr userDrawn="1"/>
        </p:nvCxnSpPr>
        <p:spPr>
          <a:xfrm flipH="1">
            <a:off x="3" y="642938"/>
            <a:ext cx="2276472" cy="2274887"/>
          </a:xfrm>
          <a:prstGeom prst="line">
            <a:avLst/>
          </a:prstGeom>
          <a:noFill/>
          <a:ln w="12700">
            <a:solidFill>
              <a:srgbClr val="B8B6B6"/>
            </a:solidFill>
          </a:ln>
        </p:spPr>
        <p:style>
          <a:lnRef idx="2">
            <a:schemeClr val="accent1"/>
          </a:lnRef>
          <a:fillRef idx="1">
            <a:schemeClr val="lt1"/>
          </a:fillRef>
          <a:effectRef idx="0">
            <a:schemeClr val="accent1"/>
          </a:effectRef>
          <a:fontRef idx="minor">
            <a:schemeClr val="dk1"/>
          </a:fontRef>
        </p:style>
      </p:cxnSp>
      <p:cxnSp>
        <p:nvCxnSpPr>
          <p:cNvPr id="19" name="Conector recto 18"/>
          <p:cNvCxnSpPr/>
          <p:nvPr userDrawn="1"/>
        </p:nvCxnSpPr>
        <p:spPr>
          <a:xfrm>
            <a:off x="1197770" y="898522"/>
            <a:ext cx="720724" cy="708025"/>
          </a:xfrm>
          <a:prstGeom prst="line">
            <a:avLst/>
          </a:prstGeom>
          <a:noFill/>
          <a:ln w="12700">
            <a:solidFill>
              <a:srgbClr val="B8B6B6"/>
            </a:solidFill>
          </a:ln>
        </p:spPr>
        <p:style>
          <a:lnRef idx="2">
            <a:schemeClr val="accent1"/>
          </a:lnRef>
          <a:fillRef idx="1">
            <a:schemeClr val="lt1"/>
          </a:fillRef>
          <a:effectRef idx="0">
            <a:schemeClr val="accent1"/>
          </a:effectRef>
          <a:fontRef idx="minor">
            <a:schemeClr val="dk1"/>
          </a:fontRef>
        </p:style>
      </p:cxnSp>
      <p:sp>
        <p:nvSpPr>
          <p:cNvPr id="30" name="Rombo 29"/>
          <p:cNvSpPr/>
          <p:nvPr userDrawn="1"/>
        </p:nvSpPr>
        <p:spPr>
          <a:xfrm>
            <a:off x="552449" y="1593849"/>
            <a:ext cx="2720975" cy="2711451"/>
          </a:xfrm>
          <a:prstGeom prst="diamond">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imagen</a:t>
            </a:r>
          </a:p>
        </p:txBody>
      </p:sp>
      <p:sp>
        <p:nvSpPr>
          <p:cNvPr id="26" name="Rombo 25"/>
          <p:cNvSpPr/>
          <p:nvPr userDrawn="1"/>
        </p:nvSpPr>
        <p:spPr>
          <a:xfrm>
            <a:off x="552449" y="1593648"/>
            <a:ext cx="2720975" cy="2711451"/>
          </a:xfrm>
          <a:prstGeom prst="diamond">
            <a:avLst/>
          </a:prstGeom>
          <a:blipFill>
            <a:blip r:embed="rId2" cstate="screen">
              <a:extLst>
                <a:ext uri="{28A0092B-C50C-407E-A947-70E740481C1C}">
                  <a14:useLocalDpi xmlns:a14="http://schemas.microsoft.com/office/drawing/2010/main"/>
                </a:ext>
              </a:extLst>
            </a:blip>
            <a:stretch>
              <a:fillRect/>
            </a:stretch>
          </a:blip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18455525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3_Encabezado de sección">
    <p:spTree>
      <p:nvGrpSpPr>
        <p:cNvPr id="1" name=""/>
        <p:cNvGrpSpPr/>
        <p:nvPr/>
      </p:nvGrpSpPr>
      <p:grpSpPr>
        <a:xfrm>
          <a:off x="0" y="0"/>
          <a:ext cx="0" cy="0"/>
          <a:chOff x="0" y="0"/>
          <a:chExt cx="0" cy="0"/>
        </a:xfrm>
      </p:grpSpPr>
      <p:sp>
        <p:nvSpPr>
          <p:cNvPr id="28" name="Rectángulo 27"/>
          <p:cNvSpPr/>
          <p:nvPr userDrawn="1"/>
        </p:nvSpPr>
        <p:spPr>
          <a:xfrm>
            <a:off x="8498680" y="6734175"/>
            <a:ext cx="645319" cy="123825"/>
          </a:xfrm>
          <a:prstGeom prst="rect">
            <a:avLst/>
          </a:prstGeom>
          <a:solidFill>
            <a:srgbClr val="E600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9" name="Rectángulo 28"/>
          <p:cNvSpPr/>
          <p:nvPr userDrawn="1"/>
        </p:nvSpPr>
        <p:spPr>
          <a:xfrm>
            <a:off x="8036720" y="6734174"/>
            <a:ext cx="461960" cy="123825"/>
          </a:xfrm>
          <a:prstGeom prst="rect">
            <a:avLst/>
          </a:prstGeom>
          <a:solidFill>
            <a:srgbClr val="1D53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3" name="Rombo 22"/>
          <p:cNvSpPr/>
          <p:nvPr userDrawn="1"/>
        </p:nvSpPr>
        <p:spPr>
          <a:xfrm>
            <a:off x="552449" y="1011236"/>
            <a:ext cx="2720975" cy="2708277"/>
          </a:xfrm>
          <a:prstGeom prst="diamond">
            <a:avLst/>
          </a:prstGeom>
          <a:solidFill>
            <a:srgbClr val="FCB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5" name="Rombo 24"/>
          <p:cNvSpPr/>
          <p:nvPr userDrawn="1"/>
        </p:nvSpPr>
        <p:spPr>
          <a:xfrm>
            <a:off x="552449" y="2179636"/>
            <a:ext cx="2720975" cy="2711451"/>
          </a:xfrm>
          <a:prstGeom prst="diamond">
            <a:avLst/>
          </a:prstGeom>
          <a:solidFill>
            <a:srgbClr val="00A5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 name="Title 1"/>
          <p:cNvSpPr>
            <a:spLocks noGrp="1"/>
          </p:cNvSpPr>
          <p:nvPr>
            <p:ph type="title"/>
          </p:nvPr>
        </p:nvSpPr>
        <p:spPr>
          <a:xfrm>
            <a:off x="3715656" y="1709739"/>
            <a:ext cx="4794931" cy="2852737"/>
          </a:xfrm>
        </p:spPr>
        <p:txBody>
          <a:bodyPr anchor="ctr">
            <a:normAutofit/>
          </a:bodyPr>
          <a:lstStyle>
            <a:lvl1pPr>
              <a:defRPr sz="2800" b="1">
                <a:solidFill>
                  <a:schemeClr val="tx1"/>
                </a:solidFill>
                <a:latin typeface="+mn-lt"/>
              </a:defRPr>
            </a:lvl1pPr>
          </a:lstStyle>
          <a:p>
            <a:r>
              <a:rPr lang="es-ES" dirty="0"/>
              <a:t>Haga clic para modificar el estilo de título del patrón</a:t>
            </a:r>
            <a:endParaRPr lang="en-US" dirty="0"/>
          </a:p>
        </p:txBody>
      </p:sp>
      <p:sp>
        <p:nvSpPr>
          <p:cNvPr id="4" name="Date Placeholder 3"/>
          <p:cNvSpPr>
            <a:spLocks noGrp="1"/>
          </p:cNvSpPr>
          <p:nvPr>
            <p:ph type="dt" sz="half" idx="10"/>
          </p:nvPr>
        </p:nvSpPr>
        <p:spPr/>
        <p:txBody>
          <a:bodyPr/>
          <a:lstStyle/>
          <a:p>
            <a:fld id="{CA512FDE-B6DF-4F85-BF7E-3BF35498E3F3}" type="datetimeFigureOut">
              <a:rPr lang="es-MX" smtClean="0"/>
              <a:t>12/06/18</a:t>
            </a:fld>
            <a:endParaRPr lang="es-MX" dirty="0"/>
          </a:p>
        </p:txBody>
      </p:sp>
      <p:sp>
        <p:nvSpPr>
          <p:cNvPr id="5" name="Footer Placeholder 4"/>
          <p:cNvSpPr>
            <a:spLocks noGrp="1"/>
          </p:cNvSpPr>
          <p:nvPr>
            <p:ph type="ftr" sz="quarter" idx="11"/>
          </p:nvPr>
        </p:nvSpPr>
        <p:spPr/>
        <p:txBody>
          <a:bodyPr/>
          <a:lstStyle/>
          <a:p>
            <a:endParaRPr lang="es-MX" dirty="0"/>
          </a:p>
        </p:txBody>
      </p:sp>
      <p:sp>
        <p:nvSpPr>
          <p:cNvPr id="6" name="Slide Number Placeholder 5"/>
          <p:cNvSpPr>
            <a:spLocks noGrp="1"/>
          </p:cNvSpPr>
          <p:nvPr>
            <p:ph type="sldNum" sz="quarter" idx="12"/>
          </p:nvPr>
        </p:nvSpPr>
        <p:spPr/>
        <p:txBody>
          <a:bodyPr/>
          <a:lstStyle/>
          <a:p>
            <a:fld id="{04E477D9-E1F4-42C6-B033-1AE2E87601B0}" type="slidenum">
              <a:rPr lang="es-MX" smtClean="0"/>
              <a:t>‹Nº›</a:t>
            </a:fld>
            <a:endParaRPr lang="es-MX" dirty="0"/>
          </a:p>
        </p:txBody>
      </p:sp>
      <p:cxnSp>
        <p:nvCxnSpPr>
          <p:cNvPr id="8" name="Conector recto 7"/>
          <p:cNvCxnSpPr/>
          <p:nvPr userDrawn="1"/>
        </p:nvCxnSpPr>
        <p:spPr>
          <a:xfrm flipH="1">
            <a:off x="423864" y="3533775"/>
            <a:ext cx="128586" cy="130969"/>
          </a:xfrm>
          <a:prstGeom prst="line">
            <a:avLst/>
          </a:prstGeom>
          <a:noFill/>
          <a:ln w="12700">
            <a:solidFill>
              <a:srgbClr val="B8B6B6"/>
            </a:solidFill>
          </a:ln>
        </p:spPr>
        <p:style>
          <a:lnRef idx="2">
            <a:schemeClr val="accent1"/>
          </a:lnRef>
          <a:fillRef idx="1">
            <a:schemeClr val="lt1"/>
          </a:fillRef>
          <a:effectRef idx="0">
            <a:schemeClr val="accent1"/>
          </a:effectRef>
          <a:fontRef idx="minor">
            <a:schemeClr val="dk1"/>
          </a:fontRef>
        </p:style>
      </p:cxnSp>
      <p:sp>
        <p:nvSpPr>
          <p:cNvPr id="10" name="Triángulo rectángulo 9"/>
          <p:cNvSpPr/>
          <p:nvPr userDrawn="1"/>
        </p:nvSpPr>
        <p:spPr>
          <a:xfrm flipH="1">
            <a:off x="-1" y="3664744"/>
            <a:ext cx="423863" cy="453033"/>
          </a:xfrm>
          <a:prstGeom prst="rtTriangle">
            <a:avLst/>
          </a:prstGeom>
          <a:solidFill>
            <a:srgbClr val="FCBE00"/>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s-MX"/>
          </a:p>
        </p:txBody>
      </p:sp>
      <p:sp>
        <p:nvSpPr>
          <p:cNvPr id="11" name="Triángulo rectángulo 10"/>
          <p:cNvSpPr/>
          <p:nvPr userDrawn="1"/>
        </p:nvSpPr>
        <p:spPr>
          <a:xfrm rot="10800000" flipH="1">
            <a:off x="0" y="5393529"/>
            <a:ext cx="423862" cy="431008"/>
          </a:xfrm>
          <a:prstGeom prst="rtTriangle">
            <a:avLst/>
          </a:prstGeom>
          <a:solidFill>
            <a:srgbClr val="FCBE00"/>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s-MX"/>
          </a:p>
        </p:txBody>
      </p:sp>
      <p:sp>
        <p:nvSpPr>
          <p:cNvPr id="12" name="Rectángulo 11"/>
          <p:cNvSpPr/>
          <p:nvPr userDrawn="1"/>
        </p:nvSpPr>
        <p:spPr>
          <a:xfrm>
            <a:off x="0" y="4117976"/>
            <a:ext cx="423862" cy="1275555"/>
          </a:xfrm>
          <a:prstGeom prst="rect">
            <a:avLst/>
          </a:prstGeom>
          <a:solidFill>
            <a:srgbClr val="FCBE00"/>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s-MX">
              <a:solidFill>
                <a:schemeClr val="dk1"/>
              </a:solidFill>
            </a:endParaRPr>
          </a:p>
        </p:txBody>
      </p:sp>
      <p:cxnSp>
        <p:nvCxnSpPr>
          <p:cNvPr id="9" name="Conector recto 8"/>
          <p:cNvCxnSpPr/>
          <p:nvPr userDrawn="1"/>
        </p:nvCxnSpPr>
        <p:spPr>
          <a:xfrm flipH="1">
            <a:off x="423863" y="4148138"/>
            <a:ext cx="1238250" cy="1245192"/>
          </a:xfrm>
          <a:prstGeom prst="line">
            <a:avLst/>
          </a:prstGeom>
          <a:noFill/>
          <a:ln w="12700">
            <a:solidFill>
              <a:srgbClr val="B8B6B6"/>
            </a:solidFill>
          </a:ln>
        </p:spPr>
        <p:style>
          <a:lnRef idx="2">
            <a:schemeClr val="accent1"/>
          </a:lnRef>
          <a:fillRef idx="1">
            <a:schemeClr val="lt1"/>
          </a:fillRef>
          <a:effectRef idx="0">
            <a:schemeClr val="accent1"/>
          </a:effectRef>
          <a:fontRef idx="minor">
            <a:schemeClr val="dk1"/>
          </a:fontRef>
        </p:style>
      </p:cxnSp>
      <p:cxnSp>
        <p:nvCxnSpPr>
          <p:cNvPr id="15" name="Conector recto 14"/>
          <p:cNvCxnSpPr/>
          <p:nvPr userDrawn="1"/>
        </p:nvCxnSpPr>
        <p:spPr>
          <a:xfrm flipH="1">
            <a:off x="3" y="642938"/>
            <a:ext cx="2276472" cy="2274887"/>
          </a:xfrm>
          <a:prstGeom prst="line">
            <a:avLst/>
          </a:prstGeom>
          <a:noFill/>
          <a:ln w="12700">
            <a:solidFill>
              <a:srgbClr val="B8B6B6"/>
            </a:solidFill>
          </a:ln>
        </p:spPr>
        <p:style>
          <a:lnRef idx="2">
            <a:schemeClr val="accent1"/>
          </a:lnRef>
          <a:fillRef idx="1">
            <a:schemeClr val="lt1"/>
          </a:fillRef>
          <a:effectRef idx="0">
            <a:schemeClr val="accent1"/>
          </a:effectRef>
          <a:fontRef idx="minor">
            <a:schemeClr val="dk1"/>
          </a:fontRef>
        </p:style>
      </p:cxnSp>
      <p:cxnSp>
        <p:nvCxnSpPr>
          <p:cNvPr id="19" name="Conector recto 18"/>
          <p:cNvCxnSpPr/>
          <p:nvPr userDrawn="1"/>
        </p:nvCxnSpPr>
        <p:spPr>
          <a:xfrm>
            <a:off x="1197770" y="898522"/>
            <a:ext cx="720724" cy="708025"/>
          </a:xfrm>
          <a:prstGeom prst="line">
            <a:avLst/>
          </a:prstGeom>
          <a:noFill/>
          <a:ln w="12700">
            <a:solidFill>
              <a:srgbClr val="B8B6B6"/>
            </a:solidFill>
          </a:ln>
        </p:spPr>
        <p:style>
          <a:lnRef idx="2">
            <a:schemeClr val="accent1"/>
          </a:lnRef>
          <a:fillRef idx="1">
            <a:schemeClr val="lt1"/>
          </a:fillRef>
          <a:effectRef idx="0">
            <a:schemeClr val="accent1"/>
          </a:effectRef>
          <a:fontRef idx="minor">
            <a:schemeClr val="dk1"/>
          </a:fontRef>
        </p:style>
      </p:cxnSp>
      <p:sp>
        <p:nvSpPr>
          <p:cNvPr id="30" name="Rombo 29"/>
          <p:cNvSpPr/>
          <p:nvPr userDrawn="1"/>
        </p:nvSpPr>
        <p:spPr>
          <a:xfrm>
            <a:off x="552449" y="1593849"/>
            <a:ext cx="2720975" cy="2711451"/>
          </a:xfrm>
          <a:prstGeom prst="diamond">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imagen</a:t>
            </a:r>
          </a:p>
        </p:txBody>
      </p:sp>
      <p:sp>
        <p:nvSpPr>
          <p:cNvPr id="22" name="Rombo 21"/>
          <p:cNvSpPr/>
          <p:nvPr userDrawn="1"/>
        </p:nvSpPr>
        <p:spPr>
          <a:xfrm>
            <a:off x="552449" y="1592261"/>
            <a:ext cx="2720975" cy="2711451"/>
          </a:xfrm>
          <a:prstGeom prst="diamond">
            <a:avLst/>
          </a:prstGeom>
          <a:blipFill>
            <a:blip r:embed="rId2" cstate="screen">
              <a:extLst>
                <a:ext uri="{28A0092B-C50C-407E-A947-70E740481C1C}">
                  <a14:useLocalDpi xmlns:a14="http://schemas.microsoft.com/office/drawing/2010/main"/>
                </a:ext>
              </a:extLst>
            </a:blip>
            <a:stretch>
              <a:fillRect/>
            </a:stretch>
          </a:blip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4769819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4_Encabezado de sección">
    <p:spTree>
      <p:nvGrpSpPr>
        <p:cNvPr id="1" name=""/>
        <p:cNvGrpSpPr/>
        <p:nvPr/>
      </p:nvGrpSpPr>
      <p:grpSpPr>
        <a:xfrm>
          <a:off x="0" y="0"/>
          <a:ext cx="0" cy="0"/>
          <a:chOff x="0" y="0"/>
          <a:chExt cx="0" cy="0"/>
        </a:xfrm>
      </p:grpSpPr>
      <p:sp>
        <p:nvSpPr>
          <p:cNvPr id="28" name="Rectángulo 27"/>
          <p:cNvSpPr/>
          <p:nvPr userDrawn="1"/>
        </p:nvSpPr>
        <p:spPr>
          <a:xfrm>
            <a:off x="8498680" y="6734175"/>
            <a:ext cx="645319" cy="123825"/>
          </a:xfrm>
          <a:prstGeom prst="rect">
            <a:avLst/>
          </a:prstGeom>
          <a:solidFill>
            <a:srgbClr val="E600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9" name="Rectángulo 28"/>
          <p:cNvSpPr/>
          <p:nvPr userDrawn="1"/>
        </p:nvSpPr>
        <p:spPr>
          <a:xfrm>
            <a:off x="8036720" y="6734174"/>
            <a:ext cx="461960" cy="123825"/>
          </a:xfrm>
          <a:prstGeom prst="rect">
            <a:avLst/>
          </a:prstGeom>
          <a:solidFill>
            <a:srgbClr val="1D53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3" name="Rombo 22"/>
          <p:cNvSpPr/>
          <p:nvPr userDrawn="1"/>
        </p:nvSpPr>
        <p:spPr>
          <a:xfrm>
            <a:off x="552449" y="1011236"/>
            <a:ext cx="2720975" cy="2708277"/>
          </a:xfrm>
          <a:prstGeom prst="diamond">
            <a:avLst/>
          </a:prstGeom>
          <a:solidFill>
            <a:srgbClr val="FCB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5" name="Rombo 24"/>
          <p:cNvSpPr/>
          <p:nvPr userDrawn="1"/>
        </p:nvSpPr>
        <p:spPr>
          <a:xfrm>
            <a:off x="552449" y="2179636"/>
            <a:ext cx="2720975" cy="2711451"/>
          </a:xfrm>
          <a:prstGeom prst="diamond">
            <a:avLst/>
          </a:prstGeom>
          <a:solidFill>
            <a:srgbClr val="00A5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 name="Title 1"/>
          <p:cNvSpPr>
            <a:spLocks noGrp="1"/>
          </p:cNvSpPr>
          <p:nvPr>
            <p:ph type="title"/>
          </p:nvPr>
        </p:nvSpPr>
        <p:spPr>
          <a:xfrm>
            <a:off x="3715656" y="1709739"/>
            <a:ext cx="4794931" cy="2852737"/>
          </a:xfrm>
        </p:spPr>
        <p:txBody>
          <a:bodyPr anchor="ctr">
            <a:normAutofit/>
          </a:bodyPr>
          <a:lstStyle>
            <a:lvl1pPr>
              <a:defRPr sz="2800" b="1">
                <a:solidFill>
                  <a:schemeClr val="tx1"/>
                </a:solidFill>
                <a:latin typeface="+mn-lt"/>
              </a:defRPr>
            </a:lvl1pPr>
          </a:lstStyle>
          <a:p>
            <a:r>
              <a:rPr lang="es-ES" dirty="0"/>
              <a:t>Haga clic para modificar el estilo de título del patrón</a:t>
            </a:r>
            <a:endParaRPr lang="en-US" dirty="0"/>
          </a:p>
        </p:txBody>
      </p:sp>
      <p:sp>
        <p:nvSpPr>
          <p:cNvPr id="4" name="Date Placeholder 3"/>
          <p:cNvSpPr>
            <a:spLocks noGrp="1"/>
          </p:cNvSpPr>
          <p:nvPr>
            <p:ph type="dt" sz="half" idx="10"/>
          </p:nvPr>
        </p:nvSpPr>
        <p:spPr/>
        <p:txBody>
          <a:bodyPr/>
          <a:lstStyle/>
          <a:p>
            <a:fld id="{CA512FDE-B6DF-4F85-BF7E-3BF35498E3F3}" type="datetimeFigureOut">
              <a:rPr lang="es-MX" smtClean="0"/>
              <a:t>12/06/18</a:t>
            </a:fld>
            <a:endParaRPr lang="es-MX" dirty="0"/>
          </a:p>
        </p:txBody>
      </p:sp>
      <p:sp>
        <p:nvSpPr>
          <p:cNvPr id="5" name="Footer Placeholder 4"/>
          <p:cNvSpPr>
            <a:spLocks noGrp="1"/>
          </p:cNvSpPr>
          <p:nvPr>
            <p:ph type="ftr" sz="quarter" idx="11"/>
          </p:nvPr>
        </p:nvSpPr>
        <p:spPr/>
        <p:txBody>
          <a:bodyPr/>
          <a:lstStyle/>
          <a:p>
            <a:endParaRPr lang="es-MX" dirty="0"/>
          </a:p>
        </p:txBody>
      </p:sp>
      <p:sp>
        <p:nvSpPr>
          <p:cNvPr id="6" name="Slide Number Placeholder 5"/>
          <p:cNvSpPr>
            <a:spLocks noGrp="1"/>
          </p:cNvSpPr>
          <p:nvPr>
            <p:ph type="sldNum" sz="quarter" idx="12"/>
          </p:nvPr>
        </p:nvSpPr>
        <p:spPr/>
        <p:txBody>
          <a:bodyPr/>
          <a:lstStyle/>
          <a:p>
            <a:fld id="{04E477D9-E1F4-42C6-B033-1AE2E87601B0}" type="slidenum">
              <a:rPr lang="es-MX" smtClean="0"/>
              <a:t>‹Nº›</a:t>
            </a:fld>
            <a:endParaRPr lang="es-MX" dirty="0"/>
          </a:p>
        </p:txBody>
      </p:sp>
      <p:cxnSp>
        <p:nvCxnSpPr>
          <p:cNvPr id="8" name="Conector recto 7"/>
          <p:cNvCxnSpPr/>
          <p:nvPr userDrawn="1"/>
        </p:nvCxnSpPr>
        <p:spPr>
          <a:xfrm flipH="1">
            <a:off x="423864" y="3533775"/>
            <a:ext cx="128586" cy="130969"/>
          </a:xfrm>
          <a:prstGeom prst="line">
            <a:avLst/>
          </a:prstGeom>
          <a:noFill/>
          <a:ln w="12700">
            <a:solidFill>
              <a:srgbClr val="B8B6B6"/>
            </a:solidFill>
          </a:ln>
        </p:spPr>
        <p:style>
          <a:lnRef idx="2">
            <a:schemeClr val="accent1"/>
          </a:lnRef>
          <a:fillRef idx="1">
            <a:schemeClr val="lt1"/>
          </a:fillRef>
          <a:effectRef idx="0">
            <a:schemeClr val="accent1"/>
          </a:effectRef>
          <a:fontRef idx="minor">
            <a:schemeClr val="dk1"/>
          </a:fontRef>
        </p:style>
      </p:cxnSp>
      <p:sp>
        <p:nvSpPr>
          <p:cNvPr id="10" name="Triángulo rectángulo 9"/>
          <p:cNvSpPr/>
          <p:nvPr userDrawn="1"/>
        </p:nvSpPr>
        <p:spPr>
          <a:xfrm flipH="1">
            <a:off x="-1" y="3664744"/>
            <a:ext cx="423863" cy="453033"/>
          </a:xfrm>
          <a:prstGeom prst="rtTriangle">
            <a:avLst/>
          </a:prstGeom>
          <a:solidFill>
            <a:srgbClr val="FCBE00"/>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s-MX"/>
          </a:p>
        </p:txBody>
      </p:sp>
      <p:sp>
        <p:nvSpPr>
          <p:cNvPr id="11" name="Triángulo rectángulo 10"/>
          <p:cNvSpPr/>
          <p:nvPr userDrawn="1"/>
        </p:nvSpPr>
        <p:spPr>
          <a:xfrm rot="10800000" flipH="1">
            <a:off x="0" y="5393529"/>
            <a:ext cx="423862" cy="431008"/>
          </a:xfrm>
          <a:prstGeom prst="rtTriangle">
            <a:avLst/>
          </a:prstGeom>
          <a:solidFill>
            <a:srgbClr val="FCBE00"/>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s-MX"/>
          </a:p>
        </p:txBody>
      </p:sp>
      <p:sp>
        <p:nvSpPr>
          <p:cNvPr id="12" name="Rectángulo 11"/>
          <p:cNvSpPr/>
          <p:nvPr userDrawn="1"/>
        </p:nvSpPr>
        <p:spPr>
          <a:xfrm>
            <a:off x="0" y="4117976"/>
            <a:ext cx="423862" cy="1275555"/>
          </a:xfrm>
          <a:prstGeom prst="rect">
            <a:avLst/>
          </a:prstGeom>
          <a:solidFill>
            <a:srgbClr val="FCBE00"/>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s-MX">
              <a:solidFill>
                <a:schemeClr val="dk1"/>
              </a:solidFill>
            </a:endParaRPr>
          </a:p>
        </p:txBody>
      </p:sp>
      <p:cxnSp>
        <p:nvCxnSpPr>
          <p:cNvPr id="9" name="Conector recto 8"/>
          <p:cNvCxnSpPr/>
          <p:nvPr userDrawn="1"/>
        </p:nvCxnSpPr>
        <p:spPr>
          <a:xfrm flipH="1">
            <a:off x="423863" y="4148138"/>
            <a:ext cx="1238250" cy="1245192"/>
          </a:xfrm>
          <a:prstGeom prst="line">
            <a:avLst/>
          </a:prstGeom>
          <a:noFill/>
          <a:ln w="12700">
            <a:solidFill>
              <a:srgbClr val="B8B6B6"/>
            </a:solidFill>
          </a:ln>
        </p:spPr>
        <p:style>
          <a:lnRef idx="2">
            <a:schemeClr val="accent1"/>
          </a:lnRef>
          <a:fillRef idx="1">
            <a:schemeClr val="lt1"/>
          </a:fillRef>
          <a:effectRef idx="0">
            <a:schemeClr val="accent1"/>
          </a:effectRef>
          <a:fontRef idx="minor">
            <a:schemeClr val="dk1"/>
          </a:fontRef>
        </p:style>
      </p:cxnSp>
      <p:cxnSp>
        <p:nvCxnSpPr>
          <p:cNvPr id="15" name="Conector recto 14"/>
          <p:cNvCxnSpPr/>
          <p:nvPr userDrawn="1"/>
        </p:nvCxnSpPr>
        <p:spPr>
          <a:xfrm flipH="1">
            <a:off x="3" y="642938"/>
            <a:ext cx="2276472" cy="2274887"/>
          </a:xfrm>
          <a:prstGeom prst="line">
            <a:avLst/>
          </a:prstGeom>
          <a:noFill/>
          <a:ln w="12700">
            <a:solidFill>
              <a:srgbClr val="B8B6B6"/>
            </a:solidFill>
          </a:ln>
        </p:spPr>
        <p:style>
          <a:lnRef idx="2">
            <a:schemeClr val="accent1"/>
          </a:lnRef>
          <a:fillRef idx="1">
            <a:schemeClr val="lt1"/>
          </a:fillRef>
          <a:effectRef idx="0">
            <a:schemeClr val="accent1"/>
          </a:effectRef>
          <a:fontRef idx="minor">
            <a:schemeClr val="dk1"/>
          </a:fontRef>
        </p:style>
      </p:cxnSp>
      <p:cxnSp>
        <p:nvCxnSpPr>
          <p:cNvPr id="19" name="Conector recto 18"/>
          <p:cNvCxnSpPr/>
          <p:nvPr userDrawn="1"/>
        </p:nvCxnSpPr>
        <p:spPr>
          <a:xfrm>
            <a:off x="1197770" y="898522"/>
            <a:ext cx="720724" cy="708025"/>
          </a:xfrm>
          <a:prstGeom prst="line">
            <a:avLst/>
          </a:prstGeom>
          <a:noFill/>
          <a:ln w="12700">
            <a:solidFill>
              <a:srgbClr val="B8B6B6"/>
            </a:solidFill>
          </a:ln>
        </p:spPr>
        <p:style>
          <a:lnRef idx="2">
            <a:schemeClr val="accent1"/>
          </a:lnRef>
          <a:fillRef idx="1">
            <a:schemeClr val="lt1"/>
          </a:fillRef>
          <a:effectRef idx="0">
            <a:schemeClr val="accent1"/>
          </a:effectRef>
          <a:fontRef idx="minor">
            <a:schemeClr val="dk1"/>
          </a:fontRef>
        </p:style>
      </p:cxnSp>
      <p:sp>
        <p:nvSpPr>
          <p:cNvPr id="30" name="Rombo 29"/>
          <p:cNvSpPr/>
          <p:nvPr userDrawn="1"/>
        </p:nvSpPr>
        <p:spPr>
          <a:xfrm>
            <a:off x="552449" y="1593849"/>
            <a:ext cx="2720975" cy="2711451"/>
          </a:xfrm>
          <a:prstGeom prst="diamond">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imagen</a:t>
            </a:r>
          </a:p>
        </p:txBody>
      </p:sp>
      <p:sp>
        <p:nvSpPr>
          <p:cNvPr id="20" name="Rombo 19"/>
          <p:cNvSpPr/>
          <p:nvPr userDrawn="1"/>
        </p:nvSpPr>
        <p:spPr>
          <a:xfrm>
            <a:off x="552449" y="1590675"/>
            <a:ext cx="2720975" cy="2711451"/>
          </a:xfrm>
          <a:prstGeom prst="diamond">
            <a:avLst/>
          </a:prstGeom>
          <a:blipFill>
            <a:blip r:embed="rId2" cstate="screen">
              <a:extLst>
                <a:ext uri="{28A0092B-C50C-407E-A947-70E740481C1C}">
                  <a14:useLocalDpi xmlns:a14="http://schemas.microsoft.com/office/drawing/2010/main"/>
                </a:ext>
              </a:extLst>
            </a:blip>
            <a:stretch>
              <a:fillRect/>
            </a:stretch>
          </a:blip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37436305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2_Encabezado de sección">
    <p:spTree>
      <p:nvGrpSpPr>
        <p:cNvPr id="1" name=""/>
        <p:cNvGrpSpPr/>
        <p:nvPr/>
      </p:nvGrpSpPr>
      <p:grpSpPr>
        <a:xfrm>
          <a:off x="0" y="0"/>
          <a:ext cx="0" cy="0"/>
          <a:chOff x="0" y="0"/>
          <a:chExt cx="0" cy="0"/>
        </a:xfrm>
      </p:grpSpPr>
      <p:sp>
        <p:nvSpPr>
          <p:cNvPr id="28" name="Rectángulo 27"/>
          <p:cNvSpPr/>
          <p:nvPr userDrawn="1"/>
        </p:nvSpPr>
        <p:spPr>
          <a:xfrm>
            <a:off x="8498680" y="6734175"/>
            <a:ext cx="645319" cy="123825"/>
          </a:xfrm>
          <a:prstGeom prst="rect">
            <a:avLst/>
          </a:prstGeom>
          <a:solidFill>
            <a:srgbClr val="E600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9" name="Rectángulo 28"/>
          <p:cNvSpPr/>
          <p:nvPr userDrawn="1"/>
        </p:nvSpPr>
        <p:spPr>
          <a:xfrm>
            <a:off x="8036720" y="6734174"/>
            <a:ext cx="461960" cy="123825"/>
          </a:xfrm>
          <a:prstGeom prst="rect">
            <a:avLst/>
          </a:prstGeom>
          <a:solidFill>
            <a:srgbClr val="1D53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3" name="Rombo 22"/>
          <p:cNvSpPr/>
          <p:nvPr userDrawn="1"/>
        </p:nvSpPr>
        <p:spPr>
          <a:xfrm>
            <a:off x="552449" y="1011236"/>
            <a:ext cx="2720975" cy="2708277"/>
          </a:xfrm>
          <a:prstGeom prst="diamond">
            <a:avLst/>
          </a:prstGeom>
          <a:solidFill>
            <a:srgbClr val="FCB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5" name="Rombo 24"/>
          <p:cNvSpPr/>
          <p:nvPr userDrawn="1"/>
        </p:nvSpPr>
        <p:spPr>
          <a:xfrm>
            <a:off x="552449" y="2179636"/>
            <a:ext cx="2720975" cy="2711451"/>
          </a:xfrm>
          <a:prstGeom prst="diamond">
            <a:avLst/>
          </a:prstGeom>
          <a:solidFill>
            <a:srgbClr val="00A5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 name="Title 1"/>
          <p:cNvSpPr>
            <a:spLocks noGrp="1"/>
          </p:cNvSpPr>
          <p:nvPr>
            <p:ph type="title"/>
          </p:nvPr>
        </p:nvSpPr>
        <p:spPr>
          <a:xfrm>
            <a:off x="3715656" y="1709739"/>
            <a:ext cx="4794931" cy="2852737"/>
          </a:xfrm>
        </p:spPr>
        <p:txBody>
          <a:bodyPr anchor="ctr">
            <a:normAutofit/>
          </a:bodyPr>
          <a:lstStyle>
            <a:lvl1pPr>
              <a:defRPr sz="2800" b="1">
                <a:solidFill>
                  <a:schemeClr val="tx1"/>
                </a:solidFill>
                <a:latin typeface="+mn-lt"/>
              </a:defRPr>
            </a:lvl1pPr>
          </a:lstStyle>
          <a:p>
            <a:r>
              <a:rPr lang="es-ES" dirty="0"/>
              <a:t>Haga clic para modificar el estilo de título del patrón</a:t>
            </a:r>
            <a:endParaRPr lang="en-US" dirty="0"/>
          </a:p>
        </p:txBody>
      </p:sp>
      <p:sp>
        <p:nvSpPr>
          <p:cNvPr id="4" name="Date Placeholder 3"/>
          <p:cNvSpPr>
            <a:spLocks noGrp="1"/>
          </p:cNvSpPr>
          <p:nvPr>
            <p:ph type="dt" sz="half" idx="10"/>
          </p:nvPr>
        </p:nvSpPr>
        <p:spPr/>
        <p:txBody>
          <a:bodyPr/>
          <a:lstStyle/>
          <a:p>
            <a:fld id="{CA512FDE-B6DF-4F85-BF7E-3BF35498E3F3}" type="datetimeFigureOut">
              <a:rPr lang="es-MX" smtClean="0"/>
              <a:t>12/06/18</a:t>
            </a:fld>
            <a:endParaRPr lang="es-MX" dirty="0"/>
          </a:p>
        </p:txBody>
      </p:sp>
      <p:sp>
        <p:nvSpPr>
          <p:cNvPr id="5" name="Footer Placeholder 4"/>
          <p:cNvSpPr>
            <a:spLocks noGrp="1"/>
          </p:cNvSpPr>
          <p:nvPr>
            <p:ph type="ftr" sz="quarter" idx="11"/>
          </p:nvPr>
        </p:nvSpPr>
        <p:spPr/>
        <p:txBody>
          <a:bodyPr/>
          <a:lstStyle/>
          <a:p>
            <a:endParaRPr lang="es-MX" dirty="0"/>
          </a:p>
        </p:txBody>
      </p:sp>
      <p:sp>
        <p:nvSpPr>
          <p:cNvPr id="6" name="Slide Number Placeholder 5"/>
          <p:cNvSpPr>
            <a:spLocks noGrp="1"/>
          </p:cNvSpPr>
          <p:nvPr>
            <p:ph type="sldNum" sz="quarter" idx="12"/>
          </p:nvPr>
        </p:nvSpPr>
        <p:spPr/>
        <p:txBody>
          <a:bodyPr/>
          <a:lstStyle/>
          <a:p>
            <a:fld id="{04E477D9-E1F4-42C6-B033-1AE2E87601B0}" type="slidenum">
              <a:rPr lang="es-MX" smtClean="0"/>
              <a:t>‹Nº›</a:t>
            </a:fld>
            <a:endParaRPr lang="es-MX" dirty="0"/>
          </a:p>
        </p:txBody>
      </p:sp>
      <p:cxnSp>
        <p:nvCxnSpPr>
          <p:cNvPr id="8" name="Conector recto 7"/>
          <p:cNvCxnSpPr/>
          <p:nvPr userDrawn="1"/>
        </p:nvCxnSpPr>
        <p:spPr>
          <a:xfrm flipH="1">
            <a:off x="423864" y="3533775"/>
            <a:ext cx="128586" cy="130969"/>
          </a:xfrm>
          <a:prstGeom prst="line">
            <a:avLst/>
          </a:prstGeom>
          <a:noFill/>
          <a:ln w="12700">
            <a:solidFill>
              <a:srgbClr val="B8B6B6"/>
            </a:solidFill>
          </a:ln>
        </p:spPr>
        <p:style>
          <a:lnRef idx="2">
            <a:schemeClr val="accent1"/>
          </a:lnRef>
          <a:fillRef idx="1">
            <a:schemeClr val="lt1"/>
          </a:fillRef>
          <a:effectRef idx="0">
            <a:schemeClr val="accent1"/>
          </a:effectRef>
          <a:fontRef idx="minor">
            <a:schemeClr val="dk1"/>
          </a:fontRef>
        </p:style>
      </p:cxnSp>
      <p:sp>
        <p:nvSpPr>
          <p:cNvPr id="10" name="Triángulo rectángulo 9"/>
          <p:cNvSpPr/>
          <p:nvPr userDrawn="1"/>
        </p:nvSpPr>
        <p:spPr>
          <a:xfrm flipH="1">
            <a:off x="-1" y="3664744"/>
            <a:ext cx="423863" cy="453033"/>
          </a:xfrm>
          <a:prstGeom prst="rtTriangle">
            <a:avLst/>
          </a:prstGeom>
          <a:solidFill>
            <a:srgbClr val="FCBE00"/>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s-MX"/>
          </a:p>
        </p:txBody>
      </p:sp>
      <p:sp>
        <p:nvSpPr>
          <p:cNvPr id="11" name="Triángulo rectángulo 10"/>
          <p:cNvSpPr/>
          <p:nvPr userDrawn="1"/>
        </p:nvSpPr>
        <p:spPr>
          <a:xfrm rot="10800000" flipH="1">
            <a:off x="0" y="5393529"/>
            <a:ext cx="423862" cy="431008"/>
          </a:xfrm>
          <a:prstGeom prst="rtTriangle">
            <a:avLst/>
          </a:prstGeom>
          <a:solidFill>
            <a:srgbClr val="FCBE00"/>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s-MX"/>
          </a:p>
        </p:txBody>
      </p:sp>
      <p:sp>
        <p:nvSpPr>
          <p:cNvPr id="12" name="Rectángulo 11"/>
          <p:cNvSpPr/>
          <p:nvPr userDrawn="1"/>
        </p:nvSpPr>
        <p:spPr>
          <a:xfrm>
            <a:off x="0" y="4117976"/>
            <a:ext cx="423862" cy="1275555"/>
          </a:xfrm>
          <a:prstGeom prst="rect">
            <a:avLst/>
          </a:prstGeom>
          <a:solidFill>
            <a:srgbClr val="FCBE00"/>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s-MX">
              <a:solidFill>
                <a:schemeClr val="dk1"/>
              </a:solidFill>
            </a:endParaRPr>
          </a:p>
        </p:txBody>
      </p:sp>
      <p:cxnSp>
        <p:nvCxnSpPr>
          <p:cNvPr id="9" name="Conector recto 8"/>
          <p:cNvCxnSpPr/>
          <p:nvPr userDrawn="1"/>
        </p:nvCxnSpPr>
        <p:spPr>
          <a:xfrm flipH="1">
            <a:off x="423863" y="4148138"/>
            <a:ext cx="1238250" cy="1245192"/>
          </a:xfrm>
          <a:prstGeom prst="line">
            <a:avLst/>
          </a:prstGeom>
          <a:noFill/>
          <a:ln w="12700">
            <a:solidFill>
              <a:srgbClr val="B8B6B6"/>
            </a:solidFill>
          </a:ln>
        </p:spPr>
        <p:style>
          <a:lnRef idx="2">
            <a:schemeClr val="accent1"/>
          </a:lnRef>
          <a:fillRef idx="1">
            <a:schemeClr val="lt1"/>
          </a:fillRef>
          <a:effectRef idx="0">
            <a:schemeClr val="accent1"/>
          </a:effectRef>
          <a:fontRef idx="minor">
            <a:schemeClr val="dk1"/>
          </a:fontRef>
        </p:style>
      </p:cxnSp>
      <p:cxnSp>
        <p:nvCxnSpPr>
          <p:cNvPr id="15" name="Conector recto 14"/>
          <p:cNvCxnSpPr/>
          <p:nvPr userDrawn="1"/>
        </p:nvCxnSpPr>
        <p:spPr>
          <a:xfrm flipH="1">
            <a:off x="3" y="642938"/>
            <a:ext cx="2276472" cy="2274887"/>
          </a:xfrm>
          <a:prstGeom prst="line">
            <a:avLst/>
          </a:prstGeom>
          <a:noFill/>
          <a:ln w="12700">
            <a:solidFill>
              <a:srgbClr val="B8B6B6"/>
            </a:solidFill>
          </a:ln>
        </p:spPr>
        <p:style>
          <a:lnRef idx="2">
            <a:schemeClr val="accent1"/>
          </a:lnRef>
          <a:fillRef idx="1">
            <a:schemeClr val="lt1"/>
          </a:fillRef>
          <a:effectRef idx="0">
            <a:schemeClr val="accent1"/>
          </a:effectRef>
          <a:fontRef idx="minor">
            <a:schemeClr val="dk1"/>
          </a:fontRef>
        </p:style>
      </p:cxnSp>
      <p:cxnSp>
        <p:nvCxnSpPr>
          <p:cNvPr id="19" name="Conector recto 18"/>
          <p:cNvCxnSpPr/>
          <p:nvPr userDrawn="1"/>
        </p:nvCxnSpPr>
        <p:spPr>
          <a:xfrm>
            <a:off x="1197770" y="898522"/>
            <a:ext cx="720724" cy="708025"/>
          </a:xfrm>
          <a:prstGeom prst="line">
            <a:avLst/>
          </a:prstGeom>
          <a:noFill/>
          <a:ln w="12700">
            <a:solidFill>
              <a:srgbClr val="B8B6B6"/>
            </a:solidFill>
          </a:ln>
        </p:spPr>
        <p:style>
          <a:lnRef idx="2">
            <a:schemeClr val="accent1"/>
          </a:lnRef>
          <a:fillRef idx="1">
            <a:schemeClr val="lt1"/>
          </a:fillRef>
          <a:effectRef idx="0">
            <a:schemeClr val="accent1"/>
          </a:effectRef>
          <a:fontRef idx="minor">
            <a:schemeClr val="dk1"/>
          </a:fontRef>
        </p:style>
      </p:cxnSp>
      <p:sp>
        <p:nvSpPr>
          <p:cNvPr id="30" name="Rombo 29"/>
          <p:cNvSpPr/>
          <p:nvPr userDrawn="1"/>
        </p:nvSpPr>
        <p:spPr>
          <a:xfrm>
            <a:off x="552449" y="1593849"/>
            <a:ext cx="2720975" cy="2711451"/>
          </a:xfrm>
          <a:prstGeom prst="diamond">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imagen</a:t>
            </a:r>
          </a:p>
        </p:txBody>
      </p:sp>
      <p:sp>
        <p:nvSpPr>
          <p:cNvPr id="18" name="Rombo 17"/>
          <p:cNvSpPr/>
          <p:nvPr userDrawn="1"/>
        </p:nvSpPr>
        <p:spPr>
          <a:xfrm>
            <a:off x="552449" y="1593648"/>
            <a:ext cx="2720975" cy="2711451"/>
          </a:xfrm>
          <a:prstGeom prst="diamond">
            <a:avLst/>
          </a:prstGeom>
          <a:blipFill>
            <a:blip r:embed="rId2" cstate="screen">
              <a:extLst>
                <a:ext uri="{28A0092B-C50C-407E-A947-70E740481C1C}">
                  <a14:useLocalDpi xmlns:a14="http://schemas.microsoft.com/office/drawing/2010/main"/>
                </a:ext>
              </a:extLst>
            </a:blip>
            <a:stretch>
              <a:fillRect/>
            </a:stretch>
          </a:blip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13551662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_Encabezado de sección">
    <p:spTree>
      <p:nvGrpSpPr>
        <p:cNvPr id="1" name=""/>
        <p:cNvGrpSpPr/>
        <p:nvPr/>
      </p:nvGrpSpPr>
      <p:grpSpPr>
        <a:xfrm>
          <a:off x="0" y="0"/>
          <a:ext cx="0" cy="0"/>
          <a:chOff x="0" y="0"/>
          <a:chExt cx="0" cy="0"/>
        </a:xfrm>
      </p:grpSpPr>
      <p:sp>
        <p:nvSpPr>
          <p:cNvPr id="28" name="Rectángulo 27"/>
          <p:cNvSpPr/>
          <p:nvPr userDrawn="1"/>
        </p:nvSpPr>
        <p:spPr>
          <a:xfrm>
            <a:off x="8498680" y="6734175"/>
            <a:ext cx="645319" cy="123825"/>
          </a:xfrm>
          <a:prstGeom prst="rect">
            <a:avLst/>
          </a:prstGeom>
          <a:solidFill>
            <a:srgbClr val="E600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9" name="Rectángulo 28"/>
          <p:cNvSpPr/>
          <p:nvPr userDrawn="1"/>
        </p:nvSpPr>
        <p:spPr>
          <a:xfrm>
            <a:off x="8036720" y="6734174"/>
            <a:ext cx="461960" cy="123825"/>
          </a:xfrm>
          <a:prstGeom prst="rect">
            <a:avLst/>
          </a:prstGeom>
          <a:solidFill>
            <a:srgbClr val="1D53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3" name="Rombo 22"/>
          <p:cNvSpPr/>
          <p:nvPr userDrawn="1"/>
        </p:nvSpPr>
        <p:spPr>
          <a:xfrm>
            <a:off x="552449" y="1011236"/>
            <a:ext cx="2720975" cy="2708277"/>
          </a:xfrm>
          <a:prstGeom prst="diamond">
            <a:avLst/>
          </a:prstGeom>
          <a:solidFill>
            <a:srgbClr val="FCB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5" name="Rombo 24"/>
          <p:cNvSpPr/>
          <p:nvPr userDrawn="1"/>
        </p:nvSpPr>
        <p:spPr>
          <a:xfrm>
            <a:off x="552449" y="2179636"/>
            <a:ext cx="2720975" cy="2711451"/>
          </a:xfrm>
          <a:prstGeom prst="diamond">
            <a:avLst/>
          </a:prstGeom>
          <a:solidFill>
            <a:srgbClr val="00A5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 name="Title 1"/>
          <p:cNvSpPr>
            <a:spLocks noGrp="1"/>
          </p:cNvSpPr>
          <p:nvPr>
            <p:ph type="title"/>
          </p:nvPr>
        </p:nvSpPr>
        <p:spPr>
          <a:xfrm>
            <a:off x="3715656" y="1709739"/>
            <a:ext cx="4794931" cy="2852737"/>
          </a:xfrm>
        </p:spPr>
        <p:txBody>
          <a:bodyPr anchor="ctr">
            <a:normAutofit/>
          </a:bodyPr>
          <a:lstStyle>
            <a:lvl1pPr>
              <a:defRPr sz="2800" b="1">
                <a:solidFill>
                  <a:schemeClr val="tx1"/>
                </a:solidFill>
                <a:latin typeface="+mn-lt"/>
              </a:defRPr>
            </a:lvl1pPr>
          </a:lstStyle>
          <a:p>
            <a:r>
              <a:rPr lang="es-ES" dirty="0"/>
              <a:t>Haga clic para modificar el estilo de título del patrón</a:t>
            </a:r>
            <a:endParaRPr lang="en-US" dirty="0"/>
          </a:p>
        </p:txBody>
      </p:sp>
      <p:sp>
        <p:nvSpPr>
          <p:cNvPr id="4" name="Date Placeholder 3"/>
          <p:cNvSpPr>
            <a:spLocks noGrp="1"/>
          </p:cNvSpPr>
          <p:nvPr>
            <p:ph type="dt" sz="half" idx="10"/>
          </p:nvPr>
        </p:nvSpPr>
        <p:spPr/>
        <p:txBody>
          <a:bodyPr/>
          <a:lstStyle/>
          <a:p>
            <a:fld id="{CA512FDE-B6DF-4F85-BF7E-3BF35498E3F3}" type="datetimeFigureOut">
              <a:rPr lang="es-MX" smtClean="0"/>
              <a:t>12/06/18</a:t>
            </a:fld>
            <a:endParaRPr lang="es-MX" dirty="0"/>
          </a:p>
        </p:txBody>
      </p:sp>
      <p:sp>
        <p:nvSpPr>
          <p:cNvPr id="5" name="Footer Placeholder 4"/>
          <p:cNvSpPr>
            <a:spLocks noGrp="1"/>
          </p:cNvSpPr>
          <p:nvPr>
            <p:ph type="ftr" sz="quarter" idx="11"/>
          </p:nvPr>
        </p:nvSpPr>
        <p:spPr/>
        <p:txBody>
          <a:bodyPr/>
          <a:lstStyle/>
          <a:p>
            <a:endParaRPr lang="es-MX" dirty="0"/>
          </a:p>
        </p:txBody>
      </p:sp>
      <p:sp>
        <p:nvSpPr>
          <p:cNvPr id="6" name="Slide Number Placeholder 5"/>
          <p:cNvSpPr>
            <a:spLocks noGrp="1"/>
          </p:cNvSpPr>
          <p:nvPr>
            <p:ph type="sldNum" sz="quarter" idx="12"/>
          </p:nvPr>
        </p:nvSpPr>
        <p:spPr/>
        <p:txBody>
          <a:bodyPr/>
          <a:lstStyle/>
          <a:p>
            <a:fld id="{04E477D9-E1F4-42C6-B033-1AE2E87601B0}" type="slidenum">
              <a:rPr lang="es-MX" smtClean="0"/>
              <a:t>‹Nº›</a:t>
            </a:fld>
            <a:endParaRPr lang="es-MX" dirty="0"/>
          </a:p>
        </p:txBody>
      </p:sp>
      <p:cxnSp>
        <p:nvCxnSpPr>
          <p:cNvPr id="8" name="Conector recto 7"/>
          <p:cNvCxnSpPr/>
          <p:nvPr userDrawn="1"/>
        </p:nvCxnSpPr>
        <p:spPr>
          <a:xfrm flipH="1">
            <a:off x="423864" y="3533775"/>
            <a:ext cx="128586" cy="130969"/>
          </a:xfrm>
          <a:prstGeom prst="line">
            <a:avLst/>
          </a:prstGeom>
          <a:noFill/>
          <a:ln w="12700">
            <a:solidFill>
              <a:srgbClr val="B8B6B6"/>
            </a:solidFill>
          </a:ln>
        </p:spPr>
        <p:style>
          <a:lnRef idx="2">
            <a:schemeClr val="accent1"/>
          </a:lnRef>
          <a:fillRef idx="1">
            <a:schemeClr val="lt1"/>
          </a:fillRef>
          <a:effectRef idx="0">
            <a:schemeClr val="accent1"/>
          </a:effectRef>
          <a:fontRef idx="minor">
            <a:schemeClr val="dk1"/>
          </a:fontRef>
        </p:style>
      </p:cxnSp>
      <p:sp>
        <p:nvSpPr>
          <p:cNvPr id="10" name="Triángulo rectángulo 9"/>
          <p:cNvSpPr/>
          <p:nvPr userDrawn="1"/>
        </p:nvSpPr>
        <p:spPr>
          <a:xfrm flipH="1">
            <a:off x="-1" y="3664744"/>
            <a:ext cx="423863" cy="453033"/>
          </a:xfrm>
          <a:prstGeom prst="rtTriangle">
            <a:avLst/>
          </a:prstGeom>
          <a:solidFill>
            <a:srgbClr val="FCBE00"/>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s-MX"/>
          </a:p>
        </p:txBody>
      </p:sp>
      <p:sp>
        <p:nvSpPr>
          <p:cNvPr id="11" name="Triángulo rectángulo 10"/>
          <p:cNvSpPr/>
          <p:nvPr userDrawn="1"/>
        </p:nvSpPr>
        <p:spPr>
          <a:xfrm rot="10800000" flipH="1">
            <a:off x="0" y="5393529"/>
            <a:ext cx="423862" cy="431008"/>
          </a:xfrm>
          <a:prstGeom prst="rtTriangle">
            <a:avLst/>
          </a:prstGeom>
          <a:solidFill>
            <a:srgbClr val="FCBE00"/>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s-MX"/>
          </a:p>
        </p:txBody>
      </p:sp>
      <p:sp>
        <p:nvSpPr>
          <p:cNvPr id="12" name="Rectángulo 11"/>
          <p:cNvSpPr/>
          <p:nvPr userDrawn="1"/>
        </p:nvSpPr>
        <p:spPr>
          <a:xfrm>
            <a:off x="0" y="4117976"/>
            <a:ext cx="423862" cy="1275555"/>
          </a:xfrm>
          <a:prstGeom prst="rect">
            <a:avLst/>
          </a:prstGeom>
          <a:solidFill>
            <a:srgbClr val="FCBE00"/>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s-MX">
              <a:solidFill>
                <a:schemeClr val="dk1"/>
              </a:solidFill>
            </a:endParaRPr>
          </a:p>
        </p:txBody>
      </p:sp>
      <p:cxnSp>
        <p:nvCxnSpPr>
          <p:cNvPr id="9" name="Conector recto 8"/>
          <p:cNvCxnSpPr/>
          <p:nvPr userDrawn="1"/>
        </p:nvCxnSpPr>
        <p:spPr>
          <a:xfrm flipH="1">
            <a:off x="423863" y="4148138"/>
            <a:ext cx="1238250" cy="1245192"/>
          </a:xfrm>
          <a:prstGeom prst="line">
            <a:avLst/>
          </a:prstGeom>
          <a:noFill/>
          <a:ln w="12700">
            <a:solidFill>
              <a:srgbClr val="B8B6B6"/>
            </a:solidFill>
          </a:ln>
        </p:spPr>
        <p:style>
          <a:lnRef idx="2">
            <a:schemeClr val="accent1"/>
          </a:lnRef>
          <a:fillRef idx="1">
            <a:schemeClr val="lt1"/>
          </a:fillRef>
          <a:effectRef idx="0">
            <a:schemeClr val="accent1"/>
          </a:effectRef>
          <a:fontRef idx="minor">
            <a:schemeClr val="dk1"/>
          </a:fontRef>
        </p:style>
      </p:cxnSp>
      <p:cxnSp>
        <p:nvCxnSpPr>
          <p:cNvPr id="15" name="Conector recto 14"/>
          <p:cNvCxnSpPr/>
          <p:nvPr userDrawn="1"/>
        </p:nvCxnSpPr>
        <p:spPr>
          <a:xfrm flipH="1">
            <a:off x="3" y="642938"/>
            <a:ext cx="2276472" cy="2274887"/>
          </a:xfrm>
          <a:prstGeom prst="line">
            <a:avLst/>
          </a:prstGeom>
          <a:noFill/>
          <a:ln w="12700">
            <a:solidFill>
              <a:srgbClr val="B8B6B6"/>
            </a:solidFill>
          </a:ln>
        </p:spPr>
        <p:style>
          <a:lnRef idx="2">
            <a:schemeClr val="accent1"/>
          </a:lnRef>
          <a:fillRef idx="1">
            <a:schemeClr val="lt1"/>
          </a:fillRef>
          <a:effectRef idx="0">
            <a:schemeClr val="accent1"/>
          </a:effectRef>
          <a:fontRef idx="minor">
            <a:schemeClr val="dk1"/>
          </a:fontRef>
        </p:style>
      </p:cxnSp>
      <p:cxnSp>
        <p:nvCxnSpPr>
          <p:cNvPr id="19" name="Conector recto 18"/>
          <p:cNvCxnSpPr/>
          <p:nvPr userDrawn="1"/>
        </p:nvCxnSpPr>
        <p:spPr>
          <a:xfrm>
            <a:off x="1197770" y="898522"/>
            <a:ext cx="720724" cy="708025"/>
          </a:xfrm>
          <a:prstGeom prst="line">
            <a:avLst/>
          </a:prstGeom>
          <a:noFill/>
          <a:ln w="12700">
            <a:solidFill>
              <a:srgbClr val="B8B6B6"/>
            </a:solidFill>
          </a:ln>
        </p:spPr>
        <p:style>
          <a:lnRef idx="2">
            <a:schemeClr val="accent1"/>
          </a:lnRef>
          <a:fillRef idx="1">
            <a:schemeClr val="lt1"/>
          </a:fillRef>
          <a:effectRef idx="0">
            <a:schemeClr val="accent1"/>
          </a:effectRef>
          <a:fontRef idx="minor">
            <a:schemeClr val="dk1"/>
          </a:fontRef>
        </p:style>
      </p:cxnSp>
      <p:sp>
        <p:nvSpPr>
          <p:cNvPr id="30" name="Rombo 29"/>
          <p:cNvSpPr/>
          <p:nvPr userDrawn="1"/>
        </p:nvSpPr>
        <p:spPr>
          <a:xfrm>
            <a:off x="552449" y="1593849"/>
            <a:ext cx="2720975" cy="2711451"/>
          </a:xfrm>
          <a:prstGeom prst="diamond">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imagen</a:t>
            </a:r>
          </a:p>
        </p:txBody>
      </p:sp>
      <p:sp>
        <p:nvSpPr>
          <p:cNvPr id="18" name="Rombo 17"/>
          <p:cNvSpPr/>
          <p:nvPr userDrawn="1"/>
        </p:nvSpPr>
        <p:spPr>
          <a:xfrm>
            <a:off x="552448" y="1595322"/>
            <a:ext cx="2720975" cy="2711451"/>
          </a:xfrm>
          <a:prstGeom prst="diamond">
            <a:avLst/>
          </a:prstGeom>
          <a:blipFill>
            <a:blip r:embed="rId2" cstate="screen">
              <a:extLst>
                <a:ext uri="{28A0092B-C50C-407E-A947-70E740481C1C}">
                  <a14:useLocalDpi xmlns:a14="http://schemas.microsoft.com/office/drawing/2010/main"/>
                </a:ext>
              </a:extLst>
            </a:blip>
            <a:stretch>
              <a:fillRect/>
            </a:stretch>
          </a:blip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16339507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88900" y="1"/>
            <a:ext cx="7211786" cy="709162"/>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355601" y="1201509"/>
            <a:ext cx="4159249" cy="4975454"/>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201509"/>
            <a:ext cx="4159252" cy="4975454"/>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a:xfrm>
            <a:off x="355601" y="6350681"/>
            <a:ext cx="2057400" cy="365125"/>
          </a:xfrm>
        </p:spPr>
        <p:txBody>
          <a:bodyPr/>
          <a:lstStyle/>
          <a:p>
            <a:fld id="{CA512FDE-B6DF-4F85-BF7E-3BF35498E3F3}" type="datetimeFigureOut">
              <a:rPr lang="es-MX" smtClean="0"/>
              <a:t>12/06/18</a:t>
            </a:fld>
            <a:endParaRPr lang="es-MX" dirty="0"/>
          </a:p>
        </p:txBody>
      </p:sp>
      <p:sp>
        <p:nvSpPr>
          <p:cNvPr id="6" name="Footer Placeholder 5"/>
          <p:cNvSpPr>
            <a:spLocks noGrp="1"/>
          </p:cNvSpPr>
          <p:nvPr>
            <p:ph type="ftr" sz="quarter" idx="11"/>
          </p:nvPr>
        </p:nvSpPr>
        <p:spPr/>
        <p:txBody>
          <a:bodyPr/>
          <a:lstStyle/>
          <a:p>
            <a:endParaRPr lang="es-MX" dirty="0"/>
          </a:p>
        </p:txBody>
      </p:sp>
      <p:sp>
        <p:nvSpPr>
          <p:cNvPr id="7" name="Slide Number Placeholder 6"/>
          <p:cNvSpPr>
            <a:spLocks noGrp="1"/>
          </p:cNvSpPr>
          <p:nvPr>
            <p:ph type="sldNum" sz="quarter" idx="12"/>
          </p:nvPr>
        </p:nvSpPr>
        <p:spPr>
          <a:xfrm>
            <a:off x="6731001" y="6350681"/>
            <a:ext cx="2057400" cy="365125"/>
          </a:xfrm>
        </p:spPr>
        <p:txBody>
          <a:bodyPr/>
          <a:lstStyle/>
          <a:p>
            <a:fld id="{04E477D9-E1F4-42C6-B033-1AE2E87601B0}" type="slidenum">
              <a:rPr lang="es-MX" smtClean="0"/>
              <a:t>‹Nº›</a:t>
            </a:fld>
            <a:endParaRPr lang="es-MX" dirty="0"/>
          </a:p>
        </p:txBody>
      </p:sp>
    </p:spTree>
    <p:extLst>
      <p:ext uri="{BB962C8B-B14F-4D97-AF65-F5344CB8AC3E}">
        <p14:creationId xmlns:p14="http://schemas.microsoft.com/office/powerpoint/2010/main" val="38082611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3" name="Grupo 12"/>
          <p:cNvGrpSpPr/>
          <p:nvPr userDrawn="1"/>
        </p:nvGrpSpPr>
        <p:grpSpPr>
          <a:xfrm>
            <a:off x="0" y="-2"/>
            <a:ext cx="8011320" cy="709166"/>
            <a:chOff x="0" y="-2"/>
            <a:chExt cx="8011320" cy="709166"/>
          </a:xfrm>
          <a:solidFill>
            <a:srgbClr val="EE7202"/>
          </a:solidFill>
        </p:grpSpPr>
        <p:sp>
          <p:nvSpPr>
            <p:cNvPr id="10" name="Rectángulo 9"/>
            <p:cNvSpPr/>
            <p:nvPr userDrawn="1"/>
          </p:nvSpPr>
          <p:spPr>
            <a:xfrm>
              <a:off x="0" y="0"/>
              <a:ext cx="7300686" cy="7091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 name="Triángulo rectángulo 10"/>
            <p:cNvSpPr/>
            <p:nvPr userDrawn="1"/>
          </p:nvSpPr>
          <p:spPr>
            <a:xfrm>
              <a:off x="7300686" y="-2"/>
              <a:ext cx="710634" cy="709165"/>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 name="Title Placeholder 1"/>
          <p:cNvSpPr>
            <a:spLocks noGrp="1"/>
          </p:cNvSpPr>
          <p:nvPr>
            <p:ph type="title"/>
          </p:nvPr>
        </p:nvSpPr>
        <p:spPr>
          <a:xfrm>
            <a:off x="88900" y="1"/>
            <a:ext cx="7211786" cy="709162"/>
          </a:xfrm>
          <a:prstGeom prst="rect">
            <a:avLst/>
          </a:prstGeom>
        </p:spPr>
        <p:txBody>
          <a:bodyPr vert="horz" lIns="91440" tIns="45720" rIns="91440" bIns="45720" rtlCol="0" anchor="ctr">
            <a:normAutofit/>
          </a:bodyPr>
          <a:lstStyle/>
          <a:p>
            <a:r>
              <a:rPr lang="es-ES" dirty="0"/>
              <a:t>Haga clic para modificar el estilo de título del patrón</a:t>
            </a:r>
            <a:endParaRPr lang="en-US" dirty="0"/>
          </a:p>
        </p:txBody>
      </p:sp>
      <p:sp>
        <p:nvSpPr>
          <p:cNvPr id="3" name="Text Placeholder 2"/>
          <p:cNvSpPr>
            <a:spLocks noGrp="1"/>
          </p:cNvSpPr>
          <p:nvPr>
            <p:ph type="body" idx="1"/>
          </p:nvPr>
        </p:nvSpPr>
        <p:spPr>
          <a:xfrm>
            <a:off x="234497" y="1201509"/>
            <a:ext cx="8675007" cy="5018318"/>
          </a:xfrm>
          <a:prstGeom prst="rect">
            <a:avLst/>
          </a:prstGeom>
        </p:spPr>
        <p:txBody>
          <a:bodyPr vert="horz" lIns="91440" tIns="45720" rIns="91440" bIns="45720" rtlCol="0">
            <a:normAutofit/>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4" name="Date Placeholder 3"/>
          <p:cNvSpPr>
            <a:spLocks noGrp="1"/>
          </p:cNvSpPr>
          <p:nvPr>
            <p:ph type="dt" sz="half" idx="2"/>
          </p:nvPr>
        </p:nvSpPr>
        <p:spPr>
          <a:xfrm>
            <a:off x="234497" y="635068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512FDE-B6DF-4F85-BF7E-3BF35498E3F3}" type="datetimeFigureOut">
              <a:rPr lang="es-MX" smtClean="0"/>
              <a:t>12/06/18</a:t>
            </a:fld>
            <a:endParaRPr lang="es-MX" dirty="0"/>
          </a:p>
        </p:txBody>
      </p:sp>
      <p:sp>
        <p:nvSpPr>
          <p:cNvPr id="5" name="Footer Placeholder 4"/>
          <p:cNvSpPr>
            <a:spLocks noGrp="1"/>
          </p:cNvSpPr>
          <p:nvPr>
            <p:ph type="ftr" sz="quarter" idx="3"/>
          </p:nvPr>
        </p:nvSpPr>
        <p:spPr>
          <a:xfrm>
            <a:off x="3028950" y="635068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dirty="0"/>
          </a:p>
        </p:txBody>
      </p:sp>
      <p:sp>
        <p:nvSpPr>
          <p:cNvPr id="6" name="Slide Number Placeholder 5"/>
          <p:cNvSpPr>
            <a:spLocks noGrp="1"/>
          </p:cNvSpPr>
          <p:nvPr>
            <p:ph type="sldNum" sz="quarter" idx="4"/>
          </p:nvPr>
        </p:nvSpPr>
        <p:spPr>
          <a:xfrm>
            <a:off x="6845073" y="635068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E477D9-E1F4-42C6-B033-1AE2E87601B0}" type="slidenum">
              <a:rPr lang="es-MX" smtClean="0"/>
              <a:t>‹Nº›</a:t>
            </a:fld>
            <a:endParaRPr lang="es-MX" dirty="0"/>
          </a:p>
        </p:txBody>
      </p:sp>
      <p:sp>
        <p:nvSpPr>
          <p:cNvPr id="8" name="Rectángulo 7"/>
          <p:cNvSpPr/>
          <p:nvPr userDrawn="1"/>
        </p:nvSpPr>
        <p:spPr>
          <a:xfrm>
            <a:off x="7872413" y="6760369"/>
            <a:ext cx="887412" cy="95467"/>
          </a:xfrm>
          <a:prstGeom prst="rect">
            <a:avLst/>
          </a:prstGeom>
          <a:solidFill>
            <a:srgbClr val="E600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 name="Rectángulo 8"/>
          <p:cNvSpPr/>
          <p:nvPr userDrawn="1"/>
        </p:nvSpPr>
        <p:spPr>
          <a:xfrm>
            <a:off x="7224713" y="6760369"/>
            <a:ext cx="647700" cy="97631"/>
          </a:xfrm>
          <a:prstGeom prst="rect">
            <a:avLst/>
          </a:prstGeom>
          <a:solidFill>
            <a:srgbClr val="1D53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36" name="Imagen 35"/>
          <p:cNvPicPr>
            <a:picLocks noChangeAspect="1"/>
          </p:cNvPicPr>
          <p:nvPr userDrawn="1"/>
        </p:nvPicPr>
        <p:blipFill rotWithShape="1">
          <a:blip r:embed="rId18" cstate="screen">
            <a:extLst>
              <a:ext uri="{28A0092B-C50C-407E-A947-70E740481C1C}">
                <a14:useLocalDpi xmlns:a14="http://schemas.microsoft.com/office/drawing/2010/main"/>
              </a:ext>
            </a:extLst>
          </a:blip>
          <a:srcRect t="26504"/>
          <a:stretch/>
        </p:blipFill>
        <p:spPr>
          <a:xfrm>
            <a:off x="7892823" y="-9525"/>
            <a:ext cx="1274174" cy="1801256"/>
          </a:xfrm>
          <a:prstGeom prst="rect">
            <a:avLst/>
          </a:prstGeom>
        </p:spPr>
      </p:pic>
    </p:spTree>
    <p:extLst>
      <p:ext uri="{BB962C8B-B14F-4D97-AF65-F5344CB8AC3E}">
        <p14:creationId xmlns:p14="http://schemas.microsoft.com/office/powerpoint/2010/main" val="940584408"/>
      </p:ext>
    </p:extLst>
  </p:cSld>
  <p:clrMap bg1="lt1" tx1="dk1" bg2="lt2" tx2="dk2" accent1="accent1" accent2="accent2" accent3="accent3" accent4="accent4" accent5="accent5" accent6="accent6" hlink="hlink" folHlink="folHlink"/>
  <p:sldLayoutIdLst>
    <p:sldLayoutId id="2147483661" r:id="rId1"/>
    <p:sldLayoutId id="2147483675" r:id="rId2"/>
    <p:sldLayoutId id="2147483662" r:id="rId3"/>
    <p:sldLayoutId id="2147483663" r:id="rId4"/>
    <p:sldLayoutId id="2147483678" r:id="rId5"/>
    <p:sldLayoutId id="2147483679" r:id="rId6"/>
    <p:sldLayoutId id="2147483677" r:id="rId7"/>
    <p:sldLayoutId id="2147483676" r:id="rId8"/>
    <p:sldLayoutId id="2147483664" r:id="rId9"/>
    <p:sldLayoutId id="2147483666" r:id="rId10"/>
    <p:sldLayoutId id="2147483667" r:id="rId11"/>
    <p:sldLayoutId id="2147483673" r:id="rId12"/>
    <p:sldLayoutId id="2147483674" r:id="rId13"/>
    <p:sldLayoutId id="2147483672" r:id="rId14"/>
    <p:sldLayoutId id="2147483680" r:id="rId15"/>
    <p:sldLayoutId id="2147483681" r:id="rId16"/>
  </p:sldLayoutIdLst>
  <p:txStyles>
    <p:titleStyle>
      <a:lvl1pPr algn="l" defTabSz="914400" rtl="0" eaLnBrk="1" latinLnBrk="0" hangingPunct="1">
        <a:lnSpc>
          <a:spcPct val="90000"/>
        </a:lnSpc>
        <a:spcBef>
          <a:spcPct val="0"/>
        </a:spcBef>
        <a:buNone/>
        <a:defRPr sz="2800" b="1" kern="1200">
          <a:solidFill>
            <a:schemeClr val="bg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10.xml"/><Relationship Id="rId4" Type="http://schemas.microsoft.com/office/2007/relationships/hdphoto" Target="../media/hdphoto2.wdp"/></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10.xml"/><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7.png"/><Relationship Id="rId7"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10.xml"/><Relationship Id="rId6" Type="http://schemas.microsoft.com/office/2007/relationships/hdphoto" Target="../media/hdphoto3.wdp"/><Relationship Id="rId5" Type="http://schemas.openxmlformats.org/officeDocument/2006/relationships/image" Target="../media/image28.png"/><Relationship Id="rId4" Type="http://schemas.microsoft.com/office/2007/relationships/hdphoto" Target="../media/hdphoto1.wdp"/><Relationship Id="rId9" Type="http://schemas.microsoft.com/office/2007/relationships/hdphoto" Target="../media/hdphoto4.wdp"/></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10.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 Id="rId9"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10.xml"/><Relationship Id="rId6" Type="http://schemas.microsoft.com/office/2007/relationships/hdphoto" Target="../media/hdphoto1.wdp"/><Relationship Id="rId5" Type="http://schemas.openxmlformats.org/officeDocument/2006/relationships/image" Target="../media/image22.pn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noAutofit/>
          </a:bodyPr>
          <a:lstStyle/>
          <a:p>
            <a:r>
              <a:rPr lang="es-MX" sz="3000" dirty="0"/>
              <a:t>Enseñar en tiempos de la tecnología</a:t>
            </a:r>
            <a:endParaRPr lang="es-CL" sz="3000" dirty="0"/>
          </a:p>
        </p:txBody>
      </p:sp>
      <p:sp>
        <p:nvSpPr>
          <p:cNvPr id="3" name="Subtítulo 2"/>
          <p:cNvSpPr>
            <a:spLocks noGrp="1"/>
          </p:cNvSpPr>
          <p:nvPr>
            <p:ph type="subTitle" idx="1"/>
          </p:nvPr>
        </p:nvSpPr>
        <p:spPr>
          <a:xfrm>
            <a:off x="4617721" y="3584587"/>
            <a:ext cx="4284752" cy="1034849"/>
          </a:xfrm>
        </p:spPr>
        <p:txBody>
          <a:bodyPr/>
          <a:lstStyle/>
          <a:p>
            <a:r>
              <a:rPr lang="es-MX" sz="2400" b="1" dirty="0"/>
              <a:t>Los desafíos del aprendizaje </a:t>
            </a:r>
          </a:p>
          <a:p>
            <a:r>
              <a:rPr lang="es-MX" sz="2400" b="1" dirty="0"/>
              <a:t>en la era digital</a:t>
            </a:r>
            <a:endParaRPr lang="es-CL" sz="2400" b="1" dirty="0"/>
          </a:p>
        </p:txBody>
      </p:sp>
      <p:sp>
        <p:nvSpPr>
          <p:cNvPr id="4" name="Marcador de texto 3"/>
          <p:cNvSpPr>
            <a:spLocks noGrp="1"/>
          </p:cNvSpPr>
          <p:nvPr>
            <p:ph type="body" sz="quarter" idx="13"/>
          </p:nvPr>
        </p:nvSpPr>
        <p:spPr>
          <a:xfrm>
            <a:off x="4617721" y="4792296"/>
            <a:ext cx="4284752" cy="1324023"/>
          </a:xfrm>
        </p:spPr>
        <p:txBody>
          <a:bodyPr/>
          <a:lstStyle/>
          <a:p>
            <a:pPr>
              <a:spcBef>
                <a:spcPts val="0"/>
              </a:spcBef>
            </a:pPr>
            <a:endParaRPr lang="es-MX" sz="1500" b="0" dirty="0"/>
          </a:p>
          <a:p>
            <a:pPr>
              <a:spcBef>
                <a:spcPts val="0"/>
              </a:spcBef>
            </a:pPr>
            <a:r>
              <a:rPr lang="es-MX" sz="1500" b="0" dirty="0"/>
              <a:t>Carlos Henríquez C.</a:t>
            </a:r>
          </a:p>
          <a:p>
            <a:pPr>
              <a:spcBef>
                <a:spcPts val="0"/>
              </a:spcBef>
            </a:pPr>
            <a:r>
              <a:rPr lang="es-MX" sz="1500" b="0" dirty="0"/>
              <a:t>Secretario Ejecutivo – Agencia de Calidad de la Educación</a:t>
            </a:r>
          </a:p>
          <a:p>
            <a:pPr>
              <a:spcBef>
                <a:spcPts val="0"/>
              </a:spcBef>
            </a:pPr>
            <a:r>
              <a:rPr lang="es-MX" sz="1500" b="0" dirty="0"/>
              <a:t>Junio 2018</a:t>
            </a:r>
          </a:p>
          <a:p>
            <a:pPr>
              <a:spcBef>
                <a:spcPts val="0"/>
              </a:spcBef>
            </a:pPr>
            <a:r>
              <a:rPr lang="es-MX" sz="1500" b="0" dirty="0"/>
              <a:t>@henriquezchile </a:t>
            </a:r>
          </a:p>
          <a:p>
            <a:pPr>
              <a:spcBef>
                <a:spcPts val="0"/>
              </a:spcBef>
            </a:pPr>
            <a:r>
              <a:rPr lang="es-MX" sz="1500" b="0" dirty="0"/>
              <a:t>carlos.henriquez@agenciaeducacion.cl</a:t>
            </a:r>
          </a:p>
          <a:p>
            <a:pPr>
              <a:spcBef>
                <a:spcPts val="0"/>
              </a:spcBef>
            </a:pPr>
            <a:endParaRPr lang="es-CL" sz="1500" dirty="0"/>
          </a:p>
        </p:txBody>
      </p:sp>
    </p:spTree>
    <p:extLst>
      <p:ext uri="{BB962C8B-B14F-4D97-AF65-F5344CB8AC3E}">
        <p14:creationId xmlns:p14="http://schemas.microsoft.com/office/powerpoint/2010/main" val="3699720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Los “fenicios”</a:t>
            </a:r>
          </a:p>
        </p:txBody>
      </p:sp>
      <p:sp>
        <p:nvSpPr>
          <p:cNvPr id="3" name="CuadroTexto 2"/>
          <p:cNvSpPr txBox="1"/>
          <p:nvPr/>
        </p:nvSpPr>
        <p:spPr>
          <a:xfrm>
            <a:off x="518264" y="906395"/>
            <a:ext cx="8025516" cy="5555367"/>
          </a:xfrm>
          <a:prstGeom prst="rect">
            <a:avLst/>
          </a:prstGeom>
          <a:noFill/>
        </p:spPr>
        <p:txBody>
          <a:bodyPr wrap="square" rtlCol="0">
            <a:spAutoFit/>
          </a:bodyPr>
          <a:lstStyle/>
          <a:p>
            <a:pPr>
              <a:spcAft>
                <a:spcPts val="600"/>
              </a:spcAft>
            </a:pPr>
            <a:endParaRPr lang="es-ES" sz="2200" b="1" dirty="0"/>
          </a:p>
          <a:p>
            <a:pPr marL="285750" indent="-285750">
              <a:spcAft>
                <a:spcPts val="600"/>
              </a:spcAft>
              <a:buFont typeface="Arial" panose="020B0604020202020204" pitchFamily="34" charset="0"/>
              <a:buChar char="•"/>
            </a:pPr>
            <a:r>
              <a:rPr lang="es-ES" sz="2200" b="1" dirty="0"/>
              <a:t>La tecnología debe estar al servicio del aprendizaje. </a:t>
            </a:r>
            <a:r>
              <a:rPr lang="es-ES" sz="2200" dirty="0"/>
              <a:t>Esta debe enriquecer la experiencia de los estudiantes en el sistema escolar, aprovechando su potencial para conectar con sus intereses y hablar en su lenguaje.</a:t>
            </a:r>
          </a:p>
          <a:p>
            <a:pPr marL="285750" indent="-285750">
              <a:spcAft>
                <a:spcPts val="600"/>
              </a:spcAft>
              <a:buFont typeface="Arial" panose="020B0604020202020204" pitchFamily="34" charset="0"/>
              <a:buChar char="•"/>
            </a:pPr>
            <a:endParaRPr lang="es-ES" sz="2200" dirty="0"/>
          </a:p>
          <a:p>
            <a:pPr marL="285750" indent="-285750">
              <a:spcAft>
                <a:spcPts val="600"/>
              </a:spcAft>
              <a:buFont typeface="Arial" panose="020B0604020202020204" pitchFamily="34" charset="0"/>
              <a:buChar char="•"/>
            </a:pPr>
            <a:r>
              <a:rPr lang="es-ES" sz="2200" b="1" dirty="0"/>
              <a:t>Debemos incorporar las tecnologías en el aula con un foco pedagógico y generar en los estudiantes el autocontrol para utilizarlas (regular y promover buen uso).</a:t>
            </a:r>
          </a:p>
          <a:p>
            <a:pPr marL="285750" indent="-285750">
              <a:spcAft>
                <a:spcPts val="600"/>
              </a:spcAft>
              <a:buFont typeface="Arial" panose="020B0604020202020204" pitchFamily="34" charset="0"/>
              <a:buChar char="•"/>
            </a:pPr>
            <a:endParaRPr lang="es-ES" sz="2200" dirty="0"/>
          </a:p>
          <a:p>
            <a:pPr marL="285750" indent="-285750">
              <a:spcAft>
                <a:spcPts val="600"/>
              </a:spcAft>
              <a:buFont typeface="Arial" panose="020B0604020202020204" pitchFamily="34" charset="0"/>
              <a:buChar char="•"/>
            </a:pPr>
            <a:r>
              <a:rPr lang="es-ES" sz="2200" dirty="0"/>
              <a:t>La formación inicial de profesores debe incorporar el desarrollo de habilidades </a:t>
            </a:r>
            <a:r>
              <a:rPr lang="es-ES" sz="2200" dirty="0" err="1"/>
              <a:t>TICs</a:t>
            </a:r>
            <a:r>
              <a:rPr lang="es-ES" sz="2200" dirty="0"/>
              <a:t> pero sobre todo, debe buscar que los futuros profesores desarrollen una actitud propicia a la innovación y la creatividad, además de la </a:t>
            </a:r>
            <a:r>
              <a:rPr lang="es-ES" sz="2200" b="1" dirty="0"/>
              <a:t>capacidad de aprender a mediar la tecnología (auto - control).</a:t>
            </a:r>
          </a:p>
        </p:txBody>
      </p:sp>
    </p:spTree>
    <p:extLst>
      <p:ext uri="{BB962C8B-B14F-4D97-AF65-F5344CB8AC3E}">
        <p14:creationId xmlns:p14="http://schemas.microsoft.com/office/powerpoint/2010/main" val="26852010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Uso de dispositivos digitales y aprendizaje</a:t>
            </a:r>
          </a:p>
        </p:txBody>
      </p:sp>
      <p:sp>
        <p:nvSpPr>
          <p:cNvPr id="3" name="CuadroTexto 2"/>
          <p:cNvSpPr txBox="1"/>
          <p:nvPr/>
        </p:nvSpPr>
        <p:spPr>
          <a:xfrm>
            <a:off x="506387" y="1217089"/>
            <a:ext cx="8198225" cy="5293757"/>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s-ES" sz="2200" b="1" dirty="0"/>
              <a:t>Los dispositivos digitales ya están en la sala de clases.</a:t>
            </a:r>
          </a:p>
          <a:p>
            <a:pPr marL="285750" indent="-285750">
              <a:spcAft>
                <a:spcPts val="600"/>
              </a:spcAft>
              <a:buFont typeface="Arial" panose="020B0604020202020204" pitchFamily="34" charset="0"/>
              <a:buChar char="•"/>
            </a:pPr>
            <a:endParaRPr lang="es-ES" sz="2200" dirty="0"/>
          </a:p>
          <a:p>
            <a:pPr marL="285750" indent="-285750">
              <a:spcAft>
                <a:spcPts val="600"/>
              </a:spcAft>
              <a:buFont typeface="Arial" panose="020B0604020202020204" pitchFamily="34" charset="0"/>
              <a:buChar char="•"/>
            </a:pPr>
            <a:r>
              <a:rPr lang="es-ES" sz="2200" dirty="0"/>
              <a:t>Los jóvenes acceden a los dispositivos digitales no solo porque están disponibles para ellos, sino también porque fomentan su </a:t>
            </a:r>
            <a:r>
              <a:rPr lang="es-ES" sz="2200" b="1" dirty="0"/>
              <a:t>sentido de pertenencia </a:t>
            </a:r>
            <a:r>
              <a:rPr lang="es-ES" sz="2200" dirty="0"/>
              <a:t>y porque responden a su manera de socializar con sus pares.</a:t>
            </a:r>
          </a:p>
          <a:p>
            <a:pPr marL="285750" indent="-285750">
              <a:spcAft>
                <a:spcPts val="600"/>
              </a:spcAft>
              <a:buFont typeface="Arial" panose="020B0604020202020204" pitchFamily="34" charset="0"/>
              <a:buChar char="•"/>
            </a:pPr>
            <a:endParaRPr lang="es-ES" sz="2200" dirty="0"/>
          </a:p>
          <a:p>
            <a:pPr marL="285750" indent="-285750">
              <a:spcAft>
                <a:spcPts val="600"/>
              </a:spcAft>
              <a:buFont typeface="Arial" panose="020B0604020202020204" pitchFamily="34" charset="0"/>
              <a:buChar char="•"/>
            </a:pPr>
            <a:r>
              <a:rPr lang="es-ES" sz="2200" b="1" dirty="0"/>
              <a:t>Esta realidad está modificando su forma de pensar y aprender, por lo que resulta central mediar su uso (regular).</a:t>
            </a:r>
          </a:p>
          <a:p>
            <a:pPr marL="285750" indent="-285750">
              <a:spcAft>
                <a:spcPts val="600"/>
              </a:spcAft>
              <a:buFont typeface="Arial" panose="020B0604020202020204" pitchFamily="34" charset="0"/>
              <a:buChar char="•"/>
            </a:pPr>
            <a:endParaRPr lang="es-ES" sz="2200" dirty="0"/>
          </a:p>
          <a:p>
            <a:pPr marL="285750" indent="-285750">
              <a:spcAft>
                <a:spcPts val="600"/>
              </a:spcAft>
              <a:buFont typeface="Arial" panose="020B0604020202020204" pitchFamily="34" charset="0"/>
              <a:buChar char="•"/>
            </a:pPr>
            <a:r>
              <a:rPr lang="es-ES" sz="2200" dirty="0"/>
              <a:t>La inmediatez de las nuevas tecnologías y la multiplicación de los estímulos digitales induce a los estudiantes a acelerar el ritmo e intensidad de uso de las aplicaciones disponibles. Esto se traduce en lo que llamamos </a:t>
            </a:r>
            <a:r>
              <a:rPr lang="es-ES" sz="2200" b="1" dirty="0"/>
              <a:t>multitarea digital</a:t>
            </a:r>
            <a:r>
              <a:rPr lang="es-ES" sz="2200" dirty="0"/>
              <a:t>.</a:t>
            </a:r>
          </a:p>
        </p:txBody>
      </p:sp>
    </p:spTree>
    <p:extLst>
      <p:ext uri="{BB962C8B-B14F-4D97-AF65-F5344CB8AC3E}">
        <p14:creationId xmlns:p14="http://schemas.microsoft.com/office/powerpoint/2010/main" val="7177187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La multitarea y una nueva forma de aprender</a:t>
            </a:r>
          </a:p>
        </p:txBody>
      </p:sp>
      <p:sp>
        <p:nvSpPr>
          <p:cNvPr id="3" name="CuadroTexto 2"/>
          <p:cNvSpPr txBox="1"/>
          <p:nvPr/>
        </p:nvSpPr>
        <p:spPr>
          <a:xfrm>
            <a:off x="542014" y="1442720"/>
            <a:ext cx="8025516" cy="5139869"/>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s-ES" sz="2200" dirty="0"/>
              <a:t>La multitarea digital define la manera de “estar en el mundo” de la nueva generación de estudiantes. Hoy </a:t>
            </a:r>
            <a:r>
              <a:rPr lang="es-ES" sz="2200" b="1" dirty="0"/>
              <a:t>los jóvenes realizan más actividades al mismo tiempo que generaciones previas </a:t>
            </a:r>
            <a:r>
              <a:rPr lang="es-ES" sz="2200" dirty="0"/>
              <a:t>(Rosen, 2010; </a:t>
            </a:r>
            <a:r>
              <a:rPr lang="es-ES" sz="2200" dirty="0" err="1"/>
              <a:t>Gazzeley</a:t>
            </a:r>
            <a:r>
              <a:rPr lang="es-ES" sz="2200" dirty="0"/>
              <a:t> &amp; Rosen, 2016). </a:t>
            </a:r>
          </a:p>
          <a:p>
            <a:pPr marL="285750" indent="-285750">
              <a:spcAft>
                <a:spcPts val="600"/>
              </a:spcAft>
              <a:buFont typeface="Arial" panose="020B0604020202020204" pitchFamily="34" charset="0"/>
              <a:buChar char="•"/>
            </a:pPr>
            <a:endParaRPr lang="es-ES" sz="2200" dirty="0"/>
          </a:p>
          <a:p>
            <a:pPr marL="285750" indent="-285750">
              <a:spcAft>
                <a:spcPts val="600"/>
              </a:spcAft>
              <a:buFont typeface="Arial" panose="020B0604020202020204" pitchFamily="34" charset="0"/>
              <a:buChar char="•"/>
            </a:pPr>
            <a:r>
              <a:rPr lang="es-ES" sz="2200" b="1" dirty="0"/>
              <a:t>Los dispositivos digitales son utilizados simultáneamente en varias tareas a la vez</a:t>
            </a:r>
            <a:r>
              <a:rPr lang="es-ES" sz="2200" dirty="0"/>
              <a:t>. Por ejemplo, ver televisión y navegar en internet, utilizar el chat y/o ver </a:t>
            </a:r>
            <a:r>
              <a:rPr lang="es-ES" sz="2200" dirty="0" err="1"/>
              <a:t>Netflix</a:t>
            </a:r>
            <a:r>
              <a:rPr lang="es-ES" sz="2200" dirty="0"/>
              <a:t> mientras se atiende una clase, etc. </a:t>
            </a:r>
          </a:p>
          <a:p>
            <a:pPr marL="285750" indent="-285750">
              <a:spcAft>
                <a:spcPts val="600"/>
              </a:spcAft>
              <a:buFont typeface="Arial" panose="020B0604020202020204" pitchFamily="34" charset="0"/>
              <a:buChar char="•"/>
            </a:pPr>
            <a:endParaRPr lang="es-ES" sz="2200" dirty="0"/>
          </a:p>
          <a:p>
            <a:pPr marL="285750" indent="-285750">
              <a:spcAft>
                <a:spcPts val="600"/>
              </a:spcAft>
              <a:buFont typeface="Arial" panose="020B0604020202020204" pitchFamily="34" charset="0"/>
              <a:buChar char="•"/>
            </a:pPr>
            <a:r>
              <a:rPr lang="es-ES" sz="2200" dirty="0"/>
              <a:t>Como seres humanos orientados a metas, y dadas nuestras limitaciones en el control cognitivo (atención, memoria de trabajo y manejo de metas), </a:t>
            </a:r>
            <a:r>
              <a:rPr lang="es-ES" sz="2200" b="1" dirty="0"/>
              <a:t>somos extremadamente sensibles a la interferencia que implica la multitarea </a:t>
            </a:r>
            <a:r>
              <a:rPr lang="es-ES" sz="2200" dirty="0"/>
              <a:t>(</a:t>
            </a:r>
            <a:r>
              <a:rPr lang="es-ES" sz="2200" dirty="0" err="1"/>
              <a:t>Gazzeley</a:t>
            </a:r>
            <a:r>
              <a:rPr lang="es-ES" sz="2200" dirty="0"/>
              <a:t> &amp; Rosen, 2016).</a:t>
            </a:r>
          </a:p>
        </p:txBody>
      </p:sp>
    </p:spTree>
    <p:extLst>
      <p:ext uri="{BB962C8B-B14F-4D97-AF65-F5344CB8AC3E}">
        <p14:creationId xmlns:p14="http://schemas.microsoft.com/office/powerpoint/2010/main" val="21521218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132123" y="6608631"/>
            <a:ext cx="4585648" cy="219291"/>
          </a:xfrm>
          <a:prstGeom prst="rect">
            <a:avLst/>
          </a:prstGeom>
          <a:noFill/>
        </p:spPr>
        <p:txBody>
          <a:bodyPr wrap="square" rtlCol="0">
            <a:spAutoFit/>
          </a:bodyPr>
          <a:lstStyle/>
          <a:p>
            <a:r>
              <a:rPr lang="es-MX" sz="825" dirty="0">
                <a:solidFill>
                  <a:sysClr val="windowText" lastClr="000000"/>
                </a:solidFill>
              </a:rPr>
              <a:t>Nota* Evidencia a partir de datos PISA y Simce II medio 2015.</a:t>
            </a:r>
          </a:p>
        </p:txBody>
      </p:sp>
      <p:sp>
        <p:nvSpPr>
          <p:cNvPr id="14" name="CuadroTexto 13"/>
          <p:cNvSpPr txBox="1"/>
          <p:nvPr/>
        </p:nvSpPr>
        <p:spPr>
          <a:xfrm>
            <a:off x="5750360" y="2305634"/>
            <a:ext cx="184731" cy="300082"/>
          </a:xfrm>
          <a:prstGeom prst="rect">
            <a:avLst/>
          </a:prstGeom>
          <a:noFill/>
        </p:spPr>
        <p:txBody>
          <a:bodyPr wrap="none" rtlCol="0">
            <a:spAutoFit/>
          </a:bodyPr>
          <a:lstStyle/>
          <a:p>
            <a:endParaRPr lang="es-ES" sz="1350" dirty="0">
              <a:solidFill>
                <a:sysClr val="windowText" lastClr="000000"/>
              </a:solidFill>
            </a:endParaRPr>
          </a:p>
        </p:txBody>
      </p:sp>
      <p:sp>
        <p:nvSpPr>
          <p:cNvPr id="15" name="CuadroTexto 14"/>
          <p:cNvSpPr txBox="1"/>
          <p:nvPr/>
        </p:nvSpPr>
        <p:spPr>
          <a:xfrm>
            <a:off x="-638175" y="-314326"/>
            <a:ext cx="184731" cy="300082"/>
          </a:xfrm>
          <a:prstGeom prst="rect">
            <a:avLst/>
          </a:prstGeom>
          <a:noFill/>
        </p:spPr>
        <p:txBody>
          <a:bodyPr wrap="none" rtlCol="0">
            <a:spAutoFit/>
          </a:bodyPr>
          <a:lstStyle/>
          <a:p>
            <a:endParaRPr lang="es-ES" sz="1350" dirty="0"/>
          </a:p>
        </p:txBody>
      </p:sp>
      <p:grpSp>
        <p:nvGrpSpPr>
          <p:cNvPr id="16" name="Agrupar 15"/>
          <p:cNvGrpSpPr/>
          <p:nvPr/>
        </p:nvGrpSpPr>
        <p:grpSpPr>
          <a:xfrm>
            <a:off x="3219260" y="1899280"/>
            <a:ext cx="2806645" cy="2816922"/>
            <a:chOff x="3344334" y="1380068"/>
            <a:chExt cx="4572000" cy="4571998"/>
          </a:xfrm>
          <a:solidFill>
            <a:srgbClr val="FFFFFF"/>
          </a:solidFill>
        </p:grpSpPr>
        <p:sp>
          <p:nvSpPr>
            <p:cNvPr id="18" name="Elipse 17"/>
            <p:cNvSpPr/>
            <p:nvPr/>
          </p:nvSpPr>
          <p:spPr>
            <a:xfrm>
              <a:off x="3344334" y="1380068"/>
              <a:ext cx="4572000" cy="4571998"/>
            </a:xfrm>
            <a:prstGeom prst="ellipse">
              <a:avLst/>
            </a:prstGeom>
            <a:grpFill/>
            <a:ln w="38100">
              <a:solidFill>
                <a:srgbClr val="44546A"/>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s-ES" sz="1350">
                <a:solidFill>
                  <a:sysClr val="windowText" lastClr="000000"/>
                </a:solidFill>
              </a:endParaRPr>
            </a:p>
          </p:txBody>
        </p:sp>
        <p:sp>
          <p:nvSpPr>
            <p:cNvPr id="19" name="Triángulo rectángulo 18"/>
            <p:cNvSpPr/>
            <p:nvPr/>
          </p:nvSpPr>
          <p:spPr>
            <a:xfrm rot="10800000">
              <a:off x="3735354" y="1988839"/>
              <a:ext cx="329958" cy="347960"/>
            </a:xfrm>
            <a:prstGeom prst="rtTriangle">
              <a:avLst/>
            </a:prstGeom>
            <a:grpFill/>
            <a:ln w="38100">
              <a:solidFill>
                <a:srgbClr val="44546A"/>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s-ES" sz="1050">
                <a:solidFill>
                  <a:sysClr val="windowText" lastClr="000000"/>
                </a:solidFill>
              </a:endParaRPr>
            </a:p>
          </p:txBody>
        </p:sp>
        <p:sp>
          <p:nvSpPr>
            <p:cNvPr id="20" name="Triángulo rectángulo 19"/>
            <p:cNvSpPr/>
            <p:nvPr/>
          </p:nvSpPr>
          <p:spPr>
            <a:xfrm rot="16372572">
              <a:off x="7126186" y="1921104"/>
              <a:ext cx="329958" cy="347960"/>
            </a:xfrm>
            <a:prstGeom prst="rtTriangle">
              <a:avLst/>
            </a:prstGeom>
            <a:grpFill/>
            <a:ln w="38100">
              <a:solidFill>
                <a:srgbClr val="44546A"/>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s-ES" sz="1050">
                <a:solidFill>
                  <a:sysClr val="windowText" lastClr="000000"/>
                </a:solidFill>
              </a:endParaRPr>
            </a:p>
          </p:txBody>
        </p:sp>
        <p:sp>
          <p:nvSpPr>
            <p:cNvPr id="21" name="Triángulo rectángulo 20"/>
            <p:cNvSpPr/>
            <p:nvPr/>
          </p:nvSpPr>
          <p:spPr>
            <a:xfrm rot="5638790">
              <a:off x="3790459" y="5053774"/>
              <a:ext cx="329958" cy="347960"/>
            </a:xfrm>
            <a:prstGeom prst="rtTriangle">
              <a:avLst/>
            </a:prstGeom>
            <a:grpFill/>
            <a:ln w="38100">
              <a:solidFill>
                <a:srgbClr val="44546A"/>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s-ES" sz="1050">
                <a:solidFill>
                  <a:sysClr val="windowText" lastClr="000000"/>
                </a:solidFill>
              </a:endParaRPr>
            </a:p>
          </p:txBody>
        </p:sp>
        <p:sp>
          <p:nvSpPr>
            <p:cNvPr id="22" name="Triángulo rectángulo 21"/>
            <p:cNvSpPr/>
            <p:nvPr/>
          </p:nvSpPr>
          <p:spPr>
            <a:xfrm>
              <a:off x="7160051" y="5028373"/>
              <a:ext cx="329958" cy="347960"/>
            </a:xfrm>
            <a:prstGeom prst="rtTriangle">
              <a:avLst/>
            </a:prstGeom>
            <a:grpFill/>
            <a:ln w="38100">
              <a:solidFill>
                <a:srgbClr val="44546A"/>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s-ES" sz="1050">
                <a:solidFill>
                  <a:sysClr val="windowText" lastClr="000000"/>
                </a:solidFill>
              </a:endParaRPr>
            </a:p>
          </p:txBody>
        </p:sp>
      </p:grpSp>
      <p:sp>
        <p:nvSpPr>
          <p:cNvPr id="25" name="Rectángulo 24"/>
          <p:cNvSpPr/>
          <p:nvPr/>
        </p:nvSpPr>
        <p:spPr>
          <a:xfrm>
            <a:off x="5935091" y="4643793"/>
            <a:ext cx="2027295" cy="590931"/>
          </a:xfrm>
          <a:prstGeom prst="rect">
            <a:avLst/>
          </a:prstGeom>
        </p:spPr>
        <p:txBody>
          <a:bodyPr wrap="square">
            <a:spAutoFit/>
          </a:bodyPr>
          <a:lstStyle/>
          <a:p>
            <a:pPr algn="ctr">
              <a:lnSpc>
                <a:spcPct val="90000"/>
              </a:lnSpc>
            </a:pPr>
            <a:r>
              <a:rPr lang="es-ES" b="1" dirty="0">
                <a:solidFill>
                  <a:schemeClr val="tx2"/>
                </a:solidFill>
              </a:rPr>
              <a:t>Disminución de la atención focalizada</a:t>
            </a:r>
          </a:p>
        </p:txBody>
      </p:sp>
      <p:sp>
        <p:nvSpPr>
          <p:cNvPr id="26" name="CuadroTexto 25"/>
          <p:cNvSpPr txBox="1"/>
          <p:nvPr/>
        </p:nvSpPr>
        <p:spPr>
          <a:xfrm>
            <a:off x="5810103" y="1738828"/>
            <a:ext cx="2292887" cy="535531"/>
          </a:xfrm>
          <a:prstGeom prst="rect">
            <a:avLst/>
          </a:prstGeom>
          <a:noFill/>
          <a:ln>
            <a:noFill/>
          </a:ln>
        </p:spPr>
        <p:txBody>
          <a:bodyPr wrap="square" rtlCol="0">
            <a:spAutoFit/>
          </a:bodyPr>
          <a:lstStyle/>
          <a:p>
            <a:pPr algn="ctr">
              <a:lnSpc>
                <a:spcPct val="80000"/>
              </a:lnSpc>
            </a:pPr>
            <a:r>
              <a:rPr lang="es-ES" b="1" dirty="0">
                <a:solidFill>
                  <a:schemeClr val="tx2"/>
                </a:solidFill>
              </a:rPr>
              <a:t>Constante búsqueda de información</a:t>
            </a:r>
          </a:p>
        </p:txBody>
      </p:sp>
      <p:sp>
        <p:nvSpPr>
          <p:cNvPr id="27" name="CuadroTexto 26"/>
          <p:cNvSpPr txBox="1"/>
          <p:nvPr/>
        </p:nvSpPr>
        <p:spPr>
          <a:xfrm>
            <a:off x="654167" y="4601514"/>
            <a:ext cx="3127709" cy="646331"/>
          </a:xfrm>
          <a:prstGeom prst="rect">
            <a:avLst/>
          </a:prstGeom>
          <a:noFill/>
        </p:spPr>
        <p:txBody>
          <a:bodyPr wrap="square" rtlCol="0">
            <a:spAutoFit/>
          </a:bodyPr>
          <a:lstStyle/>
          <a:p>
            <a:pPr algn="ctr"/>
            <a:r>
              <a:rPr lang="es-ES" b="1" dirty="0">
                <a:solidFill>
                  <a:schemeClr val="tx2"/>
                </a:solidFill>
              </a:rPr>
              <a:t>Disminución del interés por la lectura de textos más largos</a:t>
            </a:r>
          </a:p>
        </p:txBody>
      </p:sp>
      <p:sp>
        <p:nvSpPr>
          <p:cNvPr id="29" name="Rectángulo 28"/>
          <p:cNvSpPr/>
          <p:nvPr/>
        </p:nvSpPr>
        <p:spPr>
          <a:xfrm>
            <a:off x="1543800" y="1742999"/>
            <a:ext cx="1348445" cy="590931"/>
          </a:xfrm>
          <a:prstGeom prst="rect">
            <a:avLst/>
          </a:prstGeom>
        </p:spPr>
        <p:txBody>
          <a:bodyPr wrap="square">
            <a:spAutoFit/>
          </a:bodyPr>
          <a:lstStyle/>
          <a:p>
            <a:pPr algn="ctr">
              <a:lnSpc>
                <a:spcPct val="90000"/>
              </a:lnSpc>
            </a:pPr>
            <a:r>
              <a:rPr lang="es-MX" b="1" dirty="0">
                <a:solidFill>
                  <a:schemeClr val="tx2"/>
                </a:solidFill>
              </a:rPr>
              <a:t>Multitarea digital</a:t>
            </a:r>
          </a:p>
        </p:txBody>
      </p:sp>
      <p:pic>
        <p:nvPicPr>
          <p:cNvPr id="4" name="Imagen 3" descr="tecnologia.png"/>
          <p:cNvPicPr>
            <a:picLocks noChangeAspect="1"/>
          </p:cNvPicPr>
          <p:nvPr/>
        </p:nvPicPr>
        <p:blipFill>
          <a:blip r:embed="rId3" cstate="print">
            <a:duotone>
              <a:prstClr val="black"/>
              <a:srgbClr val="00A5B3">
                <a:tint val="45000"/>
                <a:satMod val="400000"/>
              </a:srgbClr>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3409636" y="2061473"/>
            <a:ext cx="2616269" cy="2354644"/>
          </a:xfrm>
          <a:prstGeom prst="rect">
            <a:avLst/>
          </a:prstGeom>
          <a:noFill/>
        </p:spPr>
      </p:pic>
      <p:sp>
        <p:nvSpPr>
          <p:cNvPr id="2" name="Título 1"/>
          <p:cNvSpPr>
            <a:spLocks noGrp="1"/>
          </p:cNvSpPr>
          <p:nvPr>
            <p:ph type="title"/>
          </p:nvPr>
        </p:nvSpPr>
        <p:spPr/>
        <p:txBody>
          <a:bodyPr>
            <a:normAutofit/>
          </a:bodyPr>
          <a:lstStyle/>
          <a:p>
            <a:r>
              <a:rPr lang="es-ES" dirty="0"/>
              <a:t>La multitarea y una nueva forma de aprender</a:t>
            </a:r>
          </a:p>
        </p:txBody>
      </p:sp>
    </p:spTree>
    <p:extLst>
      <p:ext uri="{BB962C8B-B14F-4D97-AF65-F5344CB8AC3E}">
        <p14:creationId xmlns:p14="http://schemas.microsoft.com/office/powerpoint/2010/main" val="22050780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La multitarea y una nueva forma de aprender</a:t>
            </a:r>
          </a:p>
        </p:txBody>
      </p:sp>
      <p:sp>
        <p:nvSpPr>
          <p:cNvPr id="3" name="CuadroTexto 2"/>
          <p:cNvSpPr txBox="1"/>
          <p:nvPr/>
        </p:nvSpPr>
        <p:spPr>
          <a:xfrm>
            <a:off x="528772" y="1230329"/>
            <a:ext cx="8025516" cy="5740033"/>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s-ES" sz="2200" dirty="0"/>
              <a:t>La interferencia en la generación digital rápidamente se transforma en </a:t>
            </a:r>
            <a:r>
              <a:rPr lang="es-ES" sz="2200" b="1" dirty="0"/>
              <a:t>interrupción</a:t>
            </a:r>
            <a:r>
              <a:rPr lang="es-ES" sz="2200" dirty="0"/>
              <a:t>. </a:t>
            </a:r>
          </a:p>
          <a:p>
            <a:pPr marL="285750" indent="-285750">
              <a:spcAft>
                <a:spcPts val="600"/>
              </a:spcAft>
              <a:buFont typeface="Arial" panose="020B0604020202020204" pitchFamily="34" charset="0"/>
              <a:buChar char="•"/>
            </a:pPr>
            <a:endParaRPr lang="es-ES" sz="1200" dirty="0"/>
          </a:p>
          <a:p>
            <a:pPr marL="285750" indent="-285750">
              <a:spcAft>
                <a:spcPts val="600"/>
              </a:spcAft>
              <a:buFont typeface="Arial" panose="020B0604020202020204" pitchFamily="34" charset="0"/>
              <a:buChar char="•"/>
            </a:pPr>
            <a:r>
              <a:rPr lang="es-ES" sz="2200" dirty="0"/>
              <a:t>Una </a:t>
            </a:r>
            <a:r>
              <a:rPr lang="es-ES" sz="2200" b="1" dirty="0"/>
              <a:t>interrupción</a:t>
            </a:r>
            <a:r>
              <a:rPr lang="es-ES" sz="2200" dirty="0"/>
              <a:t> es una interferencia que es difícil de ser acallada por la propia voluntad porque es voluntariamente buscada ya que </a:t>
            </a:r>
            <a:r>
              <a:rPr lang="es-ES" sz="2200" b="1" dirty="0"/>
              <a:t>provoca bienestar</a:t>
            </a:r>
            <a:r>
              <a:rPr lang="es-ES" sz="2200" dirty="0"/>
              <a:t> (a diferencia de otras distracciones como olores, sonidos o un pensamiento pasajero).</a:t>
            </a:r>
          </a:p>
          <a:p>
            <a:pPr marL="285750" indent="-285750">
              <a:spcAft>
                <a:spcPts val="600"/>
              </a:spcAft>
              <a:buFont typeface="Arial" panose="020B0604020202020204" pitchFamily="34" charset="0"/>
              <a:buChar char="•"/>
            </a:pPr>
            <a:endParaRPr lang="es-ES" sz="1200" dirty="0"/>
          </a:p>
          <a:p>
            <a:pPr marL="285750" indent="-285750">
              <a:spcAft>
                <a:spcPts val="600"/>
              </a:spcAft>
              <a:buFont typeface="Arial" panose="020B0604020202020204" pitchFamily="34" charset="0"/>
              <a:buChar char="•"/>
            </a:pPr>
            <a:r>
              <a:rPr lang="es-ES" sz="2200" b="1" dirty="0"/>
              <a:t>La búsqueda constante de informaci</a:t>
            </a:r>
            <a:r>
              <a:rPr lang="es-ES" sz="2200" dirty="0"/>
              <a:t>ón (y bienestar) </a:t>
            </a:r>
            <a:r>
              <a:rPr lang="es-ES" sz="2200" b="1" dirty="0"/>
              <a:t>exacerba la multitarea.</a:t>
            </a:r>
          </a:p>
          <a:p>
            <a:pPr marL="285750" indent="-285750">
              <a:spcAft>
                <a:spcPts val="600"/>
              </a:spcAft>
              <a:buFont typeface="Arial" panose="020B0604020202020204" pitchFamily="34" charset="0"/>
              <a:buChar char="•"/>
            </a:pPr>
            <a:endParaRPr lang="es-ES" sz="1200" dirty="0"/>
          </a:p>
          <a:p>
            <a:pPr marL="285750" indent="-285750">
              <a:spcAft>
                <a:spcPts val="600"/>
              </a:spcAft>
              <a:buFont typeface="Arial" panose="020B0604020202020204" pitchFamily="34" charset="0"/>
              <a:buChar char="•"/>
            </a:pPr>
            <a:r>
              <a:rPr lang="es-ES" sz="2200" b="1" dirty="0"/>
              <a:t>La gran cantidad de estímulos asociada a la multitarea digital induce cambios constantes de atención. </a:t>
            </a:r>
            <a:r>
              <a:rPr lang="es-ES" sz="2200" dirty="0"/>
              <a:t>Los estudiantes se acostumbran a estos cambios y los prefieren ante tareas que requieren de atención focalizada (Rosen, 2010).</a:t>
            </a:r>
          </a:p>
          <a:p>
            <a:pPr marL="285750" indent="-285750">
              <a:spcAft>
                <a:spcPts val="600"/>
              </a:spcAft>
              <a:buFont typeface="Arial" panose="020B0604020202020204" pitchFamily="34" charset="0"/>
              <a:buChar char="•"/>
            </a:pPr>
            <a:endParaRPr lang="es-ES" sz="2200" dirty="0"/>
          </a:p>
        </p:txBody>
      </p:sp>
    </p:spTree>
    <p:extLst>
      <p:ext uri="{BB962C8B-B14F-4D97-AF65-F5344CB8AC3E}">
        <p14:creationId xmlns:p14="http://schemas.microsoft.com/office/powerpoint/2010/main" val="8869910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Riesgos en el uso de dispositivos digitales</a:t>
            </a:r>
          </a:p>
        </p:txBody>
      </p:sp>
      <p:sp>
        <p:nvSpPr>
          <p:cNvPr id="3" name="CuadroTexto 2"/>
          <p:cNvSpPr txBox="1"/>
          <p:nvPr/>
        </p:nvSpPr>
        <p:spPr>
          <a:xfrm>
            <a:off x="499973" y="1285065"/>
            <a:ext cx="8025516" cy="2954655"/>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s-ES" sz="2200" dirty="0"/>
              <a:t>Por otra parte, el uso excesivo de internet y de videojuegos se ha asociado a </a:t>
            </a:r>
            <a:r>
              <a:rPr lang="es-ES" sz="2200" b="1" dirty="0"/>
              <a:t>trastornos mentales de tipo adictivo, el que es más propenso en la población joven y adolescente</a:t>
            </a:r>
            <a:r>
              <a:rPr lang="es-ES" sz="2200" dirty="0"/>
              <a:t>, a raíz de las necesidades emocionales propias de esta etapa del ciclo vital (Sánchez-Carbonell, </a:t>
            </a:r>
            <a:r>
              <a:rPr lang="es-ES" sz="2200" dirty="0" err="1"/>
              <a:t>Beranuy</a:t>
            </a:r>
            <a:r>
              <a:rPr lang="es-ES" sz="2200" dirty="0"/>
              <a:t>, Castellana, Chamarro, &amp; </a:t>
            </a:r>
            <a:r>
              <a:rPr lang="es-ES" sz="2200" dirty="0" err="1"/>
              <a:t>Oberst</a:t>
            </a:r>
            <a:r>
              <a:rPr lang="es-ES" sz="2200" dirty="0"/>
              <a:t>, 2008). </a:t>
            </a:r>
          </a:p>
          <a:p>
            <a:pPr marL="285750" indent="-285750">
              <a:spcAft>
                <a:spcPts val="600"/>
              </a:spcAft>
              <a:buFont typeface="Arial" panose="020B0604020202020204" pitchFamily="34" charset="0"/>
              <a:buChar char="•"/>
            </a:pPr>
            <a:endParaRPr lang="es-ES" sz="2200" dirty="0"/>
          </a:p>
          <a:p>
            <a:pPr marL="285750" indent="-285750">
              <a:spcAft>
                <a:spcPts val="600"/>
              </a:spcAft>
              <a:buFont typeface="Arial" panose="020B0604020202020204" pitchFamily="34" charset="0"/>
              <a:buChar char="•"/>
            </a:pPr>
            <a:endParaRPr lang="es-ES" sz="2200" dirty="0"/>
          </a:p>
        </p:txBody>
      </p:sp>
      <p:sp>
        <p:nvSpPr>
          <p:cNvPr id="5" name="Marcador de texto 2"/>
          <p:cNvSpPr txBox="1">
            <a:spLocks/>
          </p:cNvSpPr>
          <p:nvPr/>
        </p:nvSpPr>
        <p:spPr>
          <a:xfrm>
            <a:off x="3548184" y="3850432"/>
            <a:ext cx="5416113" cy="68729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b="1" i="0" kern="1200">
                <a:solidFill>
                  <a:srgbClr val="FFFFFF"/>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b="1" i="0" kern="1200">
                <a:solidFill>
                  <a:srgbClr val="FFFFFF"/>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b="1" i="0" kern="1200">
                <a:solidFill>
                  <a:srgbClr val="FFFFFF"/>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400" b="1" i="0" kern="1200">
                <a:solidFill>
                  <a:srgbClr val="FFFFFF"/>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400" b="1" i="0" kern="120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pPr>
            <a:r>
              <a:rPr lang="es-CL" sz="1600" b="0" dirty="0">
                <a:solidFill>
                  <a:srgbClr val="181717"/>
                </a:solidFill>
              </a:rPr>
              <a:t>“Actualmente se pierde mucho tiempo por culpa de los celulares”.</a:t>
            </a:r>
          </a:p>
        </p:txBody>
      </p:sp>
      <p:sp>
        <p:nvSpPr>
          <p:cNvPr id="6" name="Marcador de texto 2"/>
          <p:cNvSpPr txBox="1">
            <a:spLocks/>
          </p:cNvSpPr>
          <p:nvPr/>
        </p:nvSpPr>
        <p:spPr>
          <a:xfrm>
            <a:off x="4904767" y="4387445"/>
            <a:ext cx="1174749" cy="56292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b="1" i="0" kern="1200">
                <a:solidFill>
                  <a:srgbClr val="FFFFFF"/>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b="1" i="0" kern="1200">
                <a:solidFill>
                  <a:srgbClr val="FFFFFF"/>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b="1" i="0" kern="1200">
                <a:solidFill>
                  <a:srgbClr val="FFFFFF"/>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400" b="1" i="0" kern="1200">
                <a:solidFill>
                  <a:srgbClr val="FFFFFF"/>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400" b="1" i="0" kern="120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s-ES" sz="2700" dirty="0">
                <a:solidFill>
                  <a:srgbClr val="181717"/>
                </a:solidFill>
              </a:rPr>
              <a:t>76 %</a:t>
            </a:r>
          </a:p>
        </p:txBody>
      </p:sp>
      <p:pic>
        <p:nvPicPr>
          <p:cNvPr id="7" name="Imagen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9900000">
            <a:off x="2988214" y="3925979"/>
            <a:ext cx="516580" cy="437371"/>
          </a:xfrm>
          <a:prstGeom prst="rect">
            <a:avLst/>
          </a:prstGeom>
        </p:spPr>
      </p:pic>
      <p:sp>
        <p:nvSpPr>
          <p:cNvPr id="8" name="Rectángulo 7"/>
          <p:cNvSpPr/>
          <p:nvPr/>
        </p:nvSpPr>
        <p:spPr>
          <a:xfrm>
            <a:off x="3548185" y="4419573"/>
            <a:ext cx="1537012" cy="323165"/>
          </a:xfrm>
          <a:prstGeom prst="rect">
            <a:avLst/>
          </a:prstGeom>
          <a:solidFill>
            <a:schemeClr val="accent6"/>
          </a:solidFill>
        </p:spPr>
        <p:txBody>
          <a:bodyPr wrap="none">
            <a:spAutoFit/>
          </a:bodyPr>
          <a:lstStyle/>
          <a:p>
            <a:r>
              <a:rPr lang="es-ES" sz="1500" b="1" dirty="0">
                <a:solidFill>
                  <a:schemeClr val="bg1"/>
                </a:solidFill>
              </a:rPr>
              <a:t>Educación media</a:t>
            </a:r>
            <a:endParaRPr lang="es-ES" sz="1500" b="1" dirty="0"/>
          </a:p>
        </p:txBody>
      </p:sp>
      <p:sp>
        <p:nvSpPr>
          <p:cNvPr id="9" name="Marcador de texto 2"/>
          <p:cNvSpPr txBox="1">
            <a:spLocks/>
          </p:cNvSpPr>
          <p:nvPr/>
        </p:nvSpPr>
        <p:spPr>
          <a:xfrm>
            <a:off x="3561186" y="5008373"/>
            <a:ext cx="5403111" cy="60701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b="1" i="0" kern="1200">
                <a:solidFill>
                  <a:srgbClr val="FFFFFF"/>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b="1" i="0" kern="1200">
                <a:solidFill>
                  <a:srgbClr val="FFFFFF"/>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b="1" i="0" kern="1200">
                <a:solidFill>
                  <a:srgbClr val="FFFFFF"/>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400" b="1" i="0" kern="1200">
                <a:solidFill>
                  <a:srgbClr val="FFFFFF"/>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400" b="1" i="0" kern="120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pPr>
            <a:r>
              <a:rPr lang="es-CL" sz="1600" b="0" dirty="0">
                <a:solidFill>
                  <a:srgbClr val="181717"/>
                </a:solidFill>
              </a:rPr>
              <a:t>“Cuando no tengo mi celular me siento desconectado del mundo”.</a:t>
            </a:r>
          </a:p>
        </p:txBody>
      </p:sp>
      <p:sp>
        <p:nvSpPr>
          <p:cNvPr id="10" name="Rectángulo 9"/>
          <p:cNvSpPr/>
          <p:nvPr/>
        </p:nvSpPr>
        <p:spPr>
          <a:xfrm>
            <a:off x="5202124" y="5560853"/>
            <a:ext cx="864340" cy="466281"/>
          </a:xfrm>
          <a:prstGeom prst="rect">
            <a:avLst/>
          </a:prstGeom>
        </p:spPr>
        <p:txBody>
          <a:bodyPr vert="horz" lIns="91440" tIns="45720" rIns="91440" bIns="45720" rtlCol="0">
            <a:noAutofit/>
          </a:bodyPr>
          <a:lstStyle/>
          <a:p>
            <a:pPr algn="ctr">
              <a:lnSpc>
                <a:spcPct val="90000"/>
              </a:lnSpc>
              <a:spcBef>
                <a:spcPts val="1000"/>
              </a:spcBef>
              <a:buFont typeface="Arial" panose="020B0604020202020204" pitchFamily="34" charset="0"/>
              <a:buNone/>
            </a:pPr>
            <a:r>
              <a:rPr lang="es-CL" sz="2700" b="1" dirty="0">
                <a:solidFill>
                  <a:srgbClr val="181717"/>
                </a:solidFill>
              </a:rPr>
              <a:t>46 % </a:t>
            </a:r>
          </a:p>
        </p:txBody>
      </p:sp>
      <p:sp>
        <p:nvSpPr>
          <p:cNvPr id="11" name="Rectángulo 10"/>
          <p:cNvSpPr/>
          <p:nvPr/>
        </p:nvSpPr>
        <p:spPr>
          <a:xfrm>
            <a:off x="3558762" y="5646813"/>
            <a:ext cx="1537012" cy="323165"/>
          </a:xfrm>
          <a:prstGeom prst="rect">
            <a:avLst/>
          </a:prstGeom>
          <a:solidFill>
            <a:schemeClr val="accent6"/>
          </a:solidFill>
        </p:spPr>
        <p:txBody>
          <a:bodyPr wrap="none">
            <a:spAutoFit/>
          </a:bodyPr>
          <a:lstStyle/>
          <a:p>
            <a:r>
              <a:rPr lang="es-ES" sz="1500" b="1" dirty="0">
                <a:solidFill>
                  <a:schemeClr val="bg1"/>
                </a:solidFill>
              </a:rPr>
              <a:t>Educación media</a:t>
            </a:r>
            <a:endParaRPr lang="es-ES" sz="1500" b="1" dirty="0"/>
          </a:p>
        </p:txBody>
      </p:sp>
      <p:pic>
        <p:nvPicPr>
          <p:cNvPr id="12" name="Imagen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9900000">
            <a:off x="2994383" y="5058411"/>
            <a:ext cx="516580" cy="437371"/>
          </a:xfrm>
          <a:prstGeom prst="rect">
            <a:avLst/>
          </a:prstGeom>
        </p:spPr>
      </p:pic>
      <p:pic>
        <p:nvPicPr>
          <p:cNvPr id="13" name="Imagen 12" descr="osho.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966289" y="3619077"/>
            <a:ext cx="1959614" cy="2814497"/>
          </a:xfrm>
          <a:prstGeom prst="rect">
            <a:avLst/>
          </a:prstGeom>
        </p:spPr>
      </p:pic>
    </p:spTree>
    <p:extLst>
      <p:ext uri="{BB962C8B-B14F-4D97-AF65-F5344CB8AC3E}">
        <p14:creationId xmlns:p14="http://schemas.microsoft.com/office/powerpoint/2010/main" val="19602554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Desafíos</a:t>
            </a:r>
          </a:p>
        </p:txBody>
      </p:sp>
      <p:sp>
        <p:nvSpPr>
          <p:cNvPr id="3" name="CuadroTexto 2"/>
          <p:cNvSpPr txBox="1"/>
          <p:nvPr/>
        </p:nvSpPr>
        <p:spPr>
          <a:xfrm>
            <a:off x="190006" y="876210"/>
            <a:ext cx="8348351" cy="5940088"/>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s-ES" sz="2200" dirty="0"/>
              <a:t>Es importante que el sistema escolar </a:t>
            </a:r>
            <a:r>
              <a:rPr lang="es-ES" sz="2200" b="1" dirty="0"/>
              <a:t>utilice estas herramientas a favor de los aprendizajes estipulados en el currículo. </a:t>
            </a:r>
            <a:r>
              <a:rPr lang="es-ES" sz="2200" dirty="0"/>
              <a:t>De otro modo, se genera un desajuste entre la experiencia que plantea la escuela y la manera de aprender de los estudiantes de esta nueva generación.</a:t>
            </a:r>
          </a:p>
          <a:p>
            <a:pPr marL="285750" indent="-285750">
              <a:spcAft>
                <a:spcPts val="600"/>
              </a:spcAft>
              <a:buFont typeface="Arial" panose="020B0604020202020204" pitchFamily="34" charset="0"/>
              <a:buChar char="•"/>
            </a:pPr>
            <a:endParaRPr lang="es-ES" sz="800" dirty="0"/>
          </a:p>
          <a:p>
            <a:pPr marL="285750" indent="-285750">
              <a:spcAft>
                <a:spcPts val="600"/>
              </a:spcAft>
              <a:buFont typeface="Arial" panose="020B0604020202020204" pitchFamily="34" charset="0"/>
              <a:buChar char="•"/>
            </a:pPr>
            <a:r>
              <a:rPr lang="es-ES" sz="2200" dirty="0"/>
              <a:t>Incorporar nuevas tecnologías a la sala de clases puede permitir el aprendizaje en torno a códigos efectivos, y generan </a:t>
            </a:r>
            <a:r>
              <a:rPr lang="es-ES" sz="2200" b="1" dirty="0"/>
              <a:t>mayor cercanía y motivación en los estudiantes.</a:t>
            </a:r>
          </a:p>
          <a:p>
            <a:pPr marL="285750" indent="-285750">
              <a:spcAft>
                <a:spcPts val="600"/>
              </a:spcAft>
              <a:buFont typeface="Arial" panose="020B0604020202020204" pitchFamily="34" charset="0"/>
              <a:buChar char="•"/>
            </a:pPr>
            <a:endParaRPr lang="es-ES" sz="800" dirty="0"/>
          </a:p>
          <a:p>
            <a:pPr marL="285750" indent="-285750">
              <a:spcAft>
                <a:spcPts val="600"/>
              </a:spcAft>
              <a:buFont typeface="Arial" panose="020B0604020202020204" pitchFamily="34" charset="0"/>
              <a:buChar char="•"/>
            </a:pPr>
            <a:r>
              <a:rPr lang="es-ES" sz="2200" dirty="0"/>
              <a:t>Aprovechar su potencial para conectar con los jóvenes y hablar en su lenguaje. </a:t>
            </a:r>
          </a:p>
          <a:p>
            <a:pPr marL="285750" indent="-285750">
              <a:spcAft>
                <a:spcPts val="600"/>
              </a:spcAft>
              <a:buFont typeface="Arial" panose="020B0604020202020204" pitchFamily="34" charset="0"/>
              <a:buChar char="•"/>
            </a:pPr>
            <a:endParaRPr lang="es-ES" sz="800" dirty="0"/>
          </a:p>
          <a:p>
            <a:pPr marL="285750" indent="-285750">
              <a:spcAft>
                <a:spcPts val="600"/>
              </a:spcAft>
              <a:buFont typeface="Arial" panose="020B0604020202020204" pitchFamily="34" charset="0"/>
              <a:buChar char="•"/>
            </a:pPr>
            <a:r>
              <a:rPr lang="es-ES" sz="2200" b="1" dirty="0"/>
              <a:t>Nuevas formas de pensar y aprender gracias a las </a:t>
            </a:r>
            <a:r>
              <a:rPr lang="es-ES" sz="2200" b="1" dirty="0" err="1"/>
              <a:t>TICs</a:t>
            </a:r>
            <a:r>
              <a:rPr lang="es-ES" sz="2200" b="1" dirty="0"/>
              <a:t>, pero también es clave su regulación.</a:t>
            </a:r>
            <a:endParaRPr lang="es-ES" sz="2200" dirty="0"/>
          </a:p>
          <a:p>
            <a:pPr marL="285750" indent="-285750">
              <a:spcAft>
                <a:spcPts val="600"/>
              </a:spcAft>
              <a:buFont typeface="Arial" panose="020B0604020202020204" pitchFamily="34" charset="0"/>
              <a:buChar char="•"/>
            </a:pPr>
            <a:endParaRPr lang="es-ES" sz="800" dirty="0"/>
          </a:p>
          <a:p>
            <a:pPr marL="285750" indent="-285750">
              <a:spcAft>
                <a:spcPts val="600"/>
              </a:spcAft>
              <a:buFont typeface="Arial" panose="020B0604020202020204" pitchFamily="34" charset="0"/>
              <a:buChar char="•"/>
            </a:pPr>
            <a:r>
              <a:rPr lang="es-ES" sz="2200" dirty="0"/>
              <a:t>Nuestro sistema educativo está basado en la tecnología de la letra impresa. Lo peor que puede pasar en una clase es que se utilice la TIC como un libro, pues el libro ya se encuentra impreso (César </a:t>
            </a:r>
            <a:r>
              <a:rPr lang="es-ES" sz="2200" dirty="0" err="1"/>
              <a:t>Coll</a:t>
            </a:r>
            <a:r>
              <a:rPr lang="es-ES" sz="2200" dirty="0"/>
              <a:t>).</a:t>
            </a:r>
            <a:endParaRPr lang="es-ES" sz="1600" dirty="0"/>
          </a:p>
        </p:txBody>
      </p:sp>
    </p:spTree>
    <p:extLst>
      <p:ext uri="{BB962C8B-B14F-4D97-AF65-F5344CB8AC3E}">
        <p14:creationId xmlns:p14="http://schemas.microsoft.com/office/powerpoint/2010/main" val="34124423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uadroTexto 17"/>
          <p:cNvSpPr txBox="1"/>
          <p:nvPr/>
        </p:nvSpPr>
        <p:spPr>
          <a:xfrm>
            <a:off x="4075961" y="3813322"/>
            <a:ext cx="3950107" cy="923330"/>
          </a:xfrm>
          <a:prstGeom prst="rect">
            <a:avLst/>
          </a:prstGeom>
          <a:noFill/>
        </p:spPr>
        <p:txBody>
          <a:bodyPr wrap="square" rtlCol="0">
            <a:spAutoFit/>
          </a:bodyPr>
          <a:lstStyle/>
          <a:p>
            <a:r>
              <a:rPr lang="es-MX" dirty="0"/>
              <a:t>Fomentar el </a:t>
            </a:r>
            <a:r>
              <a:rPr lang="es-MX" b="1" dirty="0"/>
              <a:t>uso pedagógico de los dispositivos digitales</a:t>
            </a:r>
            <a:r>
              <a:rPr lang="es-MX" dirty="0"/>
              <a:t> </a:t>
            </a:r>
          </a:p>
          <a:p>
            <a:pPr algn="ctr"/>
            <a:endParaRPr lang="es-ES" dirty="0"/>
          </a:p>
        </p:txBody>
      </p:sp>
      <p:pic>
        <p:nvPicPr>
          <p:cNvPr id="14" name="Imagen 13" descr="celular2.png"/>
          <p:cNvPicPr>
            <a:picLocks noChangeAspect="1"/>
          </p:cNvPicPr>
          <p:nvPr/>
        </p:nvPicPr>
        <p:blipFill>
          <a:blip r:embed="rId3" cstate="print">
            <a:duotone>
              <a:prstClr val="black"/>
              <a:schemeClr val="tx2">
                <a:tint val="45000"/>
                <a:satMod val="400000"/>
              </a:schemeClr>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2858042" y="3092765"/>
            <a:ext cx="2015344" cy="1813808"/>
          </a:xfrm>
          <a:prstGeom prst="rect">
            <a:avLst/>
          </a:prstGeom>
        </p:spPr>
      </p:pic>
      <p:sp>
        <p:nvSpPr>
          <p:cNvPr id="8" name="CuadroTexto 7"/>
          <p:cNvSpPr txBox="1"/>
          <p:nvPr/>
        </p:nvSpPr>
        <p:spPr>
          <a:xfrm>
            <a:off x="88900" y="6567955"/>
            <a:ext cx="4585648" cy="219291"/>
          </a:xfrm>
          <a:prstGeom prst="rect">
            <a:avLst/>
          </a:prstGeom>
          <a:noFill/>
        </p:spPr>
        <p:txBody>
          <a:bodyPr wrap="square" rtlCol="0">
            <a:spAutoFit/>
          </a:bodyPr>
          <a:lstStyle/>
          <a:p>
            <a:r>
              <a:rPr lang="es-MX" sz="825" dirty="0"/>
              <a:t>Nota* Evidencia a partir de datos PISA y Simce II medio 2015.</a:t>
            </a:r>
          </a:p>
        </p:txBody>
      </p:sp>
      <p:sp>
        <p:nvSpPr>
          <p:cNvPr id="12" name="CuadroTexto 11"/>
          <p:cNvSpPr txBox="1"/>
          <p:nvPr/>
        </p:nvSpPr>
        <p:spPr>
          <a:xfrm>
            <a:off x="4183882" y="4999707"/>
            <a:ext cx="3584091" cy="923330"/>
          </a:xfrm>
          <a:prstGeom prst="rect">
            <a:avLst/>
          </a:prstGeom>
          <a:noFill/>
        </p:spPr>
        <p:txBody>
          <a:bodyPr wrap="square" rtlCol="0">
            <a:spAutoFit/>
          </a:bodyPr>
          <a:lstStyle/>
          <a:p>
            <a:r>
              <a:rPr lang="es-MX" b="1" dirty="0"/>
              <a:t>Formación de profesores </a:t>
            </a:r>
            <a:r>
              <a:rPr lang="es-MX" dirty="0"/>
              <a:t>para la </a:t>
            </a:r>
          </a:p>
          <a:p>
            <a:r>
              <a:rPr lang="es-MX" dirty="0"/>
              <a:t>era digital </a:t>
            </a:r>
            <a:r>
              <a:rPr lang="es-MX" b="1" dirty="0"/>
              <a:t>(oportunidades, dificultades y mediar con esta)</a:t>
            </a:r>
            <a:endParaRPr lang="es-MX" dirty="0"/>
          </a:p>
        </p:txBody>
      </p:sp>
      <p:sp>
        <p:nvSpPr>
          <p:cNvPr id="3" name="CuadroTexto 2"/>
          <p:cNvSpPr txBox="1"/>
          <p:nvPr/>
        </p:nvSpPr>
        <p:spPr>
          <a:xfrm>
            <a:off x="4075961" y="2632674"/>
            <a:ext cx="4075063" cy="646331"/>
          </a:xfrm>
          <a:prstGeom prst="rect">
            <a:avLst/>
          </a:prstGeom>
          <a:noFill/>
        </p:spPr>
        <p:txBody>
          <a:bodyPr wrap="square" rtlCol="0">
            <a:spAutoFit/>
          </a:bodyPr>
          <a:lstStyle/>
          <a:p>
            <a:r>
              <a:rPr lang="es-MX" dirty="0"/>
              <a:t>Reconocer las particularidades del estudiante 4G</a:t>
            </a:r>
          </a:p>
        </p:txBody>
      </p:sp>
      <p:pic>
        <p:nvPicPr>
          <p:cNvPr id="13" name="Imagen 12" descr="niño-clic.png"/>
          <p:cNvPicPr>
            <a:picLocks noChangeAspect="1"/>
          </p:cNvPicPr>
          <p:nvPr/>
        </p:nvPicPr>
        <p:blipFill>
          <a:blip r:embed="rId5" cstate="print">
            <a:duotone>
              <a:prstClr val="black"/>
              <a:schemeClr val="accent2">
                <a:tint val="45000"/>
                <a:satMod val="400000"/>
              </a:schemeClr>
            </a:duotone>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2580138" y="2160207"/>
            <a:ext cx="2054713" cy="1777326"/>
          </a:xfrm>
          <a:prstGeom prst="rect">
            <a:avLst/>
          </a:prstGeom>
        </p:spPr>
      </p:pic>
      <p:sp>
        <p:nvSpPr>
          <p:cNvPr id="4" name="Título 3"/>
          <p:cNvSpPr>
            <a:spLocks noGrp="1"/>
          </p:cNvSpPr>
          <p:nvPr>
            <p:ph type="title"/>
          </p:nvPr>
        </p:nvSpPr>
        <p:spPr/>
        <p:txBody>
          <a:bodyPr>
            <a:normAutofit/>
          </a:bodyPr>
          <a:lstStyle/>
          <a:p>
            <a:r>
              <a:rPr lang="es-ES" dirty="0"/>
              <a:t>Desafíos para las comunidades escolares</a:t>
            </a:r>
          </a:p>
        </p:txBody>
      </p:sp>
      <p:pic>
        <p:nvPicPr>
          <p:cNvPr id="24" name="Imagen 2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70535" y="2319134"/>
            <a:ext cx="2257103" cy="3784409"/>
          </a:xfrm>
          <a:prstGeom prst="rect">
            <a:avLst/>
          </a:prstGeom>
        </p:spPr>
      </p:pic>
      <p:pic>
        <p:nvPicPr>
          <p:cNvPr id="11" name="Imagen 10" descr="laptop.png"/>
          <p:cNvPicPr>
            <a:picLocks noChangeAspect="1"/>
          </p:cNvPicPr>
          <p:nvPr/>
        </p:nvPicPr>
        <p:blipFill>
          <a:blip r:embed="rId8" cstate="print">
            <a:duotone>
              <a:prstClr val="black"/>
              <a:schemeClr val="accent4">
                <a:tint val="45000"/>
                <a:satMod val="400000"/>
              </a:schemeClr>
            </a:duotone>
            <a:extLst>
              <a:ext uri="{BEBA8EAE-BF5A-486C-A8C5-ECC9F3942E4B}">
                <a14:imgProps xmlns:a14="http://schemas.microsoft.com/office/drawing/2010/main">
                  <a14:imgLayer r:embed="rId9">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2959761" y="4764689"/>
            <a:ext cx="1470063" cy="1353981"/>
          </a:xfrm>
          <a:prstGeom prst="rect">
            <a:avLst/>
          </a:prstGeom>
        </p:spPr>
      </p:pic>
      <p:sp>
        <p:nvSpPr>
          <p:cNvPr id="2" name="CuadroTexto 1">
            <a:extLst>
              <a:ext uri="{FF2B5EF4-FFF2-40B4-BE49-F238E27FC236}">
                <a16:creationId xmlns:a16="http://schemas.microsoft.com/office/drawing/2014/main" id="{EF451664-6950-EA45-810A-BF0965728B74}"/>
              </a:ext>
            </a:extLst>
          </p:cNvPr>
          <p:cNvSpPr txBox="1"/>
          <p:nvPr/>
        </p:nvSpPr>
        <p:spPr>
          <a:xfrm>
            <a:off x="337715" y="1021588"/>
            <a:ext cx="7851991" cy="646331"/>
          </a:xfrm>
          <a:prstGeom prst="rect">
            <a:avLst/>
          </a:prstGeom>
          <a:noFill/>
        </p:spPr>
        <p:txBody>
          <a:bodyPr wrap="square" rtlCol="0">
            <a:spAutoFit/>
          </a:bodyPr>
          <a:lstStyle/>
          <a:p>
            <a:pPr algn="ctr"/>
            <a:r>
              <a:rPr lang="es-CL" b="1" dirty="0"/>
              <a:t>Lo central: oportunidades para prender, luego la tecnolog</a:t>
            </a:r>
            <a:r>
              <a:rPr lang="es-ES" b="1" dirty="0" err="1"/>
              <a:t>ía</a:t>
            </a:r>
            <a:r>
              <a:rPr lang="es-ES" b="1" dirty="0"/>
              <a:t> al servicio de esos aprendizajes</a:t>
            </a:r>
            <a:endParaRPr lang="es-CL" b="1" dirty="0"/>
          </a:p>
        </p:txBody>
      </p:sp>
    </p:spTree>
    <p:extLst>
      <p:ext uri="{BB962C8B-B14F-4D97-AF65-F5344CB8AC3E}">
        <p14:creationId xmlns:p14="http://schemas.microsoft.com/office/powerpoint/2010/main" val="36160370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08451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vert="horz" lIns="68580" tIns="34290" rIns="68580" bIns="34290" rtlCol="0" anchor="ctr">
            <a:normAutofit/>
          </a:bodyPr>
          <a:lstStyle/>
          <a:p>
            <a:r>
              <a:rPr lang="es-CL" dirty="0"/>
              <a:t>Buscando una educación integral</a:t>
            </a:r>
            <a:endParaRPr lang="es-MX" b="1" dirty="0">
              <a:solidFill>
                <a:srgbClr val="FFFFFF"/>
              </a:solidFill>
            </a:endParaRPr>
          </a:p>
        </p:txBody>
      </p:sp>
      <p:pic>
        <p:nvPicPr>
          <p:cNvPr id="5" name="Marcador de contenido 7" descr="grafico-01.jpg"/>
          <p:cNvPicPr>
            <a:picLocks noGrp="1" noChangeAspect="1"/>
          </p:cNvPicPr>
          <p:nvPr/>
        </p:nvPicPr>
        <p:blipFill>
          <a:blip r:embed="rId3" cstate="email">
            <a:extLst>
              <a:ext uri="{28A0092B-C50C-407E-A947-70E740481C1C}">
                <a14:useLocalDpi xmlns:a14="http://schemas.microsoft.com/office/drawing/2010/main"/>
              </a:ext>
            </a:extLst>
          </a:blip>
          <a:stretch>
            <a:fillRect/>
          </a:stretch>
        </p:blipFill>
        <p:spPr>
          <a:xfrm>
            <a:off x="701314" y="1479041"/>
            <a:ext cx="7741373" cy="4387874"/>
          </a:xfrm>
          <a:prstGeom prst="rect">
            <a:avLst/>
          </a:prstGeom>
        </p:spPr>
      </p:pic>
      <p:sp>
        <p:nvSpPr>
          <p:cNvPr id="6" name="Rectángulo 5"/>
          <p:cNvSpPr/>
          <p:nvPr/>
        </p:nvSpPr>
        <p:spPr>
          <a:xfrm>
            <a:off x="5563008" y="5036653"/>
            <a:ext cx="907645" cy="4990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MX"/>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s-MX" sz="1050" b="1" dirty="0">
                <a:solidFill>
                  <a:schemeClr val="tx1"/>
                </a:solidFill>
                <a:latin typeface="Arial" panose="020B0604020202020204" pitchFamily="34" charset="0"/>
                <a:cs typeface="Arial" panose="020B0604020202020204" pitchFamily="34" charset="0"/>
              </a:rPr>
              <a:t>Desarrollo Artístico</a:t>
            </a:r>
            <a:endParaRPr lang="es-CL" sz="105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1185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pic>
        <p:nvPicPr>
          <p:cNvPr id="3" name="Imagen 4" descr="_33A3429.JPG"/>
          <p:cNvPicPr>
            <a:picLocks noChangeAspect="1"/>
          </p:cNvPicPr>
          <p:nvPr/>
        </p:nvPicPr>
        <p:blipFill rotWithShape="1">
          <a:blip r:embed="rId2">
            <a:extLst>
              <a:ext uri="{28A0092B-C50C-407E-A947-70E740481C1C}">
                <a14:useLocalDpi xmlns:a14="http://schemas.microsoft.com/office/drawing/2010/main" val="0"/>
              </a:ext>
            </a:extLst>
          </a:blip>
          <a:srcRect l="19831" t="8789" r="20419" b="24046"/>
          <a:stretch/>
        </p:blipFill>
        <p:spPr bwMode="auto">
          <a:xfrm>
            <a:off x="-9939" y="1"/>
            <a:ext cx="9153939" cy="68903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Rectángulo 3"/>
          <p:cNvSpPr>
            <a:spLocks noChangeArrowheads="1"/>
          </p:cNvSpPr>
          <p:nvPr/>
        </p:nvSpPr>
        <p:spPr bwMode="auto">
          <a:xfrm>
            <a:off x="218109" y="218983"/>
            <a:ext cx="2793448" cy="4412652"/>
          </a:xfrm>
          <a:prstGeom prst="rect">
            <a:avLst/>
          </a:prstGeom>
          <a:solidFill>
            <a:srgbClr val="FFC000">
              <a:alpha val="75000"/>
            </a:srgbClr>
          </a:solidFill>
          <a:ln>
            <a:noFill/>
          </a:ln>
          <a:effectLst>
            <a:outerShdw blurRad="40000" dist="23000" dir="5400000" rotWithShape="0">
              <a:srgbClr val="808080">
                <a:alpha val="34999"/>
              </a:srgbClr>
            </a:outerShdw>
          </a:effectLst>
          <a:extLst/>
        </p:spPr>
        <p:txBody>
          <a:bodyPr anchor="ctr"/>
          <a:lstStyle/>
          <a:p>
            <a:pPr algn="ctr" defTabSz="342900" fontAlgn="base">
              <a:spcBef>
                <a:spcPct val="0"/>
              </a:spcBef>
              <a:spcAft>
                <a:spcPct val="0"/>
              </a:spcAft>
              <a:defRPr/>
            </a:pPr>
            <a:endParaRPr lang="es-ES" sz="1600" kern="1200">
              <a:solidFill>
                <a:prstClr val="white"/>
              </a:solidFill>
              <a:latin typeface="Calibri" panose="020F0502020204030204"/>
              <a:ea typeface="ＭＳ Ｐゴシック" panose="020B0600070205080204" pitchFamily="34" charset="-128"/>
              <a:cs typeface="+mn-cs"/>
            </a:endParaRPr>
          </a:p>
        </p:txBody>
      </p:sp>
      <p:sp>
        <p:nvSpPr>
          <p:cNvPr id="5" name="Marcador de texto 1"/>
          <p:cNvSpPr txBox="1">
            <a:spLocks/>
          </p:cNvSpPr>
          <p:nvPr/>
        </p:nvSpPr>
        <p:spPr>
          <a:xfrm>
            <a:off x="218109" y="218983"/>
            <a:ext cx="2793448" cy="4412652"/>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s-ES" altLang="es-CL" sz="2200" dirty="0">
                <a:ea typeface="ＭＳ Ｐゴシック" panose="020B0600070205080204" pitchFamily="34" charset="-128"/>
              </a:rPr>
              <a:t>Los niños y niñas que ingresaron el 2017 a        Pre – </a:t>
            </a:r>
            <a:r>
              <a:rPr lang="es-ES" altLang="es-CL" sz="2200" dirty="0" err="1">
                <a:ea typeface="ＭＳ Ｐゴシック" panose="020B0600070205080204" pitchFamily="34" charset="-128"/>
              </a:rPr>
              <a:t>kinder</a:t>
            </a:r>
            <a:r>
              <a:rPr lang="es-ES" altLang="es-CL" sz="2200" dirty="0">
                <a:ea typeface="ＭＳ Ｐゴシック" panose="020B0600070205080204" pitchFamily="34" charset="-128"/>
              </a:rPr>
              <a:t> egresarán de cuarto medio el 2030.</a:t>
            </a:r>
          </a:p>
          <a:p>
            <a:pPr marL="0" indent="0">
              <a:buFont typeface="Arial" panose="020B0604020202020204" pitchFamily="34" charset="0"/>
              <a:buNone/>
            </a:pPr>
            <a:r>
              <a:rPr lang="es-ES" altLang="es-CL" sz="2200" dirty="0">
                <a:ea typeface="ＭＳ Ｐゴシック" panose="020B0600070205080204" pitchFamily="34" charset="-128"/>
              </a:rPr>
              <a:t>Algunos trabajos van a desaparecer y la mayoría van a cambiar, lo que hace difícil saber las habilidades que requerirán. </a:t>
            </a:r>
            <a:endParaRPr lang="es-CL" altLang="es-CL" sz="2200" dirty="0">
              <a:ea typeface="ＭＳ Ｐゴシック" panose="020B0600070205080204" pitchFamily="34" charset="-128"/>
            </a:endParaRPr>
          </a:p>
        </p:txBody>
      </p:sp>
    </p:spTree>
    <p:extLst>
      <p:ext uri="{BB962C8B-B14F-4D97-AF65-F5344CB8AC3E}">
        <p14:creationId xmlns:p14="http://schemas.microsoft.com/office/powerpoint/2010/main" val="10593198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Nuevos tiempos</a:t>
            </a:r>
          </a:p>
        </p:txBody>
      </p:sp>
      <p:pic>
        <p:nvPicPr>
          <p:cNvPr id="4" name="Imagen 3"/>
          <p:cNvPicPr>
            <a:picLocks noChangeAspect="1"/>
          </p:cNvPicPr>
          <p:nvPr/>
        </p:nvPicPr>
        <p:blipFill>
          <a:blip r:embed="rId2"/>
          <a:stretch>
            <a:fillRect/>
          </a:stretch>
        </p:blipFill>
        <p:spPr>
          <a:xfrm>
            <a:off x="620368" y="1107440"/>
            <a:ext cx="4752456" cy="2657856"/>
          </a:xfrm>
          <a:prstGeom prst="rect">
            <a:avLst/>
          </a:prstGeom>
        </p:spPr>
      </p:pic>
      <p:sp>
        <p:nvSpPr>
          <p:cNvPr id="5" name="object 2"/>
          <p:cNvSpPr/>
          <p:nvPr/>
        </p:nvSpPr>
        <p:spPr>
          <a:xfrm>
            <a:off x="3820768" y="3891281"/>
            <a:ext cx="4752456" cy="2657856"/>
          </a:xfrm>
          <a:prstGeom prst="rect">
            <a:avLst/>
          </a:prstGeom>
          <a:blipFill>
            <a:blip r:embed="rId3" cstate="print"/>
            <a:stretch>
              <a:fillRect/>
            </a:stretch>
          </a:blipFill>
        </p:spPr>
        <p:txBody>
          <a:bodyPr wrap="square" lIns="0" tIns="0" rIns="0" bIns="0" rtlCol="0"/>
          <a:lstStyle/>
          <a:p>
            <a:endParaRPr/>
          </a:p>
        </p:txBody>
      </p:sp>
      <p:sp>
        <p:nvSpPr>
          <p:cNvPr id="6" name="CuadroTexto 5"/>
          <p:cNvSpPr txBox="1"/>
          <p:nvPr/>
        </p:nvSpPr>
        <p:spPr>
          <a:xfrm>
            <a:off x="5372824" y="2251702"/>
            <a:ext cx="2540000" cy="369332"/>
          </a:xfrm>
          <a:prstGeom prst="rect">
            <a:avLst/>
          </a:prstGeom>
          <a:noFill/>
        </p:spPr>
        <p:txBody>
          <a:bodyPr wrap="square" rtlCol="0">
            <a:spAutoFit/>
          </a:bodyPr>
          <a:lstStyle/>
          <a:p>
            <a:r>
              <a:rPr lang="es-ES" b="1" dirty="0"/>
              <a:t>Inteligencia artificial</a:t>
            </a:r>
          </a:p>
        </p:txBody>
      </p:sp>
      <p:sp>
        <p:nvSpPr>
          <p:cNvPr id="7" name="CuadroTexto 6"/>
          <p:cNvSpPr txBox="1"/>
          <p:nvPr/>
        </p:nvSpPr>
        <p:spPr>
          <a:xfrm>
            <a:off x="1788768" y="5035543"/>
            <a:ext cx="2032000" cy="369332"/>
          </a:xfrm>
          <a:prstGeom prst="rect">
            <a:avLst/>
          </a:prstGeom>
          <a:noFill/>
        </p:spPr>
        <p:txBody>
          <a:bodyPr wrap="square" rtlCol="0">
            <a:spAutoFit/>
          </a:bodyPr>
          <a:lstStyle/>
          <a:p>
            <a:pPr algn="r"/>
            <a:r>
              <a:rPr lang="es-ES" b="1" dirty="0"/>
              <a:t>Automatización</a:t>
            </a:r>
          </a:p>
        </p:txBody>
      </p:sp>
    </p:spTree>
    <p:extLst>
      <p:ext uri="{BB962C8B-B14F-4D97-AF65-F5344CB8AC3E}">
        <p14:creationId xmlns:p14="http://schemas.microsoft.com/office/powerpoint/2010/main" val="26076133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Nuevos tiempos: ¿mundo al revés?</a:t>
            </a:r>
          </a:p>
        </p:txBody>
      </p:sp>
      <p:sp>
        <p:nvSpPr>
          <p:cNvPr id="3" name="object 2"/>
          <p:cNvSpPr/>
          <p:nvPr/>
        </p:nvSpPr>
        <p:spPr>
          <a:xfrm>
            <a:off x="538480" y="1412240"/>
            <a:ext cx="8016240" cy="4785359"/>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6591257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Nuevos tiempos </a:t>
            </a:r>
          </a:p>
        </p:txBody>
      </p:sp>
      <p:sp>
        <p:nvSpPr>
          <p:cNvPr id="3" name="CuadroTexto 2"/>
          <p:cNvSpPr txBox="1"/>
          <p:nvPr/>
        </p:nvSpPr>
        <p:spPr>
          <a:xfrm>
            <a:off x="542014" y="1452659"/>
            <a:ext cx="8025516" cy="3754874"/>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s-ES" sz="2200" dirty="0"/>
              <a:t>Los estudiantes actualmente perciben que hay una separación entre lo que viven en la escuela y lo que hay fuera de ella.</a:t>
            </a:r>
          </a:p>
          <a:p>
            <a:pPr marL="285750" indent="-285750">
              <a:spcAft>
                <a:spcPts val="600"/>
              </a:spcAft>
              <a:buFont typeface="Arial" panose="020B0604020202020204" pitchFamily="34" charset="0"/>
              <a:buChar char="•"/>
            </a:pPr>
            <a:endParaRPr lang="es-ES" sz="2200" dirty="0"/>
          </a:p>
          <a:p>
            <a:pPr marL="285750" indent="-285750">
              <a:spcAft>
                <a:spcPts val="600"/>
              </a:spcAft>
              <a:buFont typeface="Arial" panose="020B0604020202020204" pitchFamily="34" charset="0"/>
              <a:buChar char="•"/>
            </a:pPr>
            <a:r>
              <a:rPr lang="es-ES" sz="2200" dirty="0"/>
              <a:t>Hasta hace poco había que ir a un sitio para aprender. Hoy se puede aprender en cualquier lugar. </a:t>
            </a:r>
          </a:p>
          <a:p>
            <a:pPr marL="285750" indent="-285750">
              <a:spcAft>
                <a:spcPts val="600"/>
              </a:spcAft>
              <a:buFont typeface="Arial" panose="020B0604020202020204" pitchFamily="34" charset="0"/>
              <a:buChar char="•"/>
            </a:pPr>
            <a:endParaRPr lang="es-ES" sz="2200" dirty="0"/>
          </a:p>
          <a:p>
            <a:pPr marL="285750" indent="-285750">
              <a:spcAft>
                <a:spcPts val="600"/>
              </a:spcAft>
              <a:buFont typeface="Arial" panose="020B0604020202020204" pitchFamily="34" charset="0"/>
              <a:buChar char="•"/>
            </a:pPr>
            <a:r>
              <a:rPr lang="es-ES" sz="2200" dirty="0"/>
              <a:t>Se ha roto la dependencia espacio-temporal debido a las nuevas tecnologías.</a:t>
            </a:r>
          </a:p>
          <a:p>
            <a:pPr algn="r">
              <a:spcAft>
                <a:spcPts val="600"/>
              </a:spcAft>
            </a:pPr>
            <a:endParaRPr lang="es-ES" sz="1600" dirty="0"/>
          </a:p>
          <a:p>
            <a:pPr algn="r">
              <a:spcAft>
                <a:spcPts val="600"/>
              </a:spcAft>
            </a:pPr>
            <a:r>
              <a:rPr lang="es-ES" sz="1600" dirty="0"/>
              <a:t>Fuente: César </a:t>
            </a:r>
            <a:r>
              <a:rPr lang="es-ES" sz="1600" dirty="0" err="1"/>
              <a:t>Coll</a:t>
            </a:r>
            <a:endParaRPr lang="es-ES" sz="1600" dirty="0"/>
          </a:p>
        </p:txBody>
      </p:sp>
    </p:spTree>
    <p:extLst>
      <p:ext uri="{BB962C8B-B14F-4D97-AF65-F5344CB8AC3E}">
        <p14:creationId xmlns:p14="http://schemas.microsoft.com/office/powerpoint/2010/main" val="40950826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Uso de dispositivos digitales</a:t>
            </a:r>
          </a:p>
        </p:txBody>
      </p:sp>
      <p:sp>
        <p:nvSpPr>
          <p:cNvPr id="3" name="CuadroTexto 2"/>
          <p:cNvSpPr txBox="1"/>
          <p:nvPr/>
        </p:nvSpPr>
        <p:spPr>
          <a:xfrm>
            <a:off x="542014" y="1452659"/>
            <a:ext cx="8025516" cy="4124206"/>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s-ES" sz="2200" dirty="0"/>
              <a:t>Las nuevas generaciones viven en un mundo donde los dispositivos digitales (celulares inteligentes, </a:t>
            </a:r>
            <a:r>
              <a:rPr lang="es-ES" sz="2200" dirty="0" err="1"/>
              <a:t>tablets</a:t>
            </a:r>
            <a:r>
              <a:rPr lang="es-ES" sz="2200" dirty="0"/>
              <a:t>, videojuegos, etc.) son de amplio acceso.</a:t>
            </a:r>
          </a:p>
          <a:p>
            <a:pPr marL="285750" indent="-285750">
              <a:spcAft>
                <a:spcPts val="600"/>
              </a:spcAft>
              <a:buFont typeface="Arial" panose="020B0604020202020204" pitchFamily="34" charset="0"/>
              <a:buChar char="•"/>
            </a:pPr>
            <a:endParaRPr lang="es-ES" sz="2200" dirty="0"/>
          </a:p>
          <a:p>
            <a:pPr marL="285750" indent="-285750">
              <a:spcAft>
                <a:spcPts val="600"/>
              </a:spcAft>
              <a:buFont typeface="Arial" panose="020B0604020202020204" pitchFamily="34" charset="0"/>
              <a:buChar char="•"/>
            </a:pPr>
            <a:r>
              <a:rPr lang="es-ES" sz="2200" dirty="0"/>
              <a:t>De acuerdo a PISA (2015), el </a:t>
            </a:r>
            <a:r>
              <a:rPr lang="es-ES" sz="2200" b="1" dirty="0"/>
              <a:t>91% de los estudiantes </a:t>
            </a:r>
            <a:r>
              <a:rPr lang="es-ES" sz="2200" dirty="0"/>
              <a:t>de 15 años tiene acceso y </a:t>
            </a:r>
            <a:r>
              <a:rPr lang="es-ES" sz="2200" b="1" dirty="0"/>
              <a:t>usa un teléfono inteligente con internet</a:t>
            </a:r>
            <a:r>
              <a:rPr lang="es-ES" sz="2200" dirty="0"/>
              <a:t>, cifra que </a:t>
            </a:r>
            <a:r>
              <a:rPr lang="es-ES" sz="2200" b="1" dirty="0"/>
              <a:t>en nuestro país alcanza el 82%</a:t>
            </a:r>
            <a:r>
              <a:rPr lang="es-ES" sz="2200" dirty="0"/>
              <a:t>.</a:t>
            </a:r>
          </a:p>
          <a:p>
            <a:pPr marL="285750" indent="-285750">
              <a:spcAft>
                <a:spcPts val="600"/>
              </a:spcAft>
              <a:buFont typeface="Arial" panose="020B0604020202020204" pitchFamily="34" charset="0"/>
              <a:buChar char="•"/>
            </a:pPr>
            <a:endParaRPr lang="es-ES" sz="2200" dirty="0"/>
          </a:p>
          <a:p>
            <a:pPr marL="285750" indent="-285750">
              <a:spcAft>
                <a:spcPts val="600"/>
              </a:spcAft>
              <a:buFont typeface="Arial" panose="020B0604020202020204" pitchFamily="34" charset="0"/>
              <a:buChar char="•"/>
            </a:pPr>
            <a:r>
              <a:rPr lang="es-ES" sz="2200" dirty="0"/>
              <a:t>De acuerdo a los Resultados Educativos 2017, </a:t>
            </a:r>
            <a:r>
              <a:rPr lang="es-ES" sz="2200" b="1" dirty="0"/>
              <a:t>el 77 % de los estudiantes en Chile declara tener y usar un celular con acceso a internet.</a:t>
            </a:r>
            <a:r>
              <a:rPr lang="es-ES" sz="2200" dirty="0"/>
              <a:t> </a:t>
            </a:r>
          </a:p>
        </p:txBody>
      </p:sp>
    </p:spTree>
    <p:extLst>
      <p:ext uri="{BB962C8B-B14F-4D97-AF65-F5344CB8AC3E}">
        <p14:creationId xmlns:p14="http://schemas.microsoft.com/office/powerpoint/2010/main" val="14792491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2368837" y="1834826"/>
            <a:ext cx="4425950" cy="830997"/>
          </a:xfrm>
          <a:prstGeom prst="rect">
            <a:avLst/>
          </a:prstGeom>
          <a:noFill/>
        </p:spPr>
        <p:txBody>
          <a:bodyPr wrap="square" rtlCol="0">
            <a:spAutoFit/>
          </a:bodyPr>
          <a:lstStyle/>
          <a:p>
            <a:pPr algn="ctr"/>
            <a:r>
              <a:rPr lang="es-ES" sz="2400" b="1" dirty="0">
                <a:solidFill>
                  <a:sysClr val="windowText" lastClr="000000"/>
                </a:solidFill>
              </a:rPr>
              <a:t>Distintos usos e intereses entre hombres y mujeres</a:t>
            </a:r>
          </a:p>
        </p:txBody>
      </p:sp>
      <p:sp>
        <p:nvSpPr>
          <p:cNvPr id="19" name="CuadroTexto 18"/>
          <p:cNvSpPr txBox="1"/>
          <p:nvPr/>
        </p:nvSpPr>
        <p:spPr>
          <a:xfrm>
            <a:off x="2268335" y="4548823"/>
            <a:ext cx="1276350" cy="584775"/>
          </a:xfrm>
          <a:prstGeom prst="rect">
            <a:avLst/>
          </a:prstGeom>
          <a:noFill/>
        </p:spPr>
        <p:txBody>
          <a:bodyPr wrap="square" rtlCol="0">
            <a:spAutoFit/>
          </a:bodyPr>
          <a:lstStyle/>
          <a:p>
            <a:pPr algn="ctr"/>
            <a:r>
              <a:rPr lang="es-ES" sz="1600" b="1" dirty="0">
                <a:solidFill>
                  <a:sysClr val="windowText" lastClr="000000"/>
                </a:solidFill>
              </a:rPr>
              <a:t>Uso de videojuegos</a:t>
            </a:r>
          </a:p>
        </p:txBody>
      </p:sp>
      <p:sp>
        <p:nvSpPr>
          <p:cNvPr id="24" name="CuadroTexto 23"/>
          <p:cNvSpPr txBox="1"/>
          <p:nvPr/>
        </p:nvSpPr>
        <p:spPr>
          <a:xfrm>
            <a:off x="7293451" y="4295055"/>
            <a:ext cx="1512034" cy="1077218"/>
          </a:xfrm>
          <a:prstGeom prst="rect">
            <a:avLst/>
          </a:prstGeom>
          <a:noFill/>
        </p:spPr>
        <p:txBody>
          <a:bodyPr wrap="square" rtlCol="0">
            <a:spAutoFit/>
          </a:bodyPr>
          <a:lstStyle/>
          <a:p>
            <a:pPr algn="ctr"/>
            <a:r>
              <a:rPr lang="es-ES" sz="1600" b="1" dirty="0">
                <a:solidFill>
                  <a:sysClr val="windowText" lastClr="000000"/>
                </a:solidFill>
              </a:rPr>
              <a:t>Uso dispositivos digitales para chatear</a:t>
            </a:r>
          </a:p>
        </p:txBody>
      </p:sp>
      <p:sp>
        <p:nvSpPr>
          <p:cNvPr id="29" name="CuadroTexto 28"/>
          <p:cNvSpPr txBox="1"/>
          <p:nvPr/>
        </p:nvSpPr>
        <p:spPr>
          <a:xfrm>
            <a:off x="3691839" y="4302602"/>
            <a:ext cx="1674600" cy="1077218"/>
          </a:xfrm>
          <a:prstGeom prst="rect">
            <a:avLst/>
          </a:prstGeom>
          <a:noFill/>
        </p:spPr>
        <p:txBody>
          <a:bodyPr wrap="square" rtlCol="0">
            <a:spAutoFit/>
          </a:bodyPr>
          <a:lstStyle/>
          <a:p>
            <a:pPr algn="ctr"/>
            <a:r>
              <a:rPr lang="es-ES" sz="1600" b="1" dirty="0">
                <a:solidFill>
                  <a:sysClr val="windowText" lastClr="000000"/>
                </a:solidFill>
              </a:rPr>
              <a:t>Interés por nuevas </a:t>
            </a:r>
            <a:r>
              <a:rPr lang="es-ES" sz="1600" b="1" dirty="0" err="1">
                <a:solidFill>
                  <a:sysClr val="windowText" lastClr="000000"/>
                </a:solidFill>
              </a:rPr>
              <a:t>apps</a:t>
            </a:r>
            <a:r>
              <a:rPr lang="es-ES" sz="1600" b="1" dirty="0">
                <a:solidFill>
                  <a:sysClr val="windowText" lastClr="000000"/>
                </a:solidFill>
              </a:rPr>
              <a:t> y dispositivos digitales</a:t>
            </a:r>
          </a:p>
        </p:txBody>
      </p:sp>
      <p:sp>
        <p:nvSpPr>
          <p:cNvPr id="32" name="CuadroTexto 31"/>
          <p:cNvSpPr txBox="1"/>
          <p:nvPr/>
        </p:nvSpPr>
        <p:spPr>
          <a:xfrm>
            <a:off x="5437163" y="4319537"/>
            <a:ext cx="1882541" cy="1077218"/>
          </a:xfrm>
          <a:prstGeom prst="rect">
            <a:avLst/>
          </a:prstGeom>
          <a:noFill/>
        </p:spPr>
        <p:txBody>
          <a:bodyPr wrap="square" rtlCol="0">
            <a:spAutoFit/>
          </a:bodyPr>
          <a:lstStyle/>
          <a:p>
            <a:pPr algn="ctr"/>
            <a:r>
              <a:rPr lang="es-ES" sz="1600" b="1" dirty="0">
                <a:solidFill>
                  <a:sysClr val="windowText" lastClr="000000"/>
                </a:solidFill>
              </a:rPr>
              <a:t>Capacidad para resolver problemas con los dispositivos digitales</a:t>
            </a:r>
          </a:p>
        </p:txBody>
      </p:sp>
      <p:sp>
        <p:nvSpPr>
          <p:cNvPr id="35" name="CuadroTexto 34"/>
          <p:cNvSpPr txBox="1"/>
          <p:nvPr/>
        </p:nvSpPr>
        <p:spPr>
          <a:xfrm>
            <a:off x="267698" y="4317133"/>
            <a:ext cx="1784148" cy="1077218"/>
          </a:xfrm>
          <a:prstGeom prst="rect">
            <a:avLst/>
          </a:prstGeom>
          <a:noFill/>
        </p:spPr>
        <p:txBody>
          <a:bodyPr wrap="square" rtlCol="0">
            <a:spAutoFit/>
          </a:bodyPr>
          <a:lstStyle/>
          <a:p>
            <a:pPr algn="ctr"/>
            <a:r>
              <a:rPr lang="es-ES" sz="1600" b="1" dirty="0">
                <a:solidFill>
                  <a:sysClr val="windowText" lastClr="000000"/>
                </a:solidFill>
              </a:rPr>
              <a:t>Interés </a:t>
            </a:r>
          </a:p>
          <a:p>
            <a:pPr algn="ctr"/>
            <a:r>
              <a:rPr lang="es-ES" sz="1600" b="1" dirty="0">
                <a:solidFill>
                  <a:sysClr val="windowText" lastClr="000000"/>
                </a:solidFill>
              </a:rPr>
              <a:t>por compartir información sobre tales dispositivos</a:t>
            </a:r>
          </a:p>
        </p:txBody>
      </p:sp>
      <p:sp>
        <p:nvSpPr>
          <p:cNvPr id="23" name="CuadroTexto 22"/>
          <p:cNvSpPr txBox="1"/>
          <p:nvPr/>
        </p:nvSpPr>
        <p:spPr>
          <a:xfrm>
            <a:off x="313170" y="6577561"/>
            <a:ext cx="4279900" cy="219291"/>
          </a:xfrm>
          <a:prstGeom prst="rect">
            <a:avLst/>
          </a:prstGeom>
          <a:noFill/>
        </p:spPr>
        <p:txBody>
          <a:bodyPr wrap="square" rtlCol="0">
            <a:spAutoFit/>
          </a:bodyPr>
          <a:lstStyle/>
          <a:p>
            <a:r>
              <a:rPr lang="es-ES" sz="825" dirty="0">
                <a:solidFill>
                  <a:sysClr val="windowText" lastClr="000000"/>
                </a:solidFill>
              </a:rPr>
              <a:t>Nota* Conclusiones a partir de resultados de II medio 2016.</a:t>
            </a:r>
          </a:p>
        </p:txBody>
      </p:sp>
      <p:pic>
        <p:nvPicPr>
          <p:cNvPr id="4" name="Imagen 3" descr="escolar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94787" y="1099441"/>
            <a:ext cx="889794" cy="2137139"/>
          </a:xfrm>
          <a:prstGeom prst="rect">
            <a:avLst/>
          </a:prstGeom>
        </p:spPr>
      </p:pic>
      <p:pic>
        <p:nvPicPr>
          <p:cNvPr id="5" name="Imagen 4" descr="escolar2.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00013" y="1292691"/>
            <a:ext cx="743439" cy="1993880"/>
          </a:xfrm>
          <a:prstGeom prst="rect">
            <a:avLst/>
          </a:prstGeom>
        </p:spPr>
      </p:pic>
      <p:sp>
        <p:nvSpPr>
          <p:cNvPr id="54" name="CuadroTexto 53"/>
          <p:cNvSpPr txBox="1"/>
          <p:nvPr/>
        </p:nvSpPr>
        <p:spPr>
          <a:xfrm>
            <a:off x="1382955" y="3251136"/>
            <a:ext cx="1276350" cy="300082"/>
          </a:xfrm>
          <a:prstGeom prst="rect">
            <a:avLst/>
          </a:prstGeom>
          <a:noFill/>
        </p:spPr>
        <p:txBody>
          <a:bodyPr wrap="square" rtlCol="0">
            <a:spAutoFit/>
          </a:bodyPr>
          <a:lstStyle/>
          <a:p>
            <a:pPr algn="ctr"/>
            <a:r>
              <a:rPr lang="es-ES" sz="1350" b="1" dirty="0">
                <a:solidFill>
                  <a:sysClr val="windowText" lastClr="000000"/>
                </a:solidFill>
              </a:rPr>
              <a:t>MUJERES</a:t>
            </a:r>
          </a:p>
        </p:txBody>
      </p:sp>
      <p:sp>
        <p:nvSpPr>
          <p:cNvPr id="55" name="CuadroTexto 54"/>
          <p:cNvSpPr txBox="1"/>
          <p:nvPr/>
        </p:nvSpPr>
        <p:spPr>
          <a:xfrm>
            <a:off x="6691083" y="3147871"/>
            <a:ext cx="1276350" cy="300082"/>
          </a:xfrm>
          <a:prstGeom prst="rect">
            <a:avLst/>
          </a:prstGeom>
          <a:noFill/>
        </p:spPr>
        <p:txBody>
          <a:bodyPr wrap="square" rtlCol="0">
            <a:spAutoFit/>
          </a:bodyPr>
          <a:lstStyle/>
          <a:p>
            <a:pPr algn="ctr"/>
            <a:r>
              <a:rPr lang="es-ES" sz="1350" b="1" dirty="0">
                <a:solidFill>
                  <a:sysClr val="windowText" lastClr="000000"/>
                </a:solidFill>
              </a:rPr>
              <a:t>HOMBRES</a:t>
            </a:r>
          </a:p>
        </p:txBody>
      </p:sp>
      <p:sp>
        <p:nvSpPr>
          <p:cNvPr id="2" name="CuadroTexto 1"/>
          <p:cNvSpPr txBox="1"/>
          <p:nvPr/>
        </p:nvSpPr>
        <p:spPr>
          <a:xfrm>
            <a:off x="1836322" y="4763286"/>
            <a:ext cx="184731" cy="300082"/>
          </a:xfrm>
          <a:prstGeom prst="rect">
            <a:avLst/>
          </a:prstGeom>
          <a:noFill/>
        </p:spPr>
        <p:txBody>
          <a:bodyPr wrap="none" rtlCol="0">
            <a:spAutoFit/>
          </a:bodyPr>
          <a:lstStyle/>
          <a:p>
            <a:endParaRPr lang="es-ES" sz="1350" dirty="0">
              <a:solidFill>
                <a:sysClr val="windowText" lastClr="000000"/>
              </a:solidFill>
            </a:endParaRPr>
          </a:p>
        </p:txBody>
      </p:sp>
      <p:pic>
        <p:nvPicPr>
          <p:cNvPr id="10" name="Imagen 9" descr="masc_amarillo.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16590" y="3053835"/>
            <a:ext cx="686628" cy="526415"/>
          </a:xfrm>
          <a:prstGeom prst="rect">
            <a:avLst/>
          </a:prstGeom>
        </p:spPr>
      </p:pic>
      <p:grpSp>
        <p:nvGrpSpPr>
          <p:cNvPr id="13" name="Grupo 12"/>
          <p:cNvGrpSpPr/>
          <p:nvPr/>
        </p:nvGrpSpPr>
        <p:grpSpPr>
          <a:xfrm>
            <a:off x="1972342" y="5351220"/>
            <a:ext cx="1667693" cy="692497"/>
            <a:chOff x="140841" y="5230246"/>
            <a:chExt cx="1667693" cy="692497"/>
          </a:xfrm>
        </p:grpSpPr>
        <p:sp>
          <p:nvSpPr>
            <p:cNvPr id="20" name="CuadroTexto 19"/>
            <p:cNvSpPr txBox="1"/>
            <p:nvPr/>
          </p:nvSpPr>
          <p:spPr>
            <a:xfrm>
              <a:off x="351785" y="5230246"/>
              <a:ext cx="1456749" cy="692497"/>
            </a:xfrm>
            <a:prstGeom prst="rect">
              <a:avLst/>
            </a:prstGeom>
            <a:noFill/>
          </p:spPr>
          <p:txBody>
            <a:bodyPr wrap="square" rtlCol="0">
              <a:spAutoFit/>
            </a:bodyPr>
            <a:lstStyle/>
            <a:p>
              <a:pPr algn="ctr"/>
              <a:r>
                <a:rPr lang="es-ES" sz="3900" b="1" dirty="0">
                  <a:solidFill>
                    <a:sysClr val="windowText" lastClr="000000"/>
                  </a:solidFill>
                </a:rPr>
                <a:t>70 %</a:t>
              </a:r>
            </a:p>
          </p:txBody>
        </p:sp>
        <p:pic>
          <p:nvPicPr>
            <p:cNvPr id="72" name="Imagen 71" descr="masc_amarillo.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0841" y="5402001"/>
              <a:ext cx="622596" cy="477324"/>
            </a:xfrm>
            <a:prstGeom prst="rect">
              <a:avLst/>
            </a:prstGeom>
          </p:spPr>
        </p:pic>
      </p:grpSp>
      <p:pic>
        <p:nvPicPr>
          <p:cNvPr id="14" name="Imagen 13" descr="fem_naranjo.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225360" y="3163697"/>
            <a:ext cx="619125" cy="474663"/>
          </a:xfrm>
          <a:prstGeom prst="rect">
            <a:avLst/>
          </a:prstGeom>
        </p:spPr>
      </p:pic>
      <p:grpSp>
        <p:nvGrpSpPr>
          <p:cNvPr id="15" name="Grupo 14"/>
          <p:cNvGrpSpPr/>
          <p:nvPr/>
        </p:nvGrpSpPr>
        <p:grpSpPr>
          <a:xfrm>
            <a:off x="2158498" y="3774601"/>
            <a:ext cx="1495425" cy="518867"/>
            <a:chOff x="145308" y="3801384"/>
            <a:chExt cx="1495425" cy="518867"/>
          </a:xfrm>
        </p:grpSpPr>
        <p:sp>
          <p:nvSpPr>
            <p:cNvPr id="17" name="CuadroTexto 16"/>
            <p:cNvSpPr txBox="1"/>
            <p:nvPr/>
          </p:nvSpPr>
          <p:spPr>
            <a:xfrm>
              <a:off x="262494" y="3801384"/>
              <a:ext cx="1378239" cy="507831"/>
            </a:xfrm>
            <a:prstGeom prst="rect">
              <a:avLst/>
            </a:prstGeom>
            <a:noFill/>
          </p:spPr>
          <p:txBody>
            <a:bodyPr wrap="square" rtlCol="0">
              <a:spAutoFit/>
            </a:bodyPr>
            <a:lstStyle/>
            <a:p>
              <a:pPr algn="ctr"/>
              <a:r>
                <a:rPr lang="es-ES" sz="2700" b="1" dirty="0">
                  <a:solidFill>
                    <a:sysClr val="windowText" lastClr="000000"/>
                  </a:solidFill>
                </a:rPr>
                <a:t>27 %</a:t>
              </a:r>
            </a:p>
          </p:txBody>
        </p:sp>
        <p:pic>
          <p:nvPicPr>
            <p:cNvPr id="57" name="Imagen 56" descr="fem_naranjo.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45308" y="3845588"/>
              <a:ext cx="619125" cy="474663"/>
            </a:xfrm>
            <a:prstGeom prst="rect">
              <a:avLst/>
            </a:prstGeom>
          </p:spPr>
        </p:pic>
      </p:grpSp>
      <p:grpSp>
        <p:nvGrpSpPr>
          <p:cNvPr id="9" name="Grupo 8"/>
          <p:cNvGrpSpPr/>
          <p:nvPr/>
        </p:nvGrpSpPr>
        <p:grpSpPr>
          <a:xfrm>
            <a:off x="3831465" y="3779978"/>
            <a:ext cx="1664858" cy="509053"/>
            <a:chOff x="3507025" y="3825323"/>
            <a:chExt cx="1664858" cy="509053"/>
          </a:xfrm>
        </p:grpSpPr>
        <p:sp>
          <p:nvSpPr>
            <p:cNvPr id="28" name="CuadroTexto 27"/>
            <p:cNvSpPr txBox="1"/>
            <p:nvPr/>
          </p:nvSpPr>
          <p:spPr>
            <a:xfrm>
              <a:off x="3507025" y="3826545"/>
              <a:ext cx="1664858" cy="507831"/>
            </a:xfrm>
            <a:prstGeom prst="rect">
              <a:avLst/>
            </a:prstGeom>
            <a:noFill/>
          </p:spPr>
          <p:txBody>
            <a:bodyPr wrap="square" rtlCol="0">
              <a:spAutoFit/>
            </a:bodyPr>
            <a:lstStyle/>
            <a:p>
              <a:pPr algn="ctr"/>
              <a:r>
                <a:rPr lang="es-ES" sz="2700" b="1" dirty="0">
                  <a:solidFill>
                    <a:sysClr val="windowText" lastClr="000000"/>
                  </a:solidFill>
                </a:rPr>
                <a:t>64 %</a:t>
              </a:r>
            </a:p>
          </p:txBody>
        </p:sp>
        <p:pic>
          <p:nvPicPr>
            <p:cNvPr id="58" name="Imagen 57" descr="fem_naranjo.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507025" y="3825323"/>
              <a:ext cx="619125" cy="474663"/>
            </a:xfrm>
            <a:prstGeom prst="rect">
              <a:avLst/>
            </a:prstGeom>
          </p:spPr>
        </p:pic>
      </p:grpSp>
      <p:grpSp>
        <p:nvGrpSpPr>
          <p:cNvPr id="21" name="Grupo 20"/>
          <p:cNvGrpSpPr/>
          <p:nvPr/>
        </p:nvGrpSpPr>
        <p:grpSpPr>
          <a:xfrm>
            <a:off x="5682586" y="3778854"/>
            <a:ext cx="1566394" cy="512521"/>
            <a:chOff x="5584549" y="4037718"/>
            <a:chExt cx="1566394" cy="512521"/>
          </a:xfrm>
        </p:grpSpPr>
        <p:sp>
          <p:nvSpPr>
            <p:cNvPr id="31" name="CuadroTexto 30"/>
            <p:cNvSpPr txBox="1"/>
            <p:nvPr/>
          </p:nvSpPr>
          <p:spPr>
            <a:xfrm>
              <a:off x="5601542" y="4037718"/>
              <a:ext cx="1549401" cy="507831"/>
            </a:xfrm>
            <a:prstGeom prst="rect">
              <a:avLst/>
            </a:prstGeom>
            <a:noFill/>
          </p:spPr>
          <p:txBody>
            <a:bodyPr wrap="square" rtlCol="0">
              <a:spAutoFit/>
            </a:bodyPr>
            <a:lstStyle/>
            <a:p>
              <a:pPr algn="ctr"/>
              <a:r>
                <a:rPr lang="es-ES" sz="2700" b="1" dirty="0">
                  <a:solidFill>
                    <a:sysClr val="windowText" lastClr="000000"/>
                  </a:solidFill>
                </a:rPr>
                <a:t>74 %</a:t>
              </a:r>
            </a:p>
          </p:txBody>
        </p:sp>
        <p:pic>
          <p:nvPicPr>
            <p:cNvPr id="59" name="Imagen 58" descr="fem_naranjo.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584549" y="4075576"/>
              <a:ext cx="619125" cy="474663"/>
            </a:xfrm>
            <a:prstGeom prst="rect">
              <a:avLst/>
            </a:prstGeom>
          </p:spPr>
        </p:pic>
      </p:grpSp>
      <p:grpSp>
        <p:nvGrpSpPr>
          <p:cNvPr id="12" name="Grupo 11"/>
          <p:cNvGrpSpPr/>
          <p:nvPr/>
        </p:nvGrpSpPr>
        <p:grpSpPr>
          <a:xfrm>
            <a:off x="485531" y="3756661"/>
            <a:ext cx="1535522" cy="508991"/>
            <a:chOff x="1978934" y="3970939"/>
            <a:chExt cx="1535522" cy="508991"/>
          </a:xfrm>
        </p:grpSpPr>
        <p:sp>
          <p:nvSpPr>
            <p:cNvPr id="34" name="CuadroTexto 33"/>
            <p:cNvSpPr txBox="1"/>
            <p:nvPr/>
          </p:nvSpPr>
          <p:spPr>
            <a:xfrm>
              <a:off x="2022205" y="3970939"/>
              <a:ext cx="1492251" cy="507831"/>
            </a:xfrm>
            <a:prstGeom prst="rect">
              <a:avLst/>
            </a:prstGeom>
            <a:noFill/>
          </p:spPr>
          <p:txBody>
            <a:bodyPr wrap="square" rtlCol="0">
              <a:spAutoFit/>
            </a:bodyPr>
            <a:lstStyle/>
            <a:p>
              <a:pPr algn="ctr"/>
              <a:r>
                <a:rPr lang="es-ES" sz="2700" b="1" dirty="0">
                  <a:solidFill>
                    <a:sysClr val="windowText" lastClr="000000"/>
                  </a:solidFill>
                </a:rPr>
                <a:t>50 %</a:t>
              </a:r>
            </a:p>
          </p:txBody>
        </p:sp>
        <p:pic>
          <p:nvPicPr>
            <p:cNvPr id="60" name="Imagen 59" descr="fem_naranjo.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978934" y="4005267"/>
              <a:ext cx="619125" cy="474663"/>
            </a:xfrm>
            <a:prstGeom prst="rect">
              <a:avLst/>
            </a:prstGeom>
          </p:spPr>
        </p:pic>
      </p:grpSp>
      <p:grpSp>
        <p:nvGrpSpPr>
          <p:cNvPr id="18" name="Grupo 17"/>
          <p:cNvGrpSpPr/>
          <p:nvPr/>
        </p:nvGrpSpPr>
        <p:grpSpPr>
          <a:xfrm>
            <a:off x="7344837" y="5436126"/>
            <a:ext cx="1553146" cy="537014"/>
            <a:chOff x="7578989" y="5587588"/>
            <a:chExt cx="1553146" cy="537014"/>
          </a:xfrm>
        </p:grpSpPr>
        <p:sp>
          <p:nvSpPr>
            <p:cNvPr id="25" name="CuadroTexto 24"/>
            <p:cNvSpPr txBox="1"/>
            <p:nvPr/>
          </p:nvSpPr>
          <p:spPr>
            <a:xfrm>
              <a:off x="7682597" y="5587588"/>
              <a:ext cx="1449538" cy="507831"/>
            </a:xfrm>
            <a:prstGeom prst="rect">
              <a:avLst/>
            </a:prstGeom>
            <a:noFill/>
          </p:spPr>
          <p:txBody>
            <a:bodyPr wrap="square" rtlCol="0">
              <a:spAutoFit/>
            </a:bodyPr>
            <a:lstStyle/>
            <a:p>
              <a:pPr algn="ctr"/>
              <a:r>
                <a:rPr lang="es-ES" sz="2700" b="1" dirty="0">
                  <a:solidFill>
                    <a:sysClr val="windowText" lastClr="000000"/>
                  </a:solidFill>
                </a:rPr>
                <a:t>44 %</a:t>
              </a:r>
            </a:p>
          </p:txBody>
        </p:sp>
        <p:pic>
          <p:nvPicPr>
            <p:cNvPr id="66" name="Imagen 65" descr="masc_amarillo.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578989" y="5647278"/>
              <a:ext cx="622596" cy="477324"/>
            </a:xfrm>
            <a:prstGeom prst="rect">
              <a:avLst/>
            </a:prstGeom>
          </p:spPr>
        </p:pic>
      </p:grpSp>
      <p:grpSp>
        <p:nvGrpSpPr>
          <p:cNvPr id="8" name="Grupo 7"/>
          <p:cNvGrpSpPr/>
          <p:nvPr/>
        </p:nvGrpSpPr>
        <p:grpSpPr>
          <a:xfrm>
            <a:off x="3613510" y="5353002"/>
            <a:ext cx="1584844" cy="692497"/>
            <a:chOff x="3515216" y="5224216"/>
            <a:chExt cx="1584844" cy="692497"/>
          </a:xfrm>
        </p:grpSpPr>
        <p:sp>
          <p:nvSpPr>
            <p:cNvPr id="30" name="CuadroTexto 29"/>
            <p:cNvSpPr txBox="1"/>
            <p:nvPr/>
          </p:nvSpPr>
          <p:spPr>
            <a:xfrm>
              <a:off x="3874507" y="5224216"/>
              <a:ext cx="1225553" cy="692497"/>
            </a:xfrm>
            <a:prstGeom prst="rect">
              <a:avLst/>
            </a:prstGeom>
            <a:noFill/>
          </p:spPr>
          <p:txBody>
            <a:bodyPr wrap="square" rtlCol="0">
              <a:spAutoFit/>
            </a:bodyPr>
            <a:lstStyle/>
            <a:p>
              <a:pPr algn="ctr"/>
              <a:r>
                <a:rPr lang="es-ES" sz="3900" b="1" dirty="0">
                  <a:solidFill>
                    <a:sysClr val="windowText" lastClr="000000"/>
                  </a:solidFill>
                </a:rPr>
                <a:t>75 %</a:t>
              </a:r>
            </a:p>
          </p:txBody>
        </p:sp>
        <p:pic>
          <p:nvPicPr>
            <p:cNvPr id="67" name="Imagen 66" descr="masc_amarillo.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15216" y="5402001"/>
              <a:ext cx="622596" cy="477324"/>
            </a:xfrm>
            <a:prstGeom prst="rect">
              <a:avLst/>
            </a:prstGeom>
          </p:spPr>
        </p:pic>
      </p:grpSp>
      <p:grpSp>
        <p:nvGrpSpPr>
          <p:cNvPr id="16" name="Grupo 15"/>
          <p:cNvGrpSpPr/>
          <p:nvPr/>
        </p:nvGrpSpPr>
        <p:grpSpPr>
          <a:xfrm>
            <a:off x="5486604" y="5351220"/>
            <a:ext cx="1591956" cy="692497"/>
            <a:chOff x="5620630" y="5470445"/>
            <a:chExt cx="1591956" cy="692497"/>
          </a:xfrm>
        </p:grpSpPr>
        <p:sp>
          <p:nvSpPr>
            <p:cNvPr id="45" name="CuadroTexto 44"/>
            <p:cNvSpPr txBox="1"/>
            <p:nvPr/>
          </p:nvSpPr>
          <p:spPr>
            <a:xfrm>
              <a:off x="5987033" y="5470445"/>
              <a:ext cx="1225553" cy="692497"/>
            </a:xfrm>
            <a:prstGeom prst="rect">
              <a:avLst/>
            </a:prstGeom>
            <a:noFill/>
          </p:spPr>
          <p:txBody>
            <a:bodyPr wrap="square" rtlCol="0">
              <a:spAutoFit/>
            </a:bodyPr>
            <a:lstStyle/>
            <a:p>
              <a:pPr algn="ctr"/>
              <a:r>
                <a:rPr lang="es-ES" sz="3900" b="1" dirty="0">
                  <a:solidFill>
                    <a:sysClr val="windowText" lastClr="000000"/>
                  </a:solidFill>
                </a:rPr>
                <a:t>82 %</a:t>
              </a:r>
            </a:p>
          </p:txBody>
        </p:sp>
        <p:pic>
          <p:nvPicPr>
            <p:cNvPr id="68" name="Imagen 67" descr="masc_amarillo.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620630" y="5631002"/>
              <a:ext cx="622596" cy="477324"/>
            </a:xfrm>
            <a:prstGeom prst="rect">
              <a:avLst/>
            </a:prstGeom>
          </p:spPr>
        </p:pic>
      </p:grpSp>
      <p:grpSp>
        <p:nvGrpSpPr>
          <p:cNvPr id="11" name="Grupo 10"/>
          <p:cNvGrpSpPr/>
          <p:nvPr/>
        </p:nvGrpSpPr>
        <p:grpSpPr>
          <a:xfrm>
            <a:off x="250595" y="5364534"/>
            <a:ext cx="1596161" cy="692497"/>
            <a:chOff x="1852229" y="5404493"/>
            <a:chExt cx="1596161" cy="692497"/>
          </a:xfrm>
        </p:grpSpPr>
        <p:sp>
          <p:nvSpPr>
            <p:cNvPr id="47" name="CuadroTexto 46"/>
            <p:cNvSpPr txBox="1"/>
            <p:nvPr/>
          </p:nvSpPr>
          <p:spPr>
            <a:xfrm>
              <a:off x="2222837" y="5404493"/>
              <a:ext cx="1225553" cy="692497"/>
            </a:xfrm>
            <a:prstGeom prst="rect">
              <a:avLst/>
            </a:prstGeom>
            <a:noFill/>
          </p:spPr>
          <p:txBody>
            <a:bodyPr wrap="square" rtlCol="0">
              <a:spAutoFit/>
            </a:bodyPr>
            <a:lstStyle/>
            <a:p>
              <a:pPr algn="ctr"/>
              <a:r>
                <a:rPr lang="es-ES" sz="3900" b="1" dirty="0">
                  <a:solidFill>
                    <a:sysClr val="windowText" lastClr="000000"/>
                  </a:solidFill>
                </a:rPr>
                <a:t>67 %</a:t>
              </a:r>
            </a:p>
          </p:txBody>
        </p:sp>
        <p:pic>
          <p:nvPicPr>
            <p:cNvPr id="69" name="Imagen 68" descr="masc_amarillo.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52229" y="5562620"/>
              <a:ext cx="622596" cy="477324"/>
            </a:xfrm>
            <a:prstGeom prst="rect">
              <a:avLst/>
            </a:prstGeom>
          </p:spPr>
        </p:pic>
      </p:grpSp>
      <p:grpSp>
        <p:nvGrpSpPr>
          <p:cNvPr id="22" name="Grupo 21"/>
          <p:cNvGrpSpPr/>
          <p:nvPr/>
        </p:nvGrpSpPr>
        <p:grpSpPr>
          <a:xfrm>
            <a:off x="7165099" y="3594188"/>
            <a:ext cx="1731381" cy="692497"/>
            <a:chOff x="7146060" y="3890282"/>
            <a:chExt cx="1731381" cy="692497"/>
          </a:xfrm>
        </p:grpSpPr>
        <p:sp>
          <p:nvSpPr>
            <p:cNvPr id="43" name="CuadroTexto 42"/>
            <p:cNvSpPr txBox="1"/>
            <p:nvPr/>
          </p:nvSpPr>
          <p:spPr>
            <a:xfrm>
              <a:off x="7499202" y="3890282"/>
              <a:ext cx="1378239" cy="692497"/>
            </a:xfrm>
            <a:prstGeom prst="rect">
              <a:avLst/>
            </a:prstGeom>
            <a:noFill/>
          </p:spPr>
          <p:txBody>
            <a:bodyPr wrap="square" rtlCol="0">
              <a:spAutoFit/>
            </a:bodyPr>
            <a:lstStyle/>
            <a:p>
              <a:pPr algn="ctr"/>
              <a:r>
                <a:rPr lang="es-ES" sz="3900" b="1" dirty="0">
                  <a:solidFill>
                    <a:sysClr val="windowText" lastClr="000000"/>
                  </a:solidFill>
                </a:rPr>
                <a:t>53 %</a:t>
              </a:r>
            </a:p>
          </p:txBody>
        </p:sp>
        <p:pic>
          <p:nvPicPr>
            <p:cNvPr id="70" name="Imagen 69" descr="fem_naranjo.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146060" y="4020816"/>
              <a:ext cx="619125" cy="474663"/>
            </a:xfrm>
            <a:prstGeom prst="rect">
              <a:avLst/>
            </a:prstGeom>
          </p:spPr>
        </p:pic>
      </p:grpSp>
      <p:sp>
        <p:nvSpPr>
          <p:cNvPr id="7" name="Título 6"/>
          <p:cNvSpPr>
            <a:spLocks noGrp="1"/>
          </p:cNvSpPr>
          <p:nvPr>
            <p:ph type="title"/>
          </p:nvPr>
        </p:nvSpPr>
        <p:spPr/>
        <p:txBody>
          <a:bodyPr/>
          <a:lstStyle/>
          <a:p>
            <a:r>
              <a:rPr lang="es-ES" dirty="0"/>
              <a:t>Uso de dispositivos digitales en Chile</a:t>
            </a:r>
          </a:p>
        </p:txBody>
      </p:sp>
      <p:pic>
        <p:nvPicPr>
          <p:cNvPr id="56" name="Imagen 55" descr="celular2.png"/>
          <p:cNvPicPr>
            <a:picLocks noChangeAspect="1"/>
          </p:cNvPicPr>
          <p:nvPr/>
        </p:nvPicPr>
        <p:blipFill>
          <a:blip r:embed="rId8" cstate="print">
            <a:duotone>
              <a:prstClr val="black"/>
              <a:srgbClr val="00A5B3">
                <a:tint val="45000"/>
                <a:satMod val="400000"/>
              </a:srgbClr>
            </a:duotone>
            <a:extLst>
              <a:ext uri="{BEBA8EAE-BF5A-486C-A8C5-ECC9F3942E4B}">
                <a14:imgProps xmlns:a14="http://schemas.microsoft.com/office/drawing/2010/main">
                  <a14:imgLayer r:embed="rId9">
                    <a14:imgEffect>
                      <a14:colorTemperature colorTemp="4700"/>
                    </a14:imgEffect>
                    <a14:imgEffect>
                      <a14:saturation sat="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rot="21197416">
            <a:off x="3874718" y="2173003"/>
            <a:ext cx="1504483" cy="1354034"/>
          </a:xfrm>
          <a:prstGeom prst="rect">
            <a:avLst/>
          </a:prstGeom>
          <a:ln>
            <a:noFill/>
          </a:ln>
        </p:spPr>
      </p:pic>
    </p:spTree>
    <p:extLst>
      <p:ext uri="{BB962C8B-B14F-4D97-AF65-F5344CB8AC3E}">
        <p14:creationId xmlns:p14="http://schemas.microsoft.com/office/powerpoint/2010/main" val="24862804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Uso de dispositivos digitales en el colegio</a:t>
            </a:r>
          </a:p>
        </p:txBody>
      </p:sp>
      <p:sp>
        <p:nvSpPr>
          <p:cNvPr id="3" name="Marcador de texto 2"/>
          <p:cNvSpPr txBox="1">
            <a:spLocks/>
          </p:cNvSpPr>
          <p:nvPr/>
        </p:nvSpPr>
        <p:spPr>
          <a:xfrm>
            <a:off x="3509226" y="4445805"/>
            <a:ext cx="4991112" cy="48307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b="1" i="0" kern="1200">
                <a:solidFill>
                  <a:srgbClr val="FFFFFF"/>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b="1" i="0" kern="1200">
                <a:solidFill>
                  <a:srgbClr val="FFFFFF"/>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b="1" i="0" kern="1200">
                <a:solidFill>
                  <a:srgbClr val="FFFFFF"/>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400" b="1" i="0" kern="1200">
                <a:solidFill>
                  <a:srgbClr val="FFFFFF"/>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400" b="1" i="0" kern="120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pPr>
            <a:r>
              <a:rPr lang="es-ES" sz="1800" b="0" dirty="0">
                <a:solidFill>
                  <a:srgbClr val="181717"/>
                </a:solidFill>
              </a:rPr>
              <a:t>“</a:t>
            </a:r>
            <a:r>
              <a:rPr lang="es-CL" sz="1800" b="0" dirty="0">
                <a:solidFill>
                  <a:srgbClr val="181717"/>
                </a:solidFill>
              </a:rPr>
              <a:t>En internet puedo aprender cualquier cosa”.</a:t>
            </a:r>
            <a:endParaRPr lang="es-ES" sz="1800" b="0" dirty="0">
              <a:solidFill>
                <a:srgbClr val="181717"/>
              </a:solidFill>
            </a:endParaRPr>
          </a:p>
        </p:txBody>
      </p:sp>
      <p:sp>
        <p:nvSpPr>
          <p:cNvPr id="5" name="CuadroTexto 4"/>
          <p:cNvSpPr txBox="1"/>
          <p:nvPr/>
        </p:nvSpPr>
        <p:spPr>
          <a:xfrm>
            <a:off x="3509226" y="2025948"/>
            <a:ext cx="5634774" cy="923330"/>
          </a:xfrm>
          <a:prstGeom prst="rect">
            <a:avLst/>
          </a:prstGeom>
          <a:noFill/>
        </p:spPr>
        <p:txBody>
          <a:bodyPr wrap="square" rtlCol="0">
            <a:spAutoFit/>
          </a:bodyPr>
          <a:lstStyle/>
          <a:p>
            <a:pPr>
              <a:spcBef>
                <a:spcPts val="500"/>
              </a:spcBef>
            </a:pPr>
            <a:r>
              <a:rPr lang="es-ES" b="1" dirty="0">
                <a:solidFill>
                  <a:srgbClr val="181717"/>
                </a:solidFill>
              </a:rPr>
              <a:t>La mitad de los estudiantes usa su celular en clases, aunque el 84 % de los docentes prohíbe su uso sin su permiso.</a:t>
            </a:r>
            <a:endParaRPr lang="es-CL" b="1" dirty="0">
              <a:solidFill>
                <a:srgbClr val="181717"/>
              </a:solidFill>
            </a:endParaRPr>
          </a:p>
        </p:txBody>
      </p:sp>
      <p:sp>
        <p:nvSpPr>
          <p:cNvPr id="12" name="Marcador de texto 2"/>
          <p:cNvSpPr txBox="1">
            <a:spLocks/>
          </p:cNvSpPr>
          <p:nvPr/>
        </p:nvSpPr>
        <p:spPr>
          <a:xfrm>
            <a:off x="3429577" y="3151837"/>
            <a:ext cx="5070761" cy="54038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b="1" i="0" kern="1200">
                <a:solidFill>
                  <a:srgbClr val="FFFFFF"/>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b="1" i="0" kern="1200">
                <a:solidFill>
                  <a:srgbClr val="FFFFFF"/>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b="1" i="0" kern="1200">
                <a:solidFill>
                  <a:srgbClr val="FFFFFF"/>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400" b="1" i="0" kern="1200">
                <a:solidFill>
                  <a:srgbClr val="FFFFFF"/>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400" b="1" i="0" kern="120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pPr>
            <a:r>
              <a:rPr lang="es-CL" sz="1800" b="0" dirty="0">
                <a:solidFill>
                  <a:srgbClr val="181717"/>
                </a:solidFill>
              </a:rPr>
              <a:t>“La tecnología me ayuda a estudiar y entender la materia de clases”.</a:t>
            </a:r>
          </a:p>
        </p:txBody>
      </p:sp>
      <p:pic>
        <p:nvPicPr>
          <p:cNvPr id="13" name="Imagen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204012">
            <a:off x="2927505" y="4427716"/>
            <a:ext cx="516580" cy="437371"/>
          </a:xfrm>
          <a:prstGeom prst="rect">
            <a:avLst/>
          </a:prstGeom>
        </p:spPr>
      </p:pic>
      <p:sp>
        <p:nvSpPr>
          <p:cNvPr id="14" name="Marcador de texto 2"/>
          <p:cNvSpPr txBox="1">
            <a:spLocks/>
          </p:cNvSpPr>
          <p:nvPr/>
        </p:nvSpPr>
        <p:spPr>
          <a:xfrm>
            <a:off x="4918404" y="4815368"/>
            <a:ext cx="1174749" cy="56292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b="1" i="0" kern="1200">
                <a:solidFill>
                  <a:srgbClr val="FFFFFF"/>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b="1" i="0" kern="1200">
                <a:solidFill>
                  <a:srgbClr val="FFFFFF"/>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b="1" i="0" kern="1200">
                <a:solidFill>
                  <a:srgbClr val="FFFFFF"/>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400" b="1" i="0" kern="1200">
                <a:solidFill>
                  <a:srgbClr val="FFFFFF"/>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400" b="1" i="0" kern="120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s-ES" sz="2700" dirty="0">
                <a:solidFill>
                  <a:srgbClr val="181717"/>
                </a:solidFill>
              </a:rPr>
              <a:t>86 %</a:t>
            </a:r>
          </a:p>
        </p:txBody>
      </p:sp>
      <p:sp>
        <p:nvSpPr>
          <p:cNvPr id="15" name="Rectángulo 14"/>
          <p:cNvSpPr/>
          <p:nvPr/>
        </p:nvSpPr>
        <p:spPr>
          <a:xfrm>
            <a:off x="3509226" y="4893325"/>
            <a:ext cx="1537012" cy="323165"/>
          </a:xfrm>
          <a:prstGeom prst="rect">
            <a:avLst/>
          </a:prstGeom>
          <a:solidFill>
            <a:schemeClr val="accent6"/>
          </a:solidFill>
        </p:spPr>
        <p:txBody>
          <a:bodyPr wrap="none">
            <a:spAutoFit/>
          </a:bodyPr>
          <a:lstStyle/>
          <a:p>
            <a:r>
              <a:rPr lang="es-ES" sz="1500" b="1" dirty="0">
                <a:solidFill>
                  <a:schemeClr val="bg1"/>
                </a:solidFill>
              </a:rPr>
              <a:t>Educación media</a:t>
            </a:r>
            <a:endParaRPr lang="es-ES" sz="1500" b="1" dirty="0"/>
          </a:p>
        </p:txBody>
      </p:sp>
      <p:sp>
        <p:nvSpPr>
          <p:cNvPr id="16" name="Marcador de texto 2"/>
          <p:cNvSpPr txBox="1">
            <a:spLocks/>
          </p:cNvSpPr>
          <p:nvPr/>
        </p:nvSpPr>
        <p:spPr>
          <a:xfrm>
            <a:off x="4918403" y="3758567"/>
            <a:ext cx="1174749" cy="56292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b="1" i="0" kern="1200">
                <a:solidFill>
                  <a:srgbClr val="FFFFFF"/>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b="1" i="0" kern="1200">
                <a:solidFill>
                  <a:srgbClr val="FFFFFF"/>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b="1" i="0" kern="1200">
                <a:solidFill>
                  <a:srgbClr val="FFFFFF"/>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400" b="1" i="0" kern="1200">
                <a:solidFill>
                  <a:srgbClr val="FFFFFF"/>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400" b="1" i="0" kern="120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s-ES" sz="2700" dirty="0">
                <a:solidFill>
                  <a:srgbClr val="181717"/>
                </a:solidFill>
              </a:rPr>
              <a:t>85 %</a:t>
            </a:r>
          </a:p>
        </p:txBody>
      </p:sp>
      <p:sp>
        <p:nvSpPr>
          <p:cNvPr id="17" name="Rectángulo 16"/>
          <p:cNvSpPr/>
          <p:nvPr/>
        </p:nvSpPr>
        <p:spPr>
          <a:xfrm>
            <a:off x="3509226" y="3836552"/>
            <a:ext cx="1537012" cy="323165"/>
          </a:xfrm>
          <a:prstGeom prst="rect">
            <a:avLst/>
          </a:prstGeom>
          <a:solidFill>
            <a:schemeClr val="accent6"/>
          </a:solidFill>
        </p:spPr>
        <p:txBody>
          <a:bodyPr wrap="none">
            <a:spAutoFit/>
          </a:bodyPr>
          <a:lstStyle/>
          <a:p>
            <a:r>
              <a:rPr lang="es-ES" sz="1500" b="1" dirty="0">
                <a:solidFill>
                  <a:schemeClr val="bg1"/>
                </a:solidFill>
              </a:rPr>
              <a:t>Educación media</a:t>
            </a:r>
            <a:endParaRPr lang="es-ES" sz="1500" b="1" dirty="0"/>
          </a:p>
        </p:txBody>
      </p:sp>
      <p:pic>
        <p:nvPicPr>
          <p:cNvPr id="20" name="Imagen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3035" y="1856000"/>
            <a:ext cx="2257103" cy="3784409"/>
          </a:xfrm>
          <a:prstGeom prst="rect">
            <a:avLst/>
          </a:prstGeom>
        </p:spPr>
      </p:pic>
      <p:pic>
        <p:nvPicPr>
          <p:cNvPr id="24" name="Imagen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204012">
            <a:off x="2927505" y="3202588"/>
            <a:ext cx="516580" cy="437371"/>
          </a:xfrm>
          <a:prstGeom prst="rect">
            <a:avLst/>
          </a:prstGeom>
        </p:spPr>
      </p:pic>
      <p:pic>
        <p:nvPicPr>
          <p:cNvPr id="26" name="Imagen 25" descr="celular2.png"/>
          <p:cNvPicPr>
            <a:picLocks noChangeAspect="1"/>
          </p:cNvPicPr>
          <p:nvPr/>
        </p:nvPicPr>
        <p:blipFill>
          <a:blip r:embed="rId5" cstate="print">
            <a:duotone>
              <a:prstClr val="black"/>
              <a:srgbClr val="00A5B3">
                <a:tint val="45000"/>
                <a:satMod val="400000"/>
              </a:srgbClr>
            </a:duotone>
            <a:extLst>
              <a:ext uri="{BEBA8EAE-BF5A-486C-A8C5-ECC9F3942E4B}">
                <a14:imgProps xmlns:a14="http://schemas.microsoft.com/office/drawing/2010/main">
                  <a14:imgLayer r:embed="rId6">
                    <a14:imgEffect>
                      <a14:colorTemperature colorTemp="4700"/>
                    </a14:imgEffect>
                    <a14:imgEffect>
                      <a14:saturation sat="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rot="21197416">
            <a:off x="2544630" y="1559102"/>
            <a:ext cx="1504483" cy="1354034"/>
          </a:xfrm>
          <a:prstGeom prst="rect">
            <a:avLst/>
          </a:prstGeom>
          <a:ln>
            <a:noFill/>
          </a:ln>
        </p:spPr>
      </p:pic>
      <p:sp>
        <p:nvSpPr>
          <p:cNvPr id="18" name="CuadroTexto 17">
            <a:extLst>
              <a:ext uri="{FF2B5EF4-FFF2-40B4-BE49-F238E27FC236}">
                <a16:creationId xmlns:a16="http://schemas.microsoft.com/office/drawing/2014/main" id="{3AD35507-A45A-AE4D-AE68-7A6E7365F644}"/>
              </a:ext>
            </a:extLst>
          </p:cNvPr>
          <p:cNvSpPr txBox="1"/>
          <p:nvPr/>
        </p:nvSpPr>
        <p:spPr>
          <a:xfrm>
            <a:off x="313170" y="6577561"/>
            <a:ext cx="4279900" cy="219291"/>
          </a:xfrm>
          <a:prstGeom prst="rect">
            <a:avLst/>
          </a:prstGeom>
          <a:noFill/>
        </p:spPr>
        <p:txBody>
          <a:bodyPr wrap="square" rtlCol="0">
            <a:spAutoFit/>
          </a:bodyPr>
          <a:lstStyle/>
          <a:p>
            <a:r>
              <a:rPr lang="es-ES" sz="825" dirty="0">
                <a:solidFill>
                  <a:sysClr val="windowText" lastClr="000000"/>
                </a:solidFill>
              </a:rPr>
              <a:t>Nota* Resultados cuestionarios de II medio 2017.</a:t>
            </a:r>
          </a:p>
        </p:txBody>
      </p:sp>
    </p:spTree>
    <p:extLst>
      <p:ext uri="{BB962C8B-B14F-4D97-AF65-F5344CB8AC3E}">
        <p14:creationId xmlns:p14="http://schemas.microsoft.com/office/powerpoint/2010/main" val="1281793697"/>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1662</TotalTime>
  <Words>3132</Words>
  <Application>Microsoft Macintosh PowerPoint</Application>
  <PresentationFormat>Presentación en pantalla (4:3)</PresentationFormat>
  <Paragraphs>232</Paragraphs>
  <Slides>18</Slides>
  <Notes>13</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18</vt:i4>
      </vt:variant>
    </vt:vector>
  </HeadingPairs>
  <TitlesOfParts>
    <vt:vector size="22" baseType="lpstr">
      <vt:lpstr>ＭＳ Ｐゴシック</vt:lpstr>
      <vt:lpstr>Arial</vt:lpstr>
      <vt:lpstr>Calibri</vt:lpstr>
      <vt:lpstr>Tema de Office</vt:lpstr>
      <vt:lpstr>Enseñar en tiempos de la tecnología</vt:lpstr>
      <vt:lpstr>Buscando una educación integral</vt:lpstr>
      <vt:lpstr>Presentación de PowerPoint</vt:lpstr>
      <vt:lpstr>Nuevos tiempos</vt:lpstr>
      <vt:lpstr>Nuevos tiempos: ¿mundo al revés?</vt:lpstr>
      <vt:lpstr>Nuevos tiempos </vt:lpstr>
      <vt:lpstr>Uso de dispositivos digitales</vt:lpstr>
      <vt:lpstr>Uso de dispositivos digitales en Chile</vt:lpstr>
      <vt:lpstr>Uso de dispositivos digitales en el colegio</vt:lpstr>
      <vt:lpstr>Los “fenicios”</vt:lpstr>
      <vt:lpstr>Uso de dispositivos digitales y aprendizaje</vt:lpstr>
      <vt:lpstr>La multitarea y una nueva forma de aprender</vt:lpstr>
      <vt:lpstr>La multitarea y una nueva forma de aprender</vt:lpstr>
      <vt:lpstr>La multitarea y una nueva forma de aprender</vt:lpstr>
      <vt:lpstr>Riesgos en el uso de dispositivos digitales</vt:lpstr>
      <vt:lpstr>Desafíos</vt:lpstr>
      <vt:lpstr>Desafíos para las comunidades escolares</vt:lpstr>
      <vt:lpstr>Presentación de PowerPoint</vt:lpstr>
    </vt:vector>
  </TitlesOfParts>
  <Company>Toshiba</Company>
  <LinksUpToDate>false</LinksUpToDate>
  <SharedDoc>false</SharedDoc>
  <HyperlinksChanged>false</HyperlinksChanged>
  <AppVersion>16.0010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Ignacio  Maldonado Blazquez</dc:creator>
  <cp:lastModifiedBy>Usuario de Microsoft Office</cp:lastModifiedBy>
  <cp:revision>185</cp:revision>
  <cp:lastPrinted>2017-12-13T13:18:03Z</cp:lastPrinted>
  <dcterms:created xsi:type="dcterms:W3CDTF">2016-04-20T14:37:43Z</dcterms:created>
  <dcterms:modified xsi:type="dcterms:W3CDTF">2018-06-12T12:42:25Z</dcterms:modified>
</cp:coreProperties>
</file>