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80" r:id="rId3"/>
    <p:sldMasterId id="2147483792" r:id="rId4"/>
  </p:sldMasterIdLst>
  <p:notesMasterIdLst>
    <p:notesMasterId r:id="rId43"/>
  </p:notesMasterIdLst>
  <p:sldIdLst>
    <p:sldId id="328" r:id="rId5"/>
    <p:sldId id="359" r:id="rId6"/>
    <p:sldId id="360" r:id="rId7"/>
    <p:sldId id="361" r:id="rId8"/>
    <p:sldId id="297" r:id="rId9"/>
    <p:sldId id="355" r:id="rId10"/>
    <p:sldId id="351" r:id="rId11"/>
    <p:sldId id="353" r:id="rId12"/>
    <p:sldId id="349" r:id="rId13"/>
    <p:sldId id="365" r:id="rId14"/>
    <p:sldId id="288" r:id="rId15"/>
    <p:sldId id="293" r:id="rId16"/>
    <p:sldId id="294" r:id="rId17"/>
    <p:sldId id="354" r:id="rId18"/>
    <p:sldId id="362" r:id="rId19"/>
    <p:sldId id="264" r:id="rId20"/>
    <p:sldId id="298" r:id="rId21"/>
    <p:sldId id="299" r:id="rId22"/>
    <p:sldId id="303" r:id="rId23"/>
    <p:sldId id="344" r:id="rId24"/>
    <p:sldId id="269" r:id="rId25"/>
    <p:sldId id="305" r:id="rId26"/>
    <p:sldId id="366" r:id="rId27"/>
    <p:sldId id="334" r:id="rId28"/>
    <p:sldId id="346" r:id="rId29"/>
    <p:sldId id="273" r:id="rId30"/>
    <p:sldId id="367" r:id="rId31"/>
    <p:sldId id="315" r:id="rId32"/>
    <p:sldId id="317" r:id="rId33"/>
    <p:sldId id="363" r:id="rId34"/>
    <p:sldId id="326" r:id="rId35"/>
    <p:sldId id="368" r:id="rId36"/>
    <p:sldId id="370" r:id="rId37"/>
    <p:sldId id="369" r:id="rId38"/>
    <p:sldId id="375" r:id="rId39"/>
    <p:sldId id="374" r:id="rId40"/>
    <p:sldId id="373" r:id="rId41"/>
    <p:sldId id="372" r:id="rId4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D32"/>
    <a:srgbClr val="FF0000"/>
    <a:srgbClr val="1919FF"/>
    <a:srgbClr val="FFFFFF"/>
    <a:srgbClr val="3C9CD6"/>
    <a:srgbClr val="FC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06" autoAdjust="0"/>
    <p:restoredTop sz="86531" autoAdjust="0"/>
  </p:normalViewPr>
  <p:slideViewPr>
    <p:cSldViewPr snapToGrid="0" showGuides="1">
      <p:cViewPr varScale="1">
        <p:scale>
          <a:sx n="50" d="100"/>
          <a:sy n="50" d="100"/>
        </p:scale>
        <p:origin x="48" y="24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Proporción de alumnos que desertan </a:t>
            </a:r>
          </a:p>
          <a:p>
            <a:pPr>
              <a:defRPr/>
            </a:pPr>
            <a:r>
              <a:rPr lang="en-US"/>
              <a:t>según el número de años en que han presentado AC</a:t>
            </a:r>
          </a:p>
          <a:p>
            <a:pPr>
              <a:defRPr/>
            </a:pPr>
            <a:r>
              <a:rPr lang="en-US"/>
              <a:t> entre 8° y IV° Medio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Hoja1!$B$2:$B$6</c:f>
              <c:numCache>
                <c:formatCode>0.00%</c:formatCode>
                <c:ptCount val="5"/>
                <c:pt idx="0">
                  <c:v>0.10299999999999999</c:v>
                </c:pt>
                <c:pt idx="1">
                  <c:v>0.36399999999999999</c:v>
                </c:pt>
                <c:pt idx="2">
                  <c:v>0.51800000000000002</c:v>
                </c:pt>
                <c:pt idx="3">
                  <c:v>0.58699999999999997</c:v>
                </c:pt>
                <c:pt idx="4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4-4CAC-BEA4-32D6CC39CB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20415808"/>
        <c:axId val="620416464"/>
      </c:barChart>
      <c:catAx>
        <c:axId val="62041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20416464"/>
        <c:crosses val="autoZero"/>
        <c:auto val="1"/>
        <c:lblAlgn val="ctr"/>
        <c:lblOffset val="100"/>
        <c:noMultiLvlLbl val="0"/>
      </c:catAx>
      <c:valAx>
        <c:axId val="6204164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% de alumnos que desertan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.00%" sourceLinked="1"/>
        <c:majorTickMark val="none"/>
        <c:minorTickMark val="none"/>
        <c:tickLblPos val="nextTo"/>
        <c:crossAx val="62041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83FCD-3276-4EB2-9F57-1488D76C05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E0AA3A1-5E52-455C-872A-47FBF9370F0D}">
      <dgm:prSet phldrT="[Texto]"/>
      <dgm:spPr/>
      <dgm:t>
        <a:bodyPr/>
        <a:lstStyle/>
        <a:p>
          <a:r>
            <a:rPr lang="es-CL" dirty="0"/>
            <a:t>Colegios Municipales y Subvencionados</a:t>
          </a:r>
        </a:p>
      </dgm:t>
    </dgm:pt>
    <dgm:pt modelId="{864532B7-E99A-4A09-854D-BEE18B1FF094}" type="parTrans" cxnId="{CB2E3374-117F-4FB3-9731-44CBC05A4D5C}">
      <dgm:prSet/>
      <dgm:spPr/>
      <dgm:t>
        <a:bodyPr/>
        <a:lstStyle/>
        <a:p>
          <a:endParaRPr lang="es-CL"/>
        </a:p>
      </dgm:t>
    </dgm:pt>
    <dgm:pt modelId="{B8D7EE34-3824-40D1-876D-8277DF134815}" type="sibTrans" cxnId="{CB2E3374-117F-4FB3-9731-44CBC05A4D5C}">
      <dgm:prSet/>
      <dgm:spPr/>
      <dgm:t>
        <a:bodyPr/>
        <a:lstStyle/>
        <a:p>
          <a:endParaRPr lang="es-CL"/>
        </a:p>
      </dgm:t>
    </dgm:pt>
    <dgm:pt modelId="{B63E6D39-98BE-45B6-9B1C-C31B484D66F0}">
      <dgm:prSet phldrT="[Texto]"/>
      <dgm:spPr/>
      <dgm:t>
        <a:bodyPr/>
        <a:lstStyle/>
        <a:p>
          <a:r>
            <a:rPr lang="es-CL" dirty="0"/>
            <a:t>Mejorar en forma significativa y sostenible la asistencia</a:t>
          </a:r>
        </a:p>
      </dgm:t>
    </dgm:pt>
    <dgm:pt modelId="{C48A72E7-10B6-4BFB-98E5-D7F769DBB6C1}" type="parTrans" cxnId="{3E508C15-E2C0-4810-AB9D-F94436C5F575}">
      <dgm:prSet/>
      <dgm:spPr/>
      <dgm:t>
        <a:bodyPr/>
        <a:lstStyle/>
        <a:p>
          <a:endParaRPr lang="es-CL"/>
        </a:p>
      </dgm:t>
    </dgm:pt>
    <dgm:pt modelId="{CEBA1861-09BF-4E63-AD95-D6CE64EE9AEE}" type="sibTrans" cxnId="{3E508C15-E2C0-4810-AB9D-F94436C5F575}">
      <dgm:prSet/>
      <dgm:spPr/>
      <dgm:t>
        <a:bodyPr/>
        <a:lstStyle/>
        <a:p>
          <a:endParaRPr lang="es-CL"/>
        </a:p>
      </dgm:t>
    </dgm:pt>
    <dgm:pt modelId="{75EBB19B-1DAA-489F-BC73-458048871A2E}">
      <dgm:prSet phldrT="[Texto]"/>
      <dgm:spPr/>
      <dgm:t>
        <a:bodyPr/>
        <a:lstStyle/>
        <a:p>
          <a:r>
            <a:rPr lang="es-CL" dirty="0"/>
            <a:t>Cultura de altas expectativas de asistencia</a:t>
          </a:r>
        </a:p>
      </dgm:t>
    </dgm:pt>
    <dgm:pt modelId="{09A4286C-E8B5-489F-9C88-373F77153284}" type="parTrans" cxnId="{A959FBF8-609E-4C97-AFFD-92D4E8D2A56E}">
      <dgm:prSet/>
      <dgm:spPr/>
      <dgm:t>
        <a:bodyPr/>
        <a:lstStyle/>
        <a:p>
          <a:endParaRPr lang="es-CL"/>
        </a:p>
      </dgm:t>
    </dgm:pt>
    <dgm:pt modelId="{69838F99-E846-4BE9-8C9B-43F285C481A8}" type="sibTrans" cxnId="{A959FBF8-609E-4C97-AFFD-92D4E8D2A56E}">
      <dgm:prSet/>
      <dgm:spPr/>
      <dgm:t>
        <a:bodyPr/>
        <a:lstStyle/>
        <a:p>
          <a:endParaRPr lang="es-CL"/>
        </a:p>
      </dgm:t>
    </dgm:pt>
    <dgm:pt modelId="{5200F909-51D1-4513-8E9E-36EB7DBF1BBB}" type="pres">
      <dgm:prSet presAssocID="{D1D83FCD-3276-4EB2-9F57-1488D76C0583}" presName="Name0" presStyleCnt="0">
        <dgm:presLayoutVars>
          <dgm:chMax val="7"/>
          <dgm:chPref val="7"/>
          <dgm:dir/>
        </dgm:presLayoutVars>
      </dgm:prSet>
      <dgm:spPr/>
    </dgm:pt>
    <dgm:pt modelId="{9095E4E2-753C-460A-A877-02AD361EBA44}" type="pres">
      <dgm:prSet presAssocID="{D1D83FCD-3276-4EB2-9F57-1488D76C0583}" presName="Name1" presStyleCnt="0"/>
      <dgm:spPr/>
    </dgm:pt>
    <dgm:pt modelId="{88478FA3-6DFE-48A9-8898-382F8F3EDFD3}" type="pres">
      <dgm:prSet presAssocID="{D1D83FCD-3276-4EB2-9F57-1488D76C0583}" presName="cycle" presStyleCnt="0"/>
      <dgm:spPr/>
    </dgm:pt>
    <dgm:pt modelId="{4EC1B18E-6014-4AE2-839D-0FD3AA1289B4}" type="pres">
      <dgm:prSet presAssocID="{D1D83FCD-3276-4EB2-9F57-1488D76C0583}" presName="srcNode" presStyleLbl="node1" presStyleIdx="0" presStyleCnt="3"/>
      <dgm:spPr/>
    </dgm:pt>
    <dgm:pt modelId="{A5E69101-BD3E-4140-A2EF-DA27A9D073BD}" type="pres">
      <dgm:prSet presAssocID="{D1D83FCD-3276-4EB2-9F57-1488D76C0583}" presName="conn" presStyleLbl="parChTrans1D2" presStyleIdx="0" presStyleCnt="1"/>
      <dgm:spPr/>
    </dgm:pt>
    <dgm:pt modelId="{458D705E-0A36-44BE-A16F-48EBD1EA79B6}" type="pres">
      <dgm:prSet presAssocID="{D1D83FCD-3276-4EB2-9F57-1488D76C0583}" presName="extraNode" presStyleLbl="node1" presStyleIdx="0" presStyleCnt="3"/>
      <dgm:spPr/>
    </dgm:pt>
    <dgm:pt modelId="{C839B8B2-0F88-4B09-8C4B-A0CC02FEC263}" type="pres">
      <dgm:prSet presAssocID="{D1D83FCD-3276-4EB2-9F57-1488D76C0583}" presName="dstNode" presStyleLbl="node1" presStyleIdx="0" presStyleCnt="3"/>
      <dgm:spPr/>
    </dgm:pt>
    <dgm:pt modelId="{F96461E7-38E8-4C89-AE70-B638E2C1BDA3}" type="pres">
      <dgm:prSet presAssocID="{EE0AA3A1-5E52-455C-872A-47FBF9370F0D}" presName="text_1" presStyleLbl="node1" presStyleIdx="0" presStyleCnt="3">
        <dgm:presLayoutVars>
          <dgm:bulletEnabled val="1"/>
        </dgm:presLayoutVars>
      </dgm:prSet>
      <dgm:spPr/>
    </dgm:pt>
    <dgm:pt modelId="{05C98F79-B885-491B-8A29-1079BC306F77}" type="pres">
      <dgm:prSet presAssocID="{EE0AA3A1-5E52-455C-872A-47FBF9370F0D}" presName="accent_1" presStyleCnt="0"/>
      <dgm:spPr/>
    </dgm:pt>
    <dgm:pt modelId="{7DEFB982-4334-4358-8371-E7E56F15584D}" type="pres">
      <dgm:prSet presAssocID="{EE0AA3A1-5E52-455C-872A-47FBF9370F0D}" presName="accentRepeatNode" presStyleLbl="solidFgAcc1" presStyleIdx="0" presStyleCnt="3"/>
      <dgm:spPr/>
    </dgm:pt>
    <dgm:pt modelId="{9D5E37D1-FEBD-47E5-8D4C-8DD910016CA8}" type="pres">
      <dgm:prSet presAssocID="{B63E6D39-98BE-45B6-9B1C-C31B484D66F0}" presName="text_2" presStyleLbl="node1" presStyleIdx="1" presStyleCnt="3">
        <dgm:presLayoutVars>
          <dgm:bulletEnabled val="1"/>
        </dgm:presLayoutVars>
      </dgm:prSet>
      <dgm:spPr/>
    </dgm:pt>
    <dgm:pt modelId="{912A5F50-54D3-403C-9DA7-B7FF3E33382D}" type="pres">
      <dgm:prSet presAssocID="{B63E6D39-98BE-45B6-9B1C-C31B484D66F0}" presName="accent_2" presStyleCnt="0"/>
      <dgm:spPr/>
    </dgm:pt>
    <dgm:pt modelId="{5E3B4409-7AB5-4FB9-A9CC-69A642D994C7}" type="pres">
      <dgm:prSet presAssocID="{B63E6D39-98BE-45B6-9B1C-C31B484D66F0}" presName="accentRepeatNode" presStyleLbl="solidFgAcc1" presStyleIdx="1" presStyleCnt="3"/>
      <dgm:spPr/>
    </dgm:pt>
    <dgm:pt modelId="{487B47AA-6BBB-4A62-85B7-2C1838B676F3}" type="pres">
      <dgm:prSet presAssocID="{75EBB19B-1DAA-489F-BC73-458048871A2E}" presName="text_3" presStyleLbl="node1" presStyleIdx="2" presStyleCnt="3">
        <dgm:presLayoutVars>
          <dgm:bulletEnabled val="1"/>
        </dgm:presLayoutVars>
      </dgm:prSet>
      <dgm:spPr/>
    </dgm:pt>
    <dgm:pt modelId="{8C77E6DA-A757-43F8-B4A2-D908DF3BEE45}" type="pres">
      <dgm:prSet presAssocID="{75EBB19B-1DAA-489F-BC73-458048871A2E}" presName="accent_3" presStyleCnt="0"/>
      <dgm:spPr/>
    </dgm:pt>
    <dgm:pt modelId="{CCD69B81-F3A5-4A48-8794-B640D2BBA43F}" type="pres">
      <dgm:prSet presAssocID="{75EBB19B-1DAA-489F-BC73-458048871A2E}" presName="accentRepeatNode" presStyleLbl="solidFgAcc1" presStyleIdx="2" presStyleCnt="3"/>
      <dgm:spPr/>
    </dgm:pt>
  </dgm:ptLst>
  <dgm:cxnLst>
    <dgm:cxn modelId="{DE589F2A-523A-4E13-9D06-DB23DF3886D9}" type="presOf" srcId="{D1D83FCD-3276-4EB2-9F57-1488D76C0583}" destId="{5200F909-51D1-4513-8E9E-36EB7DBF1BBB}" srcOrd="0" destOrd="0" presId="urn:microsoft.com/office/officeart/2008/layout/VerticalCurvedList"/>
    <dgm:cxn modelId="{D87031CB-1E64-464E-AEA7-42EB32C242F9}" type="presOf" srcId="{B8D7EE34-3824-40D1-876D-8277DF134815}" destId="{A5E69101-BD3E-4140-A2EF-DA27A9D073BD}" srcOrd="0" destOrd="0" presId="urn:microsoft.com/office/officeart/2008/layout/VerticalCurvedList"/>
    <dgm:cxn modelId="{227582B6-4F2B-45A9-A83D-DF94D89E920E}" type="presOf" srcId="{B63E6D39-98BE-45B6-9B1C-C31B484D66F0}" destId="{9D5E37D1-FEBD-47E5-8D4C-8DD910016CA8}" srcOrd="0" destOrd="0" presId="urn:microsoft.com/office/officeart/2008/layout/VerticalCurvedList"/>
    <dgm:cxn modelId="{D073FFC2-ECD9-4AB4-B874-F6BE059274B6}" type="presOf" srcId="{EE0AA3A1-5E52-455C-872A-47FBF9370F0D}" destId="{F96461E7-38E8-4C89-AE70-B638E2C1BDA3}" srcOrd="0" destOrd="0" presId="urn:microsoft.com/office/officeart/2008/layout/VerticalCurvedList"/>
    <dgm:cxn modelId="{3E508C15-E2C0-4810-AB9D-F94436C5F575}" srcId="{D1D83FCD-3276-4EB2-9F57-1488D76C0583}" destId="{B63E6D39-98BE-45B6-9B1C-C31B484D66F0}" srcOrd="1" destOrd="0" parTransId="{C48A72E7-10B6-4BFB-98E5-D7F769DBB6C1}" sibTransId="{CEBA1861-09BF-4E63-AD95-D6CE64EE9AEE}"/>
    <dgm:cxn modelId="{A959FBF8-609E-4C97-AFFD-92D4E8D2A56E}" srcId="{D1D83FCD-3276-4EB2-9F57-1488D76C0583}" destId="{75EBB19B-1DAA-489F-BC73-458048871A2E}" srcOrd="2" destOrd="0" parTransId="{09A4286C-E8B5-489F-9C88-373F77153284}" sibTransId="{69838F99-E846-4BE9-8C9B-43F285C481A8}"/>
    <dgm:cxn modelId="{549C7511-722C-4BC3-B748-CECE7BFCEFD0}" type="presOf" srcId="{75EBB19B-1DAA-489F-BC73-458048871A2E}" destId="{487B47AA-6BBB-4A62-85B7-2C1838B676F3}" srcOrd="0" destOrd="0" presId="urn:microsoft.com/office/officeart/2008/layout/VerticalCurvedList"/>
    <dgm:cxn modelId="{CB2E3374-117F-4FB3-9731-44CBC05A4D5C}" srcId="{D1D83FCD-3276-4EB2-9F57-1488D76C0583}" destId="{EE0AA3A1-5E52-455C-872A-47FBF9370F0D}" srcOrd="0" destOrd="0" parTransId="{864532B7-E99A-4A09-854D-BEE18B1FF094}" sibTransId="{B8D7EE34-3824-40D1-876D-8277DF134815}"/>
    <dgm:cxn modelId="{9DAFEA7F-055E-4535-B780-8E1D5545DC01}" type="presParOf" srcId="{5200F909-51D1-4513-8E9E-36EB7DBF1BBB}" destId="{9095E4E2-753C-460A-A877-02AD361EBA44}" srcOrd="0" destOrd="0" presId="urn:microsoft.com/office/officeart/2008/layout/VerticalCurvedList"/>
    <dgm:cxn modelId="{4C4883E7-BBAC-492D-86D3-A6056E271B00}" type="presParOf" srcId="{9095E4E2-753C-460A-A877-02AD361EBA44}" destId="{88478FA3-6DFE-48A9-8898-382F8F3EDFD3}" srcOrd="0" destOrd="0" presId="urn:microsoft.com/office/officeart/2008/layout/VerticalCurvedList"/>
    <dgm:cxn modelId="{F1D471D8-8147-455D-96AB-E88E4AFCEC48}" type="presParOf" srcId="{88478FA3-6DFE-48A9-8898-382F8F3EDFD3}" destId="{4EC1B18E-6014-4AE2-839D-0FD3AA1289B4}" srcOrd="0" destOrd="0" presId="urn:microsoft.com/office/officeart/2008/layout/VerticalCurvedList"/>
    <dgm:cxn modelId="{2C898B9A-59AA-491A-AFC0-7EECD847D104}" type="presParOf" srcId="{88478FA3-6DFE-48A9-8898-382F8F3EDFD3}" destId="{A5E69101-BD3E-4140-A2EF-DA27A9D073BD}" srcOrd="1" destOrd="0" presId="urn:microsoft.com/office/officeart/2008/layout/VerticalCurvedList"/>
    <dgm:cxn modelId="{582541DA-7B6D-4439-9201-9004457E464D}" type="presParOf" srcId="{88478FA3-6DFE-48A9-8898-382F8F3EDFD3}" destId="{458D705E-0A36-44BE-A16F-48EBD1EA79B6}" srcOrd="2" destOrd="0" presId="urn:microsoft.com/office/officeart/2008/layout/VerticalCurvedList"/>
    <dgm:cxn modelId="{9F9B8026-C67F-4958-B52C-D56CC2739E6E}" type="presParOf" srcId="{88478FA3-6DFE-48A9-8898-382F8F3EDFD3}" destId="{C839B8B2-0F88-4B09-8C4B-A0CC02FEC263}" srcOrd="3" destOrd="0" presId="urn:microsoft.com/office/officeart/2008/layout/VerticalCurvedList"/>
    <dgm:cxn modelId="{645A4EDA-4FCE-4610-9E8B-720E5C269139}" type="presParOf" srcId="{9095E4E2-753C-460A-A877-02AD361EBA44}" destId="{F96461E7-38E8-4C89-AE70-B638E2C1BDA3}" srcOrd="1" destOrd="0" presId="urn:microsoft.com/office/officeart/2008/layout/VerticalCurvedList"/>
    <dgm:cxn modelId="{9E7AEA4B-3B56-4F9D-9B55-BEA30D33A5CD}" type="presParOf" srcId="{9095E4E2-753C-460A-A877-02AD361EBA44}" destId="{05C98F79-B885-491B-8A29-1079BC306F77}" srcOrd="2" destOrd="0" presId="urn:microsoft.com/office/officeart/2008/layout/VerticalCurvedList"/>
    <dgm:cxn modelId="{35616AF5-CA6B-44E9-998F-DB3521225E0E}" type="presParOf" srcId="{05C98F79-B885-491B-8A29-1079BC306F77}" destId="{7DEFB982-4334-4358-8371-E7E56F15584D}" srcOrd="0" destOrd="0" presId="urn:microsoft.com/office/officeart/2008/layout/VerticalCurvedList"/>
    <dgm:cxn modelId="{93DDFA82-4462-45CC-A7C0-43F59808F738}" type="presParOf" srcId="{9095E4E2-753C-460A-A877-02AD361EBA44}" destId="{9D5E37D1-FEBD-47E5-8D4C-8DD910016CA8}" srcOrd="3" destOrd="0" presId="urn:microsoft.com/office/officeart/2008/layout/VerticalCurvedList"/>
    <dgm:cxn modelId="{D570E2D6-5295-40A4-92FC-0C4164E0CFFB}" type="presParOf" srcId="{9095E4E2-753C-460A-A877-02AD361EBA44}" destId="{912A5F50-54D3-403C-9DA7-B7FF3E33382D}" srcOrd="4" destOrd="0" presId="urn:microsoft.com/office/officeart/2008/layout/VerticalCurvedList"/>
    <dgm:cxn modelId="{047896A1-F692-48FB-9F05-31F001A2B140}" type="presParOf" srcId="{912A5F50-54D3-403C-9DA7-B7FF3E33382D}" destId="{5E3B4409-7AB5-4FB9-A9CC-69A642D994C7}" srcOrd="0" destOrd="0" presId="urn:microsoft.com/office/officeart/2008/layout/VerticalCurvedList"/>
    <dgm:cxn modelId="{CB49ED85-8B5E-4444-8A5B-CFB4B75252D2}" type="presParOf" srcId="{9095E4E2-753C-460A-A877-02AD361EBA44}" destId="{487B47AA-6BBB-4A62-85B7-2C1838B676F3}" srcOrd="5" destOrd="0" presId="urn:microsoft.com/office/officeart/2008/layout/VerticalCurvedList"/>
    <dgm:cxn modelId="{7127EA72-5FCD-46F8-9536-60F0CCDFAD7B}" type="presParOf" srcId="{9095E4E2-753C-460A-A877-02AD361EBA44}" destId="{8C77E6DA-A757-43F8-B4A2-D908DF3BEE45}" srcOrd="6" destOrd="0" presId="urn:microsoft.com/office/officeart/2008/layout/VerticalCurvedList"/>
    <dgm:cxn modelId="{EB6A60C9-98C9-4A32-A0ED-3EAE76A49F71}" type="presParOf" srcId="{8C77E6DA-A757-43F8-B4A2-D908DF3BEE45}" destId="{CCD69B81-F3A5-4A48-8794-B640D2BBA4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69101-BD3E-4140-A2EF-DA27A9D073BD}">
      <dsp:nvSpPr>
        <dsp:cNvPr id="0" name=""/>
        <dsp:cNvSpPr/>
      </dsp:nvSpPr>
      <dsp:spPr>
        <a:xfrm>
          <a:off x="-5392602" y="-825843"/>
          <a:ext cx="6421706" cy="642170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461E7-38E8-4C89-AE70-B638E2C1BDA3}">
      <dsp:nvSpPr>
        <dsp:cNvPr id="0" name=""/>
        <dsp:cNvSpPr/>
      </dsp:nvSpPr>
      <dsp:spPr>
        <a:xfrm>
          <a:off x="662078" y="477002"/>
          <a:ext cx="7049270" cy="954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24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Colegios Municipales y Subvencionados</a:t>
          </a:r>
        </a:p>
      </dsp:txBody>
      <dsp:txXfrm>
        <a:off x="662078" y="477002"/>
        <a:ext cx="7049270" cy="954004"/>
      </dsp:txXfrm>
    </dsp:sp>
    <dsp:sp modelId="{7DEFB982-4334-4358-8371-E7E56F15584D}">
      <dsp:nvSpPr>
        <dsp:cNvPr id="0" name=""/>
        <dsp:cNvSpPr/>
      </dsp:nvSpPr>
      <dsp:spPr>
        <a:xfrm>
          <a:off x="65826" y="357751"/>
          <a:ext cx="1192505" cy="1192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E37D1-FEBD-47E5-8D4C-8DD910016CA8}">
      <dsp:nvSpPr>
        <dsp:cNvPr id="0" name=""/>
        <dsp:cNvSpPr/>
      </dsp:nvSpPr>
      <dsp:spPr>
        <a:xfrm>
          <a:off x="1008859" y="1908008"/>
          <a:ext cx="6702490" cy="954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24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Mejorar en forma significativa y sostenible la asistencia</a:t>
          </a:r>
        </a:p>
      </dsp:txBody>
      <dsp:txXfrm>
        <a:off x="1008859" y="1908008"/>
        <a:ext cx="6702490" cy="954004"/>
      </dsp:txXfrm>
    </dsp:sp>
    <dsp:sp modelId="{5E3B4409-7AB5-4FB9-A9CC-69A642D994C7}">
      <dsp:nvSpPr>
        <dsp:cNvPr id="0" name=""/>
        <dsp:cNvSpPr/>
      </dsp:nvSpPr>
      <dsp:spPr>
        <a:xfrm>
          <a:off x="412606" y="1788757"/>
          <a:ext cx="1192505" cy="1192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B47AA-6BBB-4A62-85B7-2C1838B676F3}">
      <dsp:nvSpPr>
        <dsp:cNvPr id="0" name=""/>
        <dsp:cNvSpPr/>
      </dsp:nvSpPr>
      <dsp:spPr>
        <a:xfrm>
          <a:off x="662078" y="3339014"/>
          <a:ext cx="7049270" cy="954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724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 dirty="0"/>
            <a:t>Cultura de altas expectativas de asistencia</a:t>
          </a:r>
        </a:p>
      </dsp:txBody>
      <dsp:txXfrm>
        <a:off x="662078" y="3339014"/>
        <a:ext cx="7049270" cy="954004"/>
      </dsp:txXfrm>
    </dsp:sp>
    <dsp:sp modelId="{CCD69B81-F3A5-4A48-8794-B640D2BBA43F}">
      <dsp:nvSpPr>
        <dsp:cNvPr id="0" name=""/>
        <dsp:cNvSpPr/>
      </dsp:nvSpPr>
      <dsp:spPr>
        <a:xfrm>
          <a:off x="65826" y="3219763"/>
          <a:ext cx="1192505" cy="1192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F73C-3AA1-46D5-9445-E8F200E9665A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89589-AD79-4238-9F9E-0EB4187D5D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95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aseline="0" dirty="0"/>
              <a:t>Les voy a pedir que levanten la mano los que piensan que hay una asistencia BUENA – REGULAR- PREOCUPANTE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9589-AD79-4238-9F9E-0EB4187D5D49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86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9589-AD79-4238-9F9E-0EB4187D5D4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455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9589-AD79-4238-9F9E-0EB4187D5D49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337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89589-AD79-4238-9F9E-0EB4187D5D49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318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RELACIÓN CON SIMCE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Causalidad o correlación? Relación endógena - Ojo con interpretación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89589-AD79-4238-9F9E-0EB4187D5D4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2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14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29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5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123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2281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59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1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46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26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9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5664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3744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5273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12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4381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8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1587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319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610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97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609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3906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1091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161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5807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5125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6178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467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4970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8669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31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013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090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506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864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608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525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7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19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472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479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8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438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F14821-F698-4FAB-9F88-304735406E34}" type="datetimeFigureOut">
              <a:rPr lang="es-CL" smtClean="0"/>
              <a:pPr/>
              <a:t>30-05-2018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C9DBC6-483C-4903-A793-0D744D1F578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F69C-751C-4068-9D46-ADA7E77E4A62}" type="datetimeFigureOut">
              <a:rPr lang="es-CL" smtClean="0"/>
              <a:t>30-05-2018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71274-1E3D-42D3-A24B-0416A76B51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149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51683"/>
          <a:stretch/>
        </p:blipFill>
        <p:spPr>
          <a:xfrm>
            <a:off x="281610" y="236668"/>
            <a:ext cx="11628780" cy="43353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A72F52-BD03-4E43-888A-3FD50B010497}"/>
              </a:ext>
            </a:extLst>
          </p:cNvPr>
          <p:cNvSpPr txBox="1"/>
          <p:nvPr/>
        </p:nvSpPr>
        <p:spPr>
          <a:xfrm>
            <a:off x="281610" y="4679576"/>
            <a:ext cx="11628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C000"/>
                </a:solidFill>
                <a:latin typeface="Tw Cen MT Condensed" panose="020B0606020104020203" pitchFamily="34" charset="0"/>
              </a:rPr>
              <a:t>¡LA ASISTENCIA SÍ SE PUEDE MEJORAR!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2A304B-38A9-4667-BE97-7EF92D918D54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" y="5845623"/>
            <a:ext cx="121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Rebeca Molina         rebeca@programapresente.com</a:t>
            </a:r>
          </a:p>
        </p:txBody>
      </p:sp>
    </p:spTree>
    <p:extLst>
      <p:ext uri="{BB962C8B-B14F-4D97-AF65-F5344CB8AC3E}">
        <p14:creationId xmlns:p14="http://schemas.microsoft.com/office/powerpoint/2010/main" val="287088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100" y="204704"/>
            <a:ext cx="113538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4300" b="1">
                <a:solidFill>
                  <a:srgbClr val="3C9CD6"/>
                </a:solidFill>
                <a:latin typeface="Corbel" panose="020B0503020204020204" pitchFamily="34" charset="0"/>
              </a:rPr>
              <a:t>Ausentismo Crónico en el futuro de los alumnos</a:t>
            </a:r>
            <a:endParaRPr lang="es-CL" sz="4300" b="1" dirty="0">
              <a:solidFill>
                <a:srgbClr val="3C9CD6"/>
              </a:solidFill>
              <a:latin typeface="Corbel" panose="020B0503020204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0"/>
            <a:r>
              <a:rPr lang="es-CL" dirty="0"/>
              <a:t>Quienes faltan un 10% o más al año no logran desarrollar los hábitos necesarios para enfrentar con éxito la vida adulta.</a:t>
            </a:r>
          </a:p>
          <a:p>
            <a:pPr marL="0" lvl="0" indent="0">
              <a:buNone/>
            </a:pPr>
            <a:endParaRPr lang="es-CL" dirty="0"/>
          </a:p>
          <a:p>
            <a:pPr lvl="0"/>
            <a:r>
              <a:rPr lang="es-CL" dirty="0"/>
              <a:t>Mayores períodos de cesantía, peores trabajos y sueldos más bajos que sus pares.</a:t>
            </a:r>
          </a:p>
          <a:p>
            <a:pPr lvl="0"/>
            <a:endParaRPr lang="es-CL" dirty="0"/>
          </a:p>
          <a:p>
            <a:pPr lvl="0"/>
            <a:r>
              <a:rPr lang="es-CL" dirty="0"/>
              <a:t> Suelen presentar mayores tasas de embarazo adolescente, drogadicción y delincuencia.</a:t>
            </a:r>
          </a:p>
          <a:p>
            <a:endParaRPr lang="es-CL" dirty="0"/>
          </a:p>
        </p:txBody>
      </p:sp>
      <p:pic>
        <p:nvPicPr>
          <p:cNvPr id="5" name="Imagen 4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DCD75916-8FC4-46A6-9778-3B174A448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274">
            <a:off x="9552198" y="4411970"/>
            <a:ext cx="2350825" cy="23545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EC880B5-D403-4D87-A611-4BF77C6B4D00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8481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b="13613"/>
          <a:stretch/>
        </p:blipFill>
        <p:spPr>
          <a:xfrm>
            <a:off x="50707" y="0"/>
            <a:ext cx="12191980" cy="630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109019" y="3539613"/>
            <a:ext cx="7846142" cy="168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2369012" y="3429000"/>
            <a:ext cx="7846142" cy="2308324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CL" sz="4800" dirty="0"/>
              <a:t>SI NO ESTÁN AQUÍ, </a:t>
            </a:r>
          </a:p>
          <a:p>
            <a:pPr algn="ctr"/>
            <a:r>
              <a:rPr lang="es-CL" sz="4800" dirty="0"/>
              <a:t>¿DÓNDE ESTÁN?</a:t>
            </a:r>
          </a:p>
          <a:p>
            <a:pPr algn="ctr"/>
            <a:r>
              <a:rPr lang="es-CL" sz="4800" dirty="0"/>
              <a:t>¿QUÉ ESTÁN APRENDIENDO?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56B4E-1905-463D-8375-EDE3CE0D01AF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82323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383212" y="4064816"/>
            <a:ext cx="6808787" cy="560388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Clave para la </a:t>
            </a:r>
            <a:r>
              <a:rPr lang="en-US" sz="2800" dirty="0" err="1">
                <a:solidFill>
                  <a:schemeClr val="bg1"/>
                </a:solidFill>
              </a:rPr>
              <a:t>formación</a:t>
            </a:r>
            <a:r>
              <a:rPr lang="en-US" sz="2800" dirty="0">
                <a:solidFill>
                  <a:schemeClr val="bg1"/>
                </a:solidFill>
              </a:rPr>
              <a:t> de los </a:t>
            </a:r>
            <a:r>
              <a:rPr lang="en-US" sz="2800" dirty="0" err="1">
                <a:solidFill>
                  <a:schemeClr val="bg1"/>
                </a:solidFill>
              </a:rPr>
              <a:t>escolares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83213" y="2312988"/>
            <a:ext cx="6808787" cy="135096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La </a:t>
            </a:r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asistencia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es un </a:t>
            </a:r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asunto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</a:rPr>
              <a:t>pedagógico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77F9B6-F975-4849-849B-3D7B45874350}"/>
              </a:ext>
            </a:extLst>
          </p:cNvPr>
          <p:cNvSpPr txBox="1"/>
          <p:nvPr/>
        </p:nvSpPr>
        <p:spPr>
          <a:xfrm>
            <a:off x="666977" y="809897"/>
            <a:ext cx="41111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3B863F-D771-460D-A136-D80000D68EF8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9250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959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7425" y="2269864"/>
            <a:ext cx="12439425" cy="1877956"/>
          </a:xfrm>
          <a:solidFill>
            <a:srgbClr val="FFFFFF">
              <a:alpha val="43922"/>
            </a:srgbClr>
          </a:solidFill>
        </p:spPr>
        <p:txBody>
          <a:bodyPr>
            <a:noAutofit/>
          </a:bodyPr>
          <a:lstStyle/>
          <a:p>
            <a:pPr algn="ctr"/>
            <a:r>
              <a:rPr lang="es-CL" b="1" dirty="0">
                <a:latin typeface="Corbel" panose="020B0503020204020204" pitchFamily="34" charset="0"/>
              </a:rPr>
              <a:t>¿CÓMO SÉ CUÁNTOS DE MIS ALUMNOS TIENEN AUSENTISMO CRÓNICO?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E67FCE-2862-4D60-8F54-C409D08780AE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16885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type="subTitle" idx="4294967295"/>
          </p:nvPr>
        </p:nvSpPr>
        <p:spPr>
          <a:xfrm>
            <a:off x="1247067" y="3669102"/>
            <a:ext cx="6844938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b="1" dirty="0">
                <a:solidFill>
                  <a:srgbClr val="3C9CD6"/>
                </a:solidFill>
              </a:rPr>
              <a:t>¿Cuántos alumnos tuvieron  ausentismo crónico el 2017?</a:t>
            </a:r>
          </a:p>
          <a:p>
            <a:pPr marL="0" indent="0">
              <a:buNone/>
            </a:pPr>
            <a:endParaRPr lang="es-CL" sz="3600" dirty="0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549275"/>
            <a:ext cx="4289425" cy="1233488"/>
          </a:xfrm>
        </p:spPr>
        <p:txBody>
          <a:bodyPr/>
          <a:lstStyle/>
          <a:p>
            <a:r>
              <a:rPr lang="es-CL" dirty="0"/>
              <a:t>Ejercicio: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25336" y="973101"/>
            <a:ext cx="10972799" cy="1956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C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dirty="0"/>
              <a:t>La matrícula de un establecimiento es de 800 alumnos.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L" dirty="0"/>
              <a:t>Su asistencia promedio del año 2017 fue 91%.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11D075-BD99-4B9F-BD81-0303C21F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98" y="3036408"/>
            <a:ext cx="2484400" cy="248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527EAD-FEF8-45E6-AC76-2F90282DAA1C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0A7B55-0614-47A0-BD6F-13F431158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383212" y="4064816"/>
            <a:ext cx="6808787" cy="560388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Los </a:t>
            </a:r>
            <a:r>
              <a:rPr lang="en-US" sz="2800" dirty="0" err="1">
                <a:solidFill>
                  <a:schemeClr val="bg1"/>
                </a:solidFill>
              </a:rPr>
              <a:t>promedios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ocultan</a:t>
            </a:r>
            <a:r>
              <a:rPr lang="en-US" sz="2800" dirty="0">
                <a:solidFill>
                  <a:schemeClr val="bg1"/>
                </a:solidFill>
              </a:rPr>
              <a:t> la </a:t>
            </a:r>
            <a:r>
              <a:rPr lang="en-US" sz="2800" dirty="0" err="1">
                <a:solidFill>
                  <a:schemeClr val="bg1"/>
                </a:solidFill>
              </a:rPr>
              <a:t>realidad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83213" y="2312988"/>
            <a:ext cx="6808787" cy="135096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Foco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en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la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asistencia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individual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77F9B6-F975-4849-849B-3D7B45874350}"/>
              </a:ext>
            </a:extLst>
          </p:cNvPr>
          <p:cNvSpPr txBox="1"/>
          <p:nvPr/>
        </p:nvSpPr>
        <p:spPr>
          <a:xfrm>
            <a:off x="666977" y="809897"/>
            <a:ext cx="41111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7D1AC6-11C8-4F68-9EB9-7400FE2EF8E5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2743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97" y="948089"/>
            <a:ext cx="7932383" cy="1676603"/>
          </a:xfrm>
        </p:spPr>
        <p:txBody>
          <a:bodyPr>
            <a:normAutofit/>
          </a:bodyPr>
          <a:lstStyle/>
          <a:p>
            <a:r>
              <a:rPr lang="es-CL" sz="4000" b="1" dirty="0">
                <a:latin typeface="Corbel" panose="020B0503020204020204" pitchFamily="34" charset="0"/>
              </a:rPr>
              <a:t>AUSENTIMO CRÓNICO EN CHILE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294983"/>
            <a:ext cx="9339943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¿Cuántos alumnos faltaron un 10% o más el año 2017?</a:t>
            </a:r>
          </a:p>
        </p:txBody>
      </p:sp>
      <p:pic>
        <p:nvPicPr>
          <p:cNvPr id="11" name="Picture 8" descr="Archivo:Mapa de Chile por ID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10" y="16329"/>
            <a:ext cx="3141490" cy="683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191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90" y="4522346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91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67" y="4646726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7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0" y="5871906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3"/>
          <p:cNvSpPr txBox="1">
            <a:spLocks/>
          </p:cNvSpPr>
          <p:nvPr/>
        </p:nvSpPr>
        <p:spPr>
          <a:xfrm>
            <a:off x="165834" y="5936155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/>
          <a:stretch/>
        </p:blipFill>
        <p:spPr>
          <a:xfrm>
            <a:off x="1360400" y="1539585"/>
            <a:ext cx="8791073" cy="5290264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23287" y="0"/>
            <a:ext cx="11959855" cy="1710574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latin typeface="Corbel" panose="020B0503020204020204" pitchFamily="34" charset="0"/>
              </a:rPr>
              <a:t>Proporción de escolares con AC a nivel nacional - 2017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A3336-268C-4CA5-88E4-3F58941E7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7" y="5996286"/>
            <a:ext cx="2397812" cy="6376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44046" y="4843197"/>
            <a:ext cx="23911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Alumnos con asistencia regular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760334" y="2012593"/>
            <a:ext cx="23911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Alumnos con ausentismo crónico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18830" y="2841173"/>
            <a:ext cx="827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32,7%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353337" y="4184717"/>
            <a:ext cx="827000" cy="369332"/>
          </a:xfrm>
          <a:prstGeom prst="rect">
            <a:avLst/>
          </a:prstGeom>
          <a:solidFill>
            <a:srgbClr val="9ACD32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67,3%</a:t>
            </a:r>
          </a:p>
        </p:txBody>
      </p:sp>
    </p:spTree>
    <p:extLst>
      <p:ext uri="{BB962C8B-B14F-4D97-AF65-F5344CB8AC3E}">
        <p14:creationId xmlns:p14="http://schemas.microsoft.com/office/powerpoint/2010/main" val="16788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>
          <a:xfrm>
            <a:off x="123289" y="1383418"/>
            <a:ext cx="11982853" cy="4091164"/>
          </a:xfr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23288" y="-208381"/>
            <a:ext cx="12068711" cy="171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70C0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s-CL" dirty="0">
                <a:solidFill>
                  <a:schemeClr val="tx1"/>
                </a:solidFill>
              </a:rPr>
              <a:t>Proporción de escolares con AC a nivel nacional - 2017</a:t>
            </a:r>
          </a:p>
        </p:txBody>
      </p:sp>
      <p:pic>
        <p:nvPicPr>
          <p:cNvPr id="9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>
              <a:ext uri="{FF2B5EF4-FFF2-40B4-BE49-F238E27FC236}">
                <a16:creationId xmlns:a16="http://schemas.microsoft.com/office/drawing/2014/main" id="{94509911-BAF8-4264-A38E-2CF06400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0" y="5871906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3A540BEF-49A2-4B4E-BC21-C88757B2B938}"/>
              </a:ext>
            </a:extLst>
          </p:cNvPr>
          <p:cNvSpPr txBox="1">
            <a:spLocks/>
          </p:cNvSpPr>
          <p:nvPr/>
        </p:nvSpPr>
        <p:spPr>
          <a:xfrm>
            <a:off x="165834" y="5936155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C442A62-1497-4A08-881E-20F9CEDB8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7" y="5996286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5" y="2078182"/>
            <a:ext cx="12079015" cy="3552651"/>
          </a:xfrm>
        </p:spPr>
      </p:pic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78377" y="365125"/>
            <a:ext cx="121136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latin typeface="Corbel" panose="020B0503020204020204" pitchFamily="34" charset="0"/>
              </a:rPr>
              <a:t>Proporción de escolares con AC por región 2017</a:t>
            </a:r>
          </a:p>
        </p:txBody>
      </p:sp>
      <p:pic>
        <p:nvPicPr>
          <p:cNvPr id="8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>
              <a:ext uri="{FF2B5EF4-FFF2-40B4-BE49-F238E27FC236}">
                <a16:creationId xmlns:a16="http://schemas.microsoft.com/office/drawing/2014/main" id="{EA0D5C47-59AE-4CB3-9C7E-FE442DF0B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0" y="5871906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B117B155-D0D9-48B0-A1F4-BA23178A9D4C}"/>
              </a:ext>
            </a:extLst>
          </p:cNvPr>
          <p:cNvSpPr txBox="1">
            <a:spLocks/>
          </p:cNvSpPr>
          <p:nvPr/>
        </p:nvSpPr>
        <p:spPr>
          <a:xfrm>
            <a:off x="165834" y="5936155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8A058E-C34E-462D-8E8F-F69C5FE93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7" y="5996286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11C50F4-10EA-4C21-8DD7-66574284A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2" y="3156264"/>
            <a:ext cx="3125016" cy="830997"/>
          </a:xfrm>
          <a:prstGeom prst="rect">
            <a:avLst/>
          </a:prstGeom>
        </p:spPr>
      </p:pic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722C6BC4-3EE7-4705-B12E-8C28D4DD7C72}"/>
              </a:ext>
            </a:extLst>
          </p:cNvPr>
          <p:cNvGraphicFramePr/>
          <p:nvPr>
            <p:extLst/>
          </p:nvPr>
        </p:nvGraphicFramePr>
        <p:xfrm>
          <a:off x="3831173" y="1268976"/>
          <a:ext cx="7777176" cy="477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Imagen 19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3967BB7E-485E-4D55-AC66-A90EFD8235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91" y="1655262"/>
            <a:ext cx="1138860" cy="1140645"/>
          </a:xfrm>
          <a:prstGeom prst="rect">
            <a:avLst/>
          </a:prstGeom>
        </p:spPr>
      </p:pic>
      <p:pic>
        <p:nvPicPr>
          <p:cNvPr id="24" name="Imagen 23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5F60D4CF-E5D5-4B29-A1D7-CFAC520A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29" y="3083663"/>
            <a:ext cx="1138860" cy="1140645"/>
          </a:xfrm>
          <a:prstGeom prst="rect">
            <a:avLst/>
          </a:prstGeom>
        </p:spPr>
      </p:pic>
      <p:pic>
        <p:nvPicPr>
          <p:cNvPr id="25" name="Imagen 24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C8B04459-46DE-4C07-ABE5-590C30B5FE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91" y="4530266"/>
            <a:ext cx="1138860" cy="11406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D346CF9-08C7-4CB4-951C-F7EFAB6A0430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06330" y="3987261"/>
            <a:ext cx="282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Nace el 2014</a:t>
            </a:r>
          </a:p>
        </p:txBody>
      </p:sp>
    </p:spTree>
    <p:extLst>
      <p:ext uri="{BB962C8B-B14F-4D97-AF65-F5344CB8AC3E}">
        <p14:creationId xmlns:p14="http://schemas.microsoft.com/office/powerpoint/2010/main" val="340144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4"/>
          <a:stretch/>
        </p:blipFill>
        <p:spPr>
          <a:xfrm>
            <a:off x="747717" y="1489285"/>
            <a:ext cx="9732289" cy="4718424"/>
          </a:xfrm>
        </p:spPr>
      </p:pic>
      <p:sp>
        <p:nvSpPr>
          <p:cNvPr id="19" name="Título 1"/>
          <p:cNvSpPr txBox="1">
            <a:spLocks noGrp="1"/>
          </p:cNvSpPr>
          <p:nvPr>
            <p:ph type="title"/>
          </p:nvPr>
        </p:nvSpPr>
        <p:spPr>
          <a:xfrm>
            <a:off x="300446" y="22409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4000" b="1" dirty="0">
                <a:latin typeface="Corbel" panose="020B0503020204020204" pitchFamily="34" charset="0"/>
              </a:rPr>
              <a:t>Proporción de escolares con AC según resultados SIMCE 2017</a:t>
            </a:r>
          </a:p>
        </p:txBody>
      </p:sp>
      <p:pic>
        <p:nvPicPr>
          <p:cNvPr id="7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>
              <a:ext uri="{FF2B5EF4-FFF2-40B4-BE49-F238E27FC236}">
                <a16:creationId xmlns:a16="http://schemas.microsoft.com/office/drawing/2014/main" id="{7D2C783F-761E-4669-B4AE-6BDB3E30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0" y="5871906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5FD91B45-85DE-4820-B823-5A908E73580A}"/>
              </a:ext>
            </a:extLst>
          </p:cNvPr>
          <p:cNvSpPr txBox="1">
            <a:spLocks/>
          </p:cNvSpPr>
          <p:nvPr/>
        </p:nvSpPr>
        <p:spPr>
          <a:xfrm>
            <a:off x="165834" y="5936155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A7AF94-5027-441E-8A99-BF8846C97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7" y="5996286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2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Corbel" panose="020B0503020204020204" pitchFamily="34" charset="0"/>
              </a:rPr>
              <a:t>AUSENTISMO CRÓNICO EN CHILE</a:t>
            </a:r>
          </a:p>
        </p:txBody>
      </p:sp>
      <p:pic>
        <p:nvPicPr>
          <p:cNvPr id="3" name="Marcador de contenido 2" descr="Ejemplos prácticos de qué significa estar “por debajo ..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>
          <a:xfrm>
            <a:off x="1721332" y="2360159"/>
            <a:ext cx="1520634" cy="3114624"/>
          </a:xfrm>
        </p:spPr>
      </p:pic>
      <p:sp>
        <p:nvSpPr>
          <p:cNvPr id="7" name="CuadroTexto 6"/>
          <p:cNvSpPr txBox="1"/>
          <p:nvPr/>
        </p:nvSpPr>
        <p:spPr>
          <a:xfrm>
            <a:off x="6283234" y="3429000"/>
            <a:ext cx="5185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latin typeface="Britannic Bold" panose="020B0903060703020204" pitchFamily="34" charset="0"/>
              </a:rPr>
              <a:t>1 de cada 3 escolares</a:t>
            </a:r>
          </a:p>
        </p:txBody>
      </p:sp>
      <p:pic>
        <p:nvPicPr>
          <p:cNvPr id="8" name="Marcador de contenido 2" descr="Ejemplos prácticos de qué significa estar “por debajo ...">
            <a:extLst>
              <a:ext uri="{FF2B5EF4-FFF2-40B4-BE49-F238E27FC236}">
                <a16:creationId xmlns:a16="http://schemas.microsoft.com/office/drawing/2014/main" id="{35715AAC-2C2F-4641-804D-0C0403129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>
          <a:xfrm>
            <a:off x="3163589" y="2360159"/>
            <a:ext cx="1520634" cy="3114624"/>
          </a:xfrm>
          <a:prstGeom prst="rect">
            <a:avLst/>
          </a:prstGeom>
        </p:spPr>
      </p:pic>
      <p:pic>
        <p:nvPicPr>
          <p:cNvPr id="9" name="Marcador de contenido 2" descr="Ejemplos prácticos de qué significa estar “por debajo ...">
            <a:extLst>
              <a:ext uri="{FF2B5EF4-FFF2-40B4-BE49-F238E27FC236}">
                <a16:creationId xmlns:a16="http://schemas.microsoft.com/office/drawing/2014/main" id="{024EA488-92B7-4D38-A16A-D0A2A2B40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4"/>
          <a:stretch/>
        </p:blipFill>
        <p:spPr>
          <a:xfrm>
            <a:off x="4605846" y="2360159"/>
            <a:ext cx="1520634" cy="31146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C378024-E8A3-4D59-A9F4-20004D4F8F44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6525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082" y="329895"/>
            <a:ext cx="10515600" cy="1325563"/>
          </a:xfrm>
        </p:spPr>
        <p:txBody>
          <a:bodyPr/>
          <a:lstStyle/>
          <a:p>
            <a:r>
              <a:rPr lang="es-CL" b="1" dirty="0">
                <a:latin typeface="Corbel" panose="020B0503020204020204" pitchFamily="34" charset="0"/>
              </a:rPr>
              <a:t>AUSENTES CRÓNICOS EN CHILE</a:t>
            </a:r>
          </a:p>
        </p:txBody>
      </p:sp>
      <p:grpSp>
        <p:nvGrpSpPr>
          <p:cNvPr id="87" name="Grupo 86"/>
          <p:cNvGrpSpPr/>
          <p:nvPr/>
        </p:nvGrpSpPr>
        <p:grpSpPr>
          <a:xfrm flipH="1">
            <a:off x="279376" y="3097169"/>
            <a:ext cx="11655972" cy="1003527"/>
            <a:chOff x="283993" y="1889578"/>
            <a:chExt cx="11655972" cy="1003527"/>
          </a:xfrm>
        </p:grpSpPr>
        <p:pic>
          <p:nvPicPr>
            <p:cNvPr id="88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93" y="1889578"/>
              <a:ext cx="972963" cy="1003527"/>
            </a:xfrm>
            <a:prstGeom prst="rect">
              <a:avLst/>
            </a:prstGeom>
          </p:spPr>
        </p:pic>
        <p:pic>
          <p:nvPicPr>
            <p:cNvPr id="89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256956" y="1889578"/>
              <a:ext cx="490682" cy="1003527"/>
            </a:xfrm>
            <a:prstGeom prst="rect">
              <a:avLst/>
            </a:prstGeom>
          </p:spPr>
        </p:pic>
        <p:pic>
          <p:nvPicPr>
            <p:cNvPr id="90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341" y="1889578"/>
              <a:ext cx="972963" cy="1003527"/>
            </a:xfrm>
            <a:prstGeom prst="rect">
              <a:avLst/>
            </a:prstGeom>
          </p:spPr>
        </p:pic>
        <p:pic>
          <p:nvPicPr>
            <p:cNvPr id="91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2707304" y="1889578"/>
              <a:ext cx="490682" cy="1003527"/>
            </a:xfrm>
            <a:prstGeom prst="rect">
              <a:avLst/>
            </a:prstGeom>
          </p:spPr>
        </p:pic>
        <p:pic>
          <p:nvPicPr>
            <p:cNvPr id="92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986" y="1889578"/>
              <a:ext cx="972963" cy="1003527"/>
            </a:xfrm>
            <a:prstGeom prst="rect">
              <a:avLst/>
            </a:prstGeom>
          </p:spPr>
        </p:pic>
        <p:pic>
          <p:nvPicPr>
            <p:cNvPr id="93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4170949" y="1889578"/>
              <a:ext cx="490682" cy="1003527"/>
            </a:xfrm>
            <a:prstGeom prst="rect">
              <a:avLst/>
            </a:prstGeom>
          </p:spPr>
        </p:pic>
        <p:pic>
          <p:nvPicPr>
            <p:cNvPr id="94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334" y="1889578"/>
              <a:ext cx="972963" cy="1003527"/>
            </a:xfrm>
            <a:prstGeom prst="rect">
              <a:avLst/>
            </a:prstGeom>
          </p:spPr>
        </p:pic>
        <p:pic>
          <p:nvPicPr>
            <p:cNvPr id="95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5621297" y="1889578"/>
              <a:ext cx="490682" cy="1003527"/>
            </a:xfrm>
            <a:prstGeom prst="rect">
              <a:avLst/>
            </a:prstGeom>
          </p:spPr>
        </p:pic>
        <p:pic>
          <p:nvPicPr>
            <p:cNvPr id="96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979" y="1889578"/>
              <a:ext cx="972963" cy="1003527"/>
            </a:xfrm>
            <a:prstGeom prst="rect">
              <a:avLst/>
            </a:prstGeom>
          </p:spPr>
        </p:pic>
        <p:pic>
          <p:nvPicPr>
            <p:cNvPr id="97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7084942" y="1889578"/>
              <a:ext cx="490682" cy="1003527"/>
            </a:xfrm>
            <a:prstGeom prst="rect">
              <a:avLst/>
            </a:prstGeom>
          </p:spPr>
        </p:pic>
        <p:pic>
          <p:nvPicPr>
            <p:cNvPr id="98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327" y="1889578"/>
              <a:ext cx="972963" cy="1003527"/>
            </a:xfrm>
            <a:prstGeom prst="rect">
              <a:avLst/>
            </a:prstGeom>
          </p:spPr>
        </p:pic>
        <p:pic>
          <p:nvPicPr>
            <p:cNvPr id="99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8535290" y="1889578"/>
              <a:ext cx="490682" cy="1003527"/>
            </a:xfrm>
            <a:prstGeom prst="rect">
              <a:avLst/>
            </a:prstGeom>
          </p:spPr>
        </p:pic>
        <p:pic>
          <p:nvPicPr>
            <p:cNvPr id="100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972" y="1889578"/>
              <a:ext cx="972963" cy="1003527"/>
            </a:xfrm>
            <a:prstGeom prst="rect">
              <a:avLst/>
            </a:prstGeom>
          </p:spPr>
        </p:pic>
        <p:pic>
          <p:nvPicPr>
            <p:cNvPr id="101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9998935" y="1889578"/>
              <a:ext cx="490682" cy="1003527"/>
            </a:xfrm>
            <a:prstGeom prst="rect">
              <a:avLst/>
            </a:prstGeom>
          </p:spPr>
        </p:pic>
        <p:pic>
          <p:nvPicPr>
            <p:cNvPr id="102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320" y="1889578"/>
              <a:ext cx="972963" cy="1003527"/>
            </a:xfrm>
            <a:prstGeom prst="rect">
              <a:avLst/>
            </a:prstGeom>
          </p:spPr>
        </p:pic>
        <p:pic>
          <p:nvPicPr>
            <p:cNvPr id="103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1449283" y="1889578"/>
              <a:ext cx="490682" cy="1003527"/>
            </a:xfrm>
            <a:prstGeom prst="rect">
              <a:avLst/>
            </a:prstGeom>
          </p:spPr>
        </p:pic>
      </p:grpSp>
      <p:pic>
        <p:nvPicPr>
          <p:cNvPr id="104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3" y="7094083"/>
            <a:ext cx="972963" cy="1003527"/>
          </a:xfrm>
          <a:prstGeom prst="rect">
            <a:avLst/>
          </a:prstGeom>
        </p:spPr>
      </p:pic>
      <p:pic>
        <p:nvPicPr>
          <p:cNvPr id="105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1261156" y="7094083"/>
            <a:ext cx="490682" cy="1003527"/>
          </a:xfrm>
          <a:prstGeom prst="rect">
            <a:avLst/>
          </a:prstGeom>
        </p:spPr>
      </p:pic>
      <p:pic>
        <p:nvPicPr>
          <p:cNvPr id="106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38" y="7093040"/>
            <a:ext cx="972963" cy="1003527"/>
          </a:xfrm>
          <a:prstGeom prst="rect">
            <a:avLst/>
          </a:prstGeom>
        </p:spPr>
      </p:pic>
      <p:pic>
        <p:nvPicPr>
          <p:cNvPr id="107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2711504" y="7094083"/>
            <a:ext cx="490682" cy="1003527"/>
          </a:xfrm>
          <a:prstGeom prst="rect">
            <a:avLst/>
          </a:prstGeom>
        </p:spPr>
      </p:pic>
      <p:pic>
        <p:nvPicPr>
          <p:cNvPr id="108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86" y="7094083"/>
            <a:ext cx="972963" cy="1003527"/>
          </a:xfrm>
          <a:prstGeom prst="rect">
            <a:avLst/>
          </a:prstGeom>
        </p:spPr>
      </p:pic>
      <p:pic>
        <p:nvPicPr>
          <p:cNvPr id="109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4175149" y="7094083"/>
            <a:ext cx="490682" cy="1003527"/>
          </a:xfrm>
          <a:prstGeom prst="rect">
            <a:avLst/>
          </a:prstGeom>
        </p:spPr>
      </p:pic>
      <p:pic>
        <p:nvPicPr>
          <p:cNvPr id="110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34" y="7094083"/>
            <a:ext cx="972963" cy="1003527"/>
          </a:xfrm>
          <a:prstGeom prst="rect">
            <a:avLst/>
          </a:prstGeom>
        </p:spPr>
      </p:pic>
      <p:pic>
        <p:nvPicPr>
          <p:cNvPr id="111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5625497" y="7094083"/>
            <a:ext cx="490682" cy="1003527"/>
          </a:xfrm>
          <a:prstGeom prst="rect">
            <a:avLst/>
          </a:prstGeom>
        </p:spPr>
      </p:pic>
      <p:pic>
        <p:nvPicPr>
          <p:cNvPr id="112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79" y="7094083"/>
            <a:ext cx="972963" cy="1003527"/>
          </a:xfrm>
          <a:prstGeom prst="rect">
            <a:avLst/>
          </a:prstGeom>
        </p:spPr>
      </p:pic>
      <p:pic>
        <p:nvPicPr>
          <p:cNvPr id="113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7089142" y="7094083"/>
            <a:ext cx="490682" cy="1003527"/>
          </a:xfrm>
          <a:prstGeom prst="rect">
            <a:avLst/>
          </a:prstGeom>
        </p:spPr>
      </p:pic>
      <p:pic>
        <p:nvPicPr>
          <p:cNvPr id="114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27" y="7094083"/>
            <a:ext cx="972963" cy="1003527"/>
          </a:xfrm>
          <a:prstGeom prst="rect">
            <a:avLst/>
          </a:prstGeom>
        </p:spPr>
      </p:pic>
      <p:pic>
        <p:nvPicPr>
          <p:cNvPr id="115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8539490" y="7094083"/>
            <a:ext cx="490682" cy="1003527"/>
          </a:xfrm>
          <a:prstGeom prst="rect">
            <a:avLst/>
          </a:prstGeom>
        </p:spPr>
      </p:pic>
      <p:pic>
        <p:nvPicPr>
          <p:cNvPr id="116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72" y="7094083"/>
            <a:ext cx="972963" cy="1003527"/>
          </a:xfrm>
          <a:prstGeom prst="rect">
            <a:avLst/>
          </a:prstGeom>
        </p:spPr>
      </p:pic>
      <p:pic>
        <p:nvPicPr>
          <p:cNvPr id="117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10003135" y="7094083"/>
            <a:ext cx="490682" cy="1003527"/>
          </a:xfrm>
          <a:prstGeom prst="rect">
            <a:avLst/>
          </a:prstGeom>
        </p:spPr>
      </p:pic>
      <p:pic>
        <p:nvPicPr>
          <p:cNvPr id="118" name="Marcador de contenido 2" descr="Ejemplos prácticos de qué significa estar “por debaj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520" y="7094083"/>
            <a:ext cx="972963" cy="1003527"/>
          </a:xfrm>
          <a:prstGeom prst="rect">
            <a:avLst/>
          </a:prstGeom>
        </p:spPr>
      </p:pic>
      <p:pic>
        <p:nvPicPr>
          <p:cNvPr id="119" name="Marcador de contenido 2" descr="Ejemplos prácticos de qué significa estar “por debajo ...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8"/>
          <a:stretch/>
        </p:blipFill>
        <p:spPr>
          <a:xfrm>
            <a:off x="11453483" y="7094083"/>
            <a:ext cx="490682" cy="1003527"/>
          </a:xfrm>
          <a:prstGeom prst="rect">
            <a:avLst/>
          </a:prstGeom>
        </p:spPr>
      </p:pic>
      <p:grpSp>
        <p:nvGrpSpPr>
          <p:cNvPr id="120" name="Grupo 119"/>
          <p:cNvGrpSpPr/>
          <p:nvPr/>
        </p:nvGrpSpPr>
        <p:grpSpPr>
          <a:xfrm flipH="1">
            <a:off x="288193" y="8191045"/>
            <a:ext cx="11655972" cy="1003527"/>
            <a:chOff x="283993" y="1889578"/>
            <a:chExt cx="11655972" cy="1003527"/>
          </a:xfrm>
        </p:grpSpPr>
        <p:pic>
          <p:nvPicPr>
            <p:cNvPr id="121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93" y="1889578"/>
              <a:ext cx="972963" cy="1003527"/>
            </a:xfrm>
            <a:prstGeom prst="rect">
              <a:avLst/>
            </a:prstGeom>
          </p:spPr>
        </p:pic>
        <p:pic>
          <p:nvPicPr>
            <p:cNvPr id="122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256956" y="1889578"/>
              <a:ext cx="490682" cy="1003527"/>
            </a:xfrm>
            <a:prstGeom prst="rect">
              <a:avLst/>
            </a:prstGeom>
          </p:spPr>
        </p:pic>
        <p:pic>
          <p:nvPicPr>
            <p:cNvPr id="123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341" y="1889578"/>
              <a:ext cx="972963" cy="1003527"/>
            </a:xfrm>
            <a:prstGeom prst="rect">
              <a:avLst/>
            </a:prstGeom>
          </p:spPr>
        </p:pic>
        <p:pic>
          <p:nvPicPr>
            <p:cNvPr id="124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2707304" y="1889578"/>
              <a:ext cx="490682" cy="1003527"/>
            </a:xfrm>
            <a:prstGeom prst="rect">
              <a:avLst/>
            </a:prstGeom>
          </p:spPr>
        </p:pic>
        <p:pic>
          <p:nvPicPr>
            <p:cNvPr id="125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986" y="1889578"/>
              <a:ext cx="972963" cy="1003527"/>
            </a:xfrm>
            <a:prstGeom prst="rect">
              <a:avLst/>
            </a:prstGeom>
          </p:spPr>
        </p:pic>
        <p:pic>
          <p:nvPicPr>
            <p:cNvPr id="126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4170949" y="1889578"/>
              <a:ext cx="490682" cy="1003527"/>
            </a:xfrm>
            <a:prstGeom prst="rect">
              <a:avLst/>
            </a:prstGeom>
          </p:spPr>
        </p:pic>
        <p:pic>
          <p:nvPicPr>
            <p:cNvPr id="127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334" y="1889578"/>
              <a:ext cx="972963" cy="1003527"/>
            </a:xfrm>
            <a:prstGeom prst="rect">
              <a:avLst/>
            </a:prstGeom>
          </p:spPr>
        </p:pic>
        <p:pic>
          <p:nvPicPr>
            <p:cNvPr id="128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5621297" y="1889578"/>
              <a:ext cx="490682" cy="1003527"/>
            </a:xfrm>
            <a:prstGeom prst="rect">
              <a:avLst/>
            </a:prstGeom>
          </p:spPr>
        </p:pic>
        <p:pic>
          <p:nvPicPr>
            <p:cNvPr id="129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979" y="1889578"/>
              <a:ext cx="972963" cy="1003527"/>
            </a:xfrm>
            <a:prstGeom prst="rect">
              <a:avLst/>
            </a:prstGeom>
          </p:spPr>
        </p:pic>
        <p:pic>
          <p:nvPicPr>
            <p:cNvPr id="130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7084942" y="1889578"/>
              <a:ext cx="490682" cy="1003527"/>
            </a:xfrm>
            <a:prstGeom prst="rect">
              <a:avLst/>
            </a:prstGeom>
          </p:spPr>
        </p:pic>
        <p:pic>
          <p:nvPicPr>
            <p:cNvPr id="131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327" y="1889578"/>
              <a:ext cx="972963" cy="1003527"/>
            </a:xfrm>
            <a:prstGeom prst="rect">
              <a:avLst/>
            </a:prstGeom>
          </p:spPr>
        </p:pic>
        <p:pic>
          <p:nvPicPr>
            <p:cNvPr id="132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8535290" y="1889578"/>
              <a:ext cx="490682" cy="1003527"/>
            </a:xfrm>
            <a:prstGeom prst="rect">
              <a:avLst/>
            </a:prstGeom>
          </p:spPr>
        </p:pic>
        <p:pic>
          <p:nvPicPr>
            <p:cNvPr id="133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972" y="1889578"/>
              <a:ext cx="972963" cy="1003527"/>
            </a:xfrm>
            <a:prstGeom prst="rect">
              <a:avLst/>
            </a:prstGeom>
          </p:spPr>
        </p:pic>
        <p:pic>
          <p:nvPicPr>
            <p:cNvPr id="134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9998935" y="1889578"/>
              <a:ext cx="490682" cy="1003527"/>
            </a:xfrm>
            <a:prstGeom prst="rect">
              <a:avLst/>
            </a:prstGeom>
          </p:spPr>
        </p:pic>
        <p:pic>
          <p:nvPicPr>
            <p:cNvPr id="135" name="Marcador de contenido 2" descr="Ejemplos prácticos de qué significa estar “por debajo ..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320" y="1889578"/>
              <a:ext cx="972963" cy="1003527"/>
            </a:xfrm>
            <a:prstGeom prst="rect">
              <a:avLst/>
            </a:prstGeom>
          </p:spPr>
        </p:pic>
        <p:pic>
          <p:nvPicPr>
            <p:cNvPr id="136" name="Marcador de contenido 2" descr="Ejemplos prácticos de qué significa estar “por debajo ...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1449283" y="1889578"/>
              <a:ext cx="490682" cy="1003527"/>
            </a:xfrm>
            <a:prstGeom prst="rect">
              <a:avLst/>
            </a:prstGeom>
          </p:spPr>
        </p:pic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9165D6A9-9807-4F1B-B30A-FBAA6C4AFA1E}"/>
              </a:ext>
            </a:extLst>
          </p:cNvPr>
          <p:cNvGrpSpPr/>
          <p:nvPr/>
        </p:nvGrpSpPr>
        <p:grpSpPr>
          <a:xfrm flipH="1">
            <a:off x="268014" y="5339371"/>
            <a:ext cx="11655972" cy="1003527"/>
            <a:chOff x="283993" y="1889578"/>
            <a:chExt cx="11655972" cy="1003527"/>
          </a:xfrm>
        </p:grpSpPr>
        <p:pic>
          <p:nvPicPr>
            <p:cNvPr id="139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178F4ABF-0040-433B-8E75-974F7535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93" y="1889578"/>
              <a:ext cx="972963" cy="1003527"/>
            </a:xfrm>
            <a:prstGeom prst="rect">
              <a:avLst/>
            </a:prstGeom>
          </p:spPr>
        </p:pic>
        <p:pic>
          <p:nvPicPr>
            <p:cNvPr id="140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655791EC-7F67-40BD-B55C-98882B465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256956" y="1889578"/>
              <a:ext cx="490682" cy="1003527"/>
            </a:xfrm>
            <a:prstGeom prst="rect">
              <a:avLst/>
            </a:prstGeom>
          </p:spPr>
        </p:pic>
        <p:pic>
          <p:nvPicPr>
            <p:cNvPr id="141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AD26DCC3-68FC-4D5A-934A-9BDDD535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341" y="1889578"/>
              <a:ext cx="972963" cy="1003527"/>
            </a:xfrm>
            <a:prstGeom prst="rect">
              <a:avLst/>
            </a:prstGeom>
          </p:spPr>
        </p:pic>
        <p:pic>
          <p:nvPicPr>
            <p:cNvPr id="142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F6196F71-B2E0-44E4-A9F4-F77F49BFB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2707304" y="1889578"/>
              <a:ext cx="490682" cy="1003527"/>
            </a:xfrm>
            <a:prstGeom prst="rect">
              <a:avLst/>
            </a:prstGeom>
          </p:spPr>
        </p:pic>
        <p:pic>
          <p:nvPicPr>
            <p:cNvPr id="143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6B13ACEC-B108-44FD-83B0-95CA2E15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986" y="1889578"/>
              <a:ext cx="972963" cy="1003527"/>
            </a:xfrm>
            <a:prstGeom prst="rect">
              <a:avLst/>
            </a:prstGeom>
          </p:spPr>
        </p:pic>
        <p:pic>
          <p:nvPicPr>
            <p:cNvPr id="144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92B2C59B-0216-4230-844B-233E35971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4170949" y="1889578"/>
              <a:ext cx="490682" cy="1003527"/>
            </a:xfrm>
            <a:prstGeom prst="rect">
              <a:avLst/>
            </a:prstGeom>
          </p:spPr>
        </p:pic>
        <p:pic>
          <p:nvPicPr>
            <p:cNvPr id="145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A85090B5-85E8-4520-821B-C459B54DD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334" y="1889578"/>
              <a:ext cx="972963" cy="1003527"/>
            </a:xfrm>
            <a:prstGeom prst="rect">
              <a:avLst/>
            </a:prstGeom>
          </p:spPr>
        </p:pic>
        <p:pic>
          <p:nvPicPr>
            <p:cNvPr id="146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661C1F5C-05E8-4864-BA49-56E5FC96E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5621297" y="1889578"/>
              <a:ext cx="490682" cy="1003527"/>
            </a:xfrm>
            <a:prstGeom prst="rect">
              <a:avLst/>
            </a:prstGeom>
          </p:spPr>
        </p:pic>
        <p:pic>
          <p:nvPicPr>
            <p:cNvPr id="147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75828599-2434-4939-806A-38D1C7FBF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979" y="1889578"/>
              <a:ext cx="972963" cy="1003527"/>
            </a:xfrm>
            <a:prstGeom prst="rect">
              <a:avLst/>
            </a:prstGeom>
          </p:spPr>
        </p:pic>
        <p:pic>
          <p:nvPicPr>
            <p:cNvPr id="148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F37BD5B9-AF21-4DC5-BCDB-33FE7B924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7084942" y="1889578"/>
              <a:ext cx="490682" cy="1003527"/>
            </a:xfrm>
            <a:prstGeom prst="rect">
              <a:avLst/>
            </a:prstGeom>
          </p:spPr>
        </p:pic>
        <p:pic>
          <p:nvPicPr>
            <p:cNvPr id="149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316995E4-7748-45BD-8927-9A5644053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327" y="1889578"/>
              <a:ext cx="972963" cy="1003527"/>
            </a:xfrm>
            <a:prstGeom prst="rect">
              <a:avLst/>
            </a:prstGeom>
          </p:spPr>
        </p:pic>
        <p:pic>
          <p:nvPicPr>
            <p:cNvPr id="150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C452C607-B752-428C-B348-986010804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8535290" y="1889578"/>
              <a:ext cx="490682" cy="1003527"/>
            </a:xfrm>
            <a:prstGeom prst="rect">
              <a:avLst/>
            </a:prstGeom>
          </p:spPr>
        </p:pic>
        <p:pic>
          <p:nvPicPr>
            <p:cNvPr id="151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38C33EF3-794D-46E9-9271-FD12962E8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972" y="1889578"/>
              <a:ext cx="972963" cy="1003527"/>
            </a:xfrm>
            <a:prstGeom prst="rect">
              <a:avLst/>
            </a:prstGeom>
          </p:spPr>
        </p:pic>
        <p:pic>
          <p:nvPicPr>
            <p:cNvPr id="152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ACC12BA8-2157-4B8D-9C92-9E54F6A2D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9998935" y="1889578"/>
              <a:ext cx="490682" cy="1003527"/>
            </a:xfrm>
            <a:prstGeom prst="rect">
              <a:avLst/>
            </a:prstGeom>
          </p:spPr>
        </p:pic>
        <p:pic>
          <p:nvPicPr>
            <p:cNvPr id="153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DD395666-9296-4124-9179-351069FD8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320" y="1889578"/>
              <a:ext cx="972963" cy="1003527"/>
            </a:xfrm>
            <a:prstGeom prst="rect">
              <a:avLst/>
            </a:prstGeom>
          </p:spPr>
        </p:pic>
        <p:pic>
          <p:nvPicPr>
            <p:cNvPr id="154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CBC040AF-032D-47C6-9CC5-FDC240C02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1449283" y="1889578"/>
              <a:ext cx="490682" cy="1003527"/>
            </a:xfrm>
            <a:prstGeom prst="rect">
              <a:avLst/>
            </a:prstGeom>
          </p:spPr>
        </p:pic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F715FC71-EF90-40B6-89DE-56619F69E582}"/>
              </a:ext>
            </a:extLst>
          </p:cNvPr>
          <p:cNvGrpSpPr/>
          <p:nvPr/>
        </p:nvGrpSpPr>
        <p:grpSpPr>
          <a:xfrm flipH="1">
            <a:off x="268014" y="4249533"/>
            <a:ext cx="11655972" cy="1003527"/>
            <a:chOff x="283993" y="1889578"/>
            <a:chExt cx="11655972" cy="1003527"/>
          </a:xfrm>
        </p:grpSpPr>
        <p:pic>
          <p:nvPicPr>
            <p:cNvPr id="156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8821310A-4083-47E6-B070-B86CE290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93" y="1889578"/>
              <a:ext cx="972963" cy="1003527"/>
            </a:xfrm>
            <a:prstGeom prst="rect">
              <a:avLst/>
            </a:prstGeom>
          </p:spPr>
        </p:pic>
        <p:pic>
          <p:nvPicPr>
            <p:cNvPr id="157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08D9D614-6446-4E80-AFC9-C142BA72C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256956" y="1889578"/>
              <a:ext cx="490682" cy="1003527"/>
            </a:xfrm>
            <a:prstGeom prst="rect">
              <a:avLst/>
            </a:prstGeom>
          </p:spPr>
        </p:pic>
        <p:pic>
          <p:nvPicPr>
            <p:cNvPr id="158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595E885E-4D0F-450A-ADE3-8CC7ED44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341" y="1889578"/>
              <a:ext cx="972963" cy="1003527"/>
            </a:xfrm>
            <a:prstGeom prst="rect">
              <a:avLst/>
            </a:prstGeom>
          </p:spPr>
        </p:pic>
        <p:pic>
          <p:nvPicPr>
            <p:cNvPr id="159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9DB2AB02-7267-439B-8C65-8BF61D93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2707304" y="1889578"/>
              <a:ext cx="490682" cy="1003527"/>
            </a:xfrm>
            <a:prstGeom prst="rect">
              <a:avLst/>
            </a:prstGeom>
          </p:spPr>
        </p:pic>
        <p:pic>
          <p:nvPicPr>
            <p:cNvPr id="160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BB120DFE-8637-4603-8319-1F0741014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986" y="1889578"/>
              <a:ext cx="972963" cy="1003527"/>
            </a:xfrm>
            <a:prstGeom prst="rect">
              <a:avLst/>
            </a:prstGeom>
          </p:spPr>
        </p:pic>
        <p:pic>
          <p:nvPicPr>
            <p:cNvPr id="161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1D961772-2C63-43D8-8C7E-B9DE0FCDE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4170949" y="1889578"/>
              <a:ext cx="490682" cy="1003527"/>
            </a:xfrm>
            <a:prstGeom prst="rect">
              <a:avLst/>
            </a:prstGeom>
          </p:spPr>
        </p:pic>
        <p:pic>
          <p:nvPicPr>
            <p:cNvPr id="162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A571D282-20A9-4B91-828C-442D6C6C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334" y="1889578"/>
              <a:ext cx="972963" cy="1003527"/>
            </a:xfrm>
            <a:prstGeom prst="rect">
              <a:avLst/>
            </a:prstGeom>
          </p:spPr>
        </p:pic>
        <p:pic>
          <p:nvPicPr>
            <p:cNvPr id="163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8BB88F36-AB3A-4245-9D9E-B40E2D209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5621297" y="1889578"/>
              <a:ext cx="490682" cy="1003527"/>
            </a:xfrm>
            <a:prstGeom prst="rect">
              <a:avLst/>
            </a:prstGeom>
          </p:spPr>
        </p:pic>
        <p:pic>
          <p:nvPicPr>
            <p:cNvPr id="164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344A23D3-6513-4537-A0E5-A248D4E7D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979" y="1889578"/>
              <a:ext cx="972963" cy="1003527"/>
            </a:xfrm>
            <a:prstGeom prst="rect">
              <a:avLst/>
            </a:prstGeom>
          </p:spPr>
        </p:pic>
        <p:pic>
          <p:nvPicPr>
            <p:cNvPr id="165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157330E9-9BF4-48BF-B174-F274BB1BF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7084942" y="1889578"/>
              <a:ext cx="490682" cy="1003527"/>
            </a:xfrm>
            <a:prstGeom prst="rect">
              <a:avLst/>
            </a:prstGeom>
          </p:spPr>
        </p:pic>
        <p:pic>
          <p:nvPicPr>
            <p:cNvPr id="166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30E39E16-49B7-42AE-A4EA-F5E488BBB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327" y="1889578"/>
              <a:ext cx="972963" cy="1003527"/>
            </a:xfrm>
            <a:prstGeom prst="rect">
              <a:avLst/>
            </a:prstGeom>
          </p:spPr>
        </p:pic>
        <p:pic>
          <p:nvPicPr>
            <p:cNvPr id="167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CFB7681C-6825-4532-9B84-BC62CABD1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8535290" y="1889578"/>
              <a:ext cx="490682" cy="1003527"/>
            </a:xfrm>
            <a:prstGeom prst="rect">
              <a:avLst/>
            </a:prstGeom>
          </p:spPr>
        </p:pic>
        <p:pic>
          <p:nvPicPr>
            <p:cNvPr id="168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A1FC46BE-2E34-41FD-B365-B513BF3D5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972" y="1889578"/>
              <a:ext cx="972963" cy="1003527"/>
            </a:xfrm>
            <a:prstGeom prst="rect">
              <a:avLst/>
            </a:prstGeom>
          </p:spPr>
        </p:pic>
        <p:pic>
          <p:nvPicPr>
            <p:cNvPr id="169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CE2A2BB1-62EB-4352-9127-5B0BFE787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9998935" y="1889578"/>
              <a:ext cx="490682" cy="1003527"/>
            </a:xfrm>
            <a:prstGeom prst="rect">
              <a:avLst/>
            </a:prstGeom>
          </p:spPr>
        </p:pic>
        <p:pic>
          <p:nvPicPr>
            <p:cNvPr id="170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A474D1C4-2B0A-4A0C-8C7F-7D135655F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320" y="1889578"/>
              <a:ext cx="972963" cy="1003527"/>
            </a:xfrm>
            <a:prstGeom prst="rect">
              <a:avLst/>
            </a:prstGeom>
          </p:spPr>
        </p:pic>
        <p:pic>
          <p:nvPicPr>
            <p:cNvPr id="171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97DE61DD-A58A-4230-BB0B-3B89D2352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1449283" y="1889578"/>
              <a:ext cx="490682" cy="1003527"/>
            </a:xfrm>
            <a:prstGeom prst="rect">
              <a:avLst/>
            </a:prstGeom>
          </p:spPr>
        </p:pic>
      </p:grp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F2C856B2-4117-4B62-9365-742A584FAC55}"/>
              </a:ext>
            </a:extLst>
          </p:cNvPr>
          <p:cNvGrpSpPr/>
          <p:nvPr/>
        </p:nvGrpSpPr>
        <p:grpSpPr>
          <a:xfrm flipH="1">
            <a:off x="289979" y="2031051"/>
            <a:ext cx="11655972" cy="1003527"/>
            <a:chOff x="283993" y="1889578"/>
            <a:chExt cx="11655972" cy="1003527"/>
          </a:xfrm>
        </p:grpSpPr>
        <p:pic>
          <p:nvPicPr>
            <p:cNvPr id="173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6A20D8A2-05B6-4075-823E-9A10A20BC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93" y="1889578"/>
              <a:ext cx="972963" cy="1003527"/>
            </a:xfrm>
            <a:prstGeom prst="rect">
              <a:avLst/>
            </a:prstGeom>
          </p:spPr>
        </p:pic>
        <p:pic>
          <p:nvPicPr>
            <p:cNvPr id="174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9499B900-B08A-4B65-AE6F-C9C9B03A8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256956" y="1889578"/>
              <a:ext cx="490682" cy="1003527"/>
            </a:xfrm>
            <a:prstGeom prst="rect">
              <a:avLst/>
            </a:prstGeom>
          </p:spPr>
        </p:pic>
        <p:pic>
          <p:nvPicPr>
            <p:cNvPr id="175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53068AB2-CC12-4F72-BE17-132A91CC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341" y="1889578"/>
              <a:ext cx="972963" cy="1003527"/>
            </a:xfrm>
            <a:prstGeom prst="rect">
              <a:avLst/>
            </a:prstGeom>
          </p:spPr>
        </p:pic>
        <p:pic>
          <p:nvPicPr>
            <p:cNvPr id="176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93D3D1B8-4729-4A06-9298-A97C6FE29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2707304" y="1889578"/>
              <a:ext cx="490682" cy="1003527"/>
            </a:xfrm>
            <a:prstGeom prst="rect">
              <a:avLst/>
            </a:prstGeom>
          </p:spPr>
        </p:pic>
        <p:pic>
          <p:nvPicPr>
            <p:cNvPr id="177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D1082C8E-96BF-4BD0-9C13-C43F5F541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986" y="1889578"/>
              <a:ext cx="972963" cy="1003527"/>
            </a:xfrm>
            <a:prstGeom prst="rect">
              <a:avLst/>
            </a:prstGeom>
          </p:spPr>
        </p:pic>
        <p:pic>
          <p:nvPicPr>
            <p:cNvPr id="178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05BFD84F-FD1E-4978-BF3B-4C86A0F31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4170949" y="1889578"/>
              <a:ext cx="490682" cy="1003527"/>
            </a:xfrm>
            <a:prstGeom prst="rect">
              <a:avLst/>
            </a:prstGeom>
          </p:spPr>
        </p:pic>
        <p:pic>
          <p:nvPicPr>
            <p:cNvPr id="179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41596909-3606-46B5-A910-049ACE642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334" y="1889578"/>
              <a:ext cx="972963" cy="1003527"/>
            </a:xfrm>
            <a:prstGeom prst="rect">
              <a:avLst/>
            </a:prstGeom>
          </p:spPr>
        </p:pic>
        <p:pic>
          <p:nvPicPr>
            <p:cNvPr id="180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B8639006-2FCC-4BDC-94F6-7ACA30AE3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5621297" y="1889578"/>
              <a:ext cx="490682" cy="1003527"/>
            </a:xfrm>
            <a:prstGeom prst="rect">
              <a:avLst/>
            </a:prstGeom>
          </p:spPr>
        </p:pic>
        <p:pic>
          <p:nvPicPr>
            <p:cNvPr id="181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2BA3C758-29D9-47E6-A49D-4787F8187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979" y="1889578"/>
              <a:ext cx="972963" cy="1003527"/>
            </a:xfrm>
            <a:prstGeom prst="rect">
              <a:avLst/>
            </a:prstGeom>
          </p:spPr>
        </p:pic>
        <p:pic>
          <p:nvPicPr>
            <p:cNvPr id="182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8D2FE60A-44AD-436C-9377-5E7B60C37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7084942" y="1889578"/>
              <a:ext cx="490682" cy="1003527"/>
            </a:xfrm>
            <a:prstGeom prst="rect">
              <a:avLst/>
            </a:prstGeom>
          </p:spPr>
        </p:pic>
        <p:pic>
          <p:nvPicPr>
            <p:cNvPr id="183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4A07D501-3723-44A6-A118-8968F658C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327" y="1889578"/>
              <a:ext cx="972963" cy="1003527"/>
            </a:xfrm>
            <a:prstGeom prst="rect">
              <a:avLst/>
            </a:prstGeom>
          </p:spPr>
        </p:pic>
        <p:pic>
          <p:nvPicPr>
            <p:cNvPr id="184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B8759D91-6A94-48AF-836B-0E6288042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8535290" y="1889578"/>
              <a:ext cx="490682" cy="1003527"/>
            </a:xfrm>
            <a:prstGeom prst="rect">
              <a:avLst/>
            </a:prstGeom>
          </p:spPr>
        </p:pic>
        <p:pic>
          <p:nvPicPr>
            <p:cNvPr id="185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F48F017D-6BC9-4F9A-A0D4-5B69F5E57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5972" y="1889578"/>
              <a:ext cx="972963" cy="1003527"/>
            </a:xfrm>
            <a:prstGeom prst="rect">
              <a:avLst/>
            </a:prstGeom>
          </p:spPr>
        </p:pic>
        <p:pic>
          <p:nvPicPr>
            <p:cNvPr id="186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11011260-365F-40FE-9F6B-CB062B54F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9998935" y="1889578"/>
              <a:ext cx="490682" cy="1003527"/>
            </a:xfrm>
            <a:prstGeom prst="rect">
              <a:avLst/>
            </a:prstGeom>
          </p:spPr>
        </p:pic>
        <p:pic>
          <p:nvPicPr>
            <p:cNvPr id="187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93B894FB-A485-496E-B006-57DBCC7D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320" y="1889578"/>
              <a:ext cx="972963" cy="1003527"/>
            </a:xfrm>
            <a:prstGeom prst="rect">
              <a:avLst/>
            </a:prstGeom>
          </p:spPr>
        </p:pic>
        <p:pic>
          <p:nvPicPr>
            <p:cNvPr id="188" name="Marcador de contenido 2" descr="Ejemplos prácticos de qué significa estar “por debajo ...">
              <a:extLst>
                <a:ext uri="{FF2B5EF4-FFF2-40B4-BE49-F238E27FC236}">
                  <a16:creationId xmlns:a16="http://schemas.microsoft.com/office/drawing/2014/main" id="{70F10344-F79C-42DD-AD54-5BFCBBADF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68"/>
            <a:stretch/>
          </p:blipFill>
          <p:spPr>
            <a:xfrm>
              <a:off x="11449283" y="1889578"/>
              <a:ext cx="490682" cy="1003527"/>
            </a:xfrm>
            <a:prstGeom prst="rect">
              <a:avLst/>
            </a:prstGeom>
          </p:spPr>
        </p:pic>
      </p:grpSp>
      <p:sp>
        <p:nvSpPr>
          <p:cNvPr id="137" name="Rectángulo 136"/>
          <p:cNvSpPr/>
          <p:nvPr/>
        </p:nvSpPr>
        <p:spPr>
          <a:xfrm>
            <a:off x="3202186" y="2698515"/>
            <a:ext cx="5380772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L" sz="8000" b="1" dirty="0">
                <a:solidFill>
                  <a:schemeClr val="bg1"/>
                </a:solidFill>
              </a:rPr>
              <a:t>886.104 </a:t>
            </a:r>
          </a:p>
          <a:p>
            <a:pPr algn="ctr"/>
            <a:r>
              <a:rPr lang="es-CL" sz="8000" b="1" dirty="0">
                <a:solidFill>
                  <a:schemeClr val="bg1"/>
                </a:solidFill>
              </a:rPr>
              <a:t>alumnos</a:t>
            </a: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DD99CABA-03F2-4000-8676-61646C174C19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1595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600891" y="720448"/>
            <a:ext cx="4289425" cy="1233488"/>
          </a:xfrm>
        </p:spPr>
        <p:txBody>
          <a:bodyPr/>
          <a:lstStyle/>
          <a:p>
            <a:r>
              <a:rPr lang="es-CL" dirty="0">
                <a:latin typeface="Corbel" panose="020B0503020204020204" pitchFamily="34" charset="0"/>
              </a:rPr>
              <a:t>Ejercicio</a:t>
            </a:r>
            <a:r>
              <a:rPr lang="es-CL" dirty="0"/>
              <a:t>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1462" y="1337192"/>
            <a:ext cx="10972799" cy="1956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COMENTA Y ESCRIBE LAS RAZONES POR LAS QUE FALTAN TUS ALUMNOS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11D075-BD99-4B9F-BD81-0303C21F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198" y="3036408"/>
            <a:ext cx="2484400" cy="2484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1224E08-B8F6-45FD-A32C-2B643D67A394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188F2A-C90D-4526-A895-BB295392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29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sobrecarga laboral">
            <a:extLst>
              <a:ext uri="{FF2B5EF4-FFF2-40B4-BE49-F238E27FC236}">
                <a16:creationId xmlns:a16="http://schemas.microsoft.com/office/drawing/2014/main" id="{A15C0F9F-12D9-4EBE-88DF-BA95B4EB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040"/>
            <a:ext cx="9906000" cy="64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1103" y="50027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CL" dirty="0"/>
              <a:t>Solo  </a:t>
            </a:r>
            <a:r>
              <a:rPr lang="es-CL" sz="11500" b="1" dirty="0"/>
              <a:t>3 </a:t>
            </a:r>
            <a:r>
              <a:rPr lang="es-CL" dirty="0"/>
              <a:t> problemas de fondo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655191"/>
              </p:ext>
            </p:extLst>
          </p:nvPr>
        </p:nvGraphicFramePr>
        <p:xfrm>
          <a:off x="0" y="1920012"/>
          <a:ext cx="1207330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434">
                  <a:extLst>
                    <a:ext uri="{9D8B030D-6E8A-4147-A177-3AD203B41FA5}">
                      <a16:colId xmlns:a16="http://schemas.microsoft.com/office/drawing/2014/main" val="3992935526"/>
                    </a:ext>
                  </a:extLst>
                </a:gridCol>
                <a:gridCol w="4024434">
                  <a:extLst>
                    <a:ext uri="{9D8B030D-6E8A-4147-A177-3AD203B41FA5}">
                      <a16:colId xmlns:a16="http://schemas.microsoft.com/office/drawing/2014/main" val="4059265809"/>
                    </a:ext>
                  </a:extLst>
                </a:gridCol>
                <a:gridCol w="4024434">
                  <a:extLst>
                    <a:ext uri="{9D8B030D-6E8A-4147-A177-3AD203B41FA5}">
                      <a16:colId xmlns:a16="http://schemas.microsoft.com/office/drawing/2014/main" val="2982047033"/>
                    </a:ext>
                  </a:extLst>
                </a:gridCol>
              </a:tblGrid>
              <a:tr h="518128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</a:rPr>
                        <a:t>Barreras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</a:rPr>
                        <a:t>Rechazo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dirty="0">
                          <a:solidFill>
                            <a:srgbClr val="0070C0"/>
                          </a:solidFill>
                          <a:latin typeface="Corbel" panose="020B0503020204020204" pitchFamily="34" charset="0"/>
                        </a:rPr>
                        <a:t>Falta de valoración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8444"/>
                  </a:ext>
                </a:extLst>
              </a:tr>
            </a:tbl>
          </a:graphicData>
        </a:graphic>
      </p:graphicFrame>
      <p:pic>
        <p:nvPicPr>
          <p:cNvPr id="8" name="Picture 12" descr="http://prairieskygroup.com/wp-content/uploads/2013/04/Kid-Shrug-iStock_000013099683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590397"/>
            <a:ext cx="3254827" cy="18685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.bp.blogspot.com/-te6riOx4cBo/U_ROrtf6f0I/AAAAAAAAFW4/pK7A178Hni4/s1600/rejection-ignore-no-ss-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49" y="2606439"/>
            <a:ext cx="3553108" cy="185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ritchie77.files.wordpress.com/2012/04/locked_do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b="9415"/>
          <a:stretch/>
        </p:blipFill>
        <p:spPr bwMode="auto">
          <a:xfrm>
            <a:off x="446315" y="2606439"/>
            <a:ext cx="3481246" cy="18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757ECB09-3265-43BF-8945-884881895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274">
            <a:off x="10166224" y="4948304"/>
            <a:ext cx="1795860" cy="17986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E7C03C3-2363-46F1-9760-E37FB039F319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2E0659F-1BD6-49CD-9986-CAFA31553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79814" y="5228617"/>
            <a:ext cx="724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latin typeface="Corbel" panose="020B0503020204020204" pitchFamily="34" charset="0"/>
              </a:rPr>
              <a:t>Ojo, ¡es fácil confundirse!</a:t>
            </a:r>
          </a:p>
        </p:txBody>
      </p:sp>
    </p:spTree>
    <p:extLst>
      <p:ext uri="{BB962C8B-B14F-4D97-AF65-F5344CB8AC3E}">
        <p14:creationId xmlns:p14="http://schemas.microsoft.com/office/powerpoint/2010/main" val="188461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2CE8509-9E93-4D74-BF24-661F111C7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E8BA98-E13C-403B-AC96-75E203799C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00667" y="191249"/>
            <a:ext cx="3690257" cy="1450757"/>
          </a:xfrm>
        </p:spPr>
        <p:txBody>
          <a:bodyPr>
            <a:normAutofit/>
          </a:bodyPr>
          <a:lstStyle/>
          <a:p>
            <a:r>
              <a:rPr lang="es-CL" dirty="0"/>
              <a:t>¿Por dónde comenzamos?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27" y="2842663"/>
            <a:ext cx="5672539" cy="3034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000" dirty="0"/>
              <a:t>TRABAJAR PARA QUE TODOS </a:t>
            </a:r>
            <a:r>
              <a:rPr lang="es-CL" sz="4000" u="sng" dirty="0"/>
              <a:t>VALOREN</a:t>
            </a:r>
            <a:r>
              <a:rPr lang="es-CL" sz="4000" dirty="0"/>
              <a:t> LA ASISTENCIA</a:t>
            </a:r>
          </a:p>
          <a:p>
            <a:pPr marL="0" indent="0" algn="ctr">
              <a:buNone/>
            </a:pPr>
            <a:endParaRPr lang="es-CL" sz="4000" dirty="0"/>
          </a:p>
          <a:p>
            <a:pPr>
              <a:buFont typeface="Wingdings" panose="05000000000000000000" pitchFamily="2" charset="2"/>
              <a:buChar char="à"/>
            </a:pPr>
            <a:endParaRPr lang="es-CL" dirty="0">
              <a:sym typeface="Wingdings" panose="05000000000000000000" pitchFamily="2" charset="2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964608-BBFD-4710-80B4-6400CF302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9"/>
          <a:stretch/>
        </p:blipFill>
        <p:spPr>
          <a:xfrm>
            <a:off x="6400764" y="1386472"/>
            <a:ext cx="5672539" cy="379204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DF28A14-A938-458A-A5BA-48C8069F61CF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2A00A10-A68C-4B8E-A274-E6F319824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75EAC-AC77-4486-A2F9-33EA1EC7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286603"/>
            <a:ext cx="11756570" cy="1450757"/>
          </a:xfrm>
        </p:spPr>
        <p:txBody>
          <a:bodyPr>
            <a:normAutofit/>
          </a:bodyPr>
          <a:lstStyle/>
          <a:p>
            <a:r>
              <a:rPr lang="es-CL" sz="4400" dirty="0">
                <a:latin typeface="Corbel" panose="020B0503020204020204" pitchFamily="34" charset="0"/>
              </a:rPr>
              <a:t>¿Y qué hacemos con los problemas individuales?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8836D-3066-4C05-BA07-99E8656C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548037"/>
            <a:ext cx="4865954" cy="4023360"/>
          </a:xfrm>
        </p:spPr>
        <p:txBody>
          <a:bodyPr/>
          <a:lstStyle/>
          <a:p>
            <a:endParaRPr lang="es-CL" dirty="0"/>
          </a:p>
          <a:p>
            <a:r>
              <a:rPr lang="es-CL" sz="5400" b="1" dirty="0"/>
              <a:t>¡ELLOS MISMOS LOS RESUELVEN!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9FED3E-E7A6-4206-899E-B0DD1799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88" y="2029725"/>
            <a:ext cx="6547112" cy="3928267"/>
          </a:xfrm>
          <a:prstGeom prst="rect">
            <a:avLst/>
          </a:prstGeom>
        </p:spPr>
      </p:pic>
      <p:pic>
        <p:nvPicPr>
          <p:cNvPr id="5" name="Imagen 4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14FE0FA7-2ECB-4399-90C4-ADFEE6117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274">
            <a:off x="10166224" y="4948304"/>
            <a:ext cx="1795860" cy="1798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413690-B5DF-4E1D-B08C-EBF20B1AB1B5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C77C926-6FC4-46A2-9CA0-A43FC879A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6164" y="3087860"/>
            <a:ext cx="6579516" cy="3051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8000" dirty="0"/>
              <a:t>+ 2,2 % </a:t>
            </a:r>
          </a:p>
          <a:p>
            <a:pPr marL="0" indent="0" algn="ctr">
              <a:buNone/>
            </a:pPr>
            <a:r>
              <a:rPr lang="es-CL" sz="5400" dirty="0"/>
              <a:t>de asistencia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clrChange>
              <a:clrFrom>
                <a:srgbClr val="0097D3"/>
              </a:clrFrom>
              <a:clrTo>
                <a:srgbClr val="0097D3">
                  <a:alpha val="0"/>
                </a:srgbClr>
              </a:clrTo>
            </a:clrChange>
          </a:blip>
          <a:srcRect l="4425" r="4222"/>
          <a:stretch/>
        </p:blipFill>
        <p:spPr bwMode="auto">
          <a:xfrm rot="20415093">
            <a:off x="9549989" y="4056318"/>
            <a:ext cx="2641765" cy="30030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625996" y="2328688"/>
            <a:ext cx="2717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alza anual</a:t>
            </a:r>
          </a:p>
        </p:txBody>
      </p:sp>
      <p:pic>
        <p:nvPicPr>
          <p:cNvPr id="3074" name="Picture 2" descr="https://lh3.googleusercontent.com/FU9CWw8VIgCk3cgMEyKljx0ZltaiAgQfYGX-CnvNtA9KuYbW7yOexYRJekqoqMx_GK4sM3SG-UaKl3W67A5PVNMjat3iD5Fe7TKLiZYE3Pgh8tBy5vt5__OuJ8ygNjVOs8lc4-kjEIe_gn9OEG_AnCcIWOD6px4MSO6Ts7g4dMV-Y4TLoh9yei5tkE75itv0KD3Mv-NUrKayid8oPm285BU_05Vj4_quXY692alaWp2ru8RcjSJdB9zXE9B9Ry1U0NwIe2J8i73zV6wyVGYZrV-xpfj474aoritGhdKhHLAatvwLqBPq1LWoxrh0Ega9Qxmx7vUVPpGAruFbq139Hk0zCSh_4rcgwiOO1EL8hr1Wfyd0eFFhYM5ohjU2FdHNiKKiXs3Yto7br-eKScI9GpA6IxpKY5zy8FGtVFg_QNwnfk4vkvljrAR5FR18-NcO-TrdDWQulrG79D7RlCLpBZnAEo1NeJi-X45O0bIZRX4XPavNHdpIfXY9vuSbCzgq9F2EjisKM9532X_lBVLklKkQrAoG-qjtj_XgrrNeGwSEVsu8eLI4RyAMGC9IkJh6Y4jUh8VM3KHn0KSprsxE5LDsOVGv7KjCTMcHQgU=w1184-h888-no">
            <a:extLst>
              <a:ext uri="{FF2B5EF4-FFF2-40B4-BE49-F238E27FC236}">
                <a16:creationId xmlns:a16="http://schemas.microsoft.com/office/drawing/2014/main" id="{912C6C35-E83F-4759-9E90-050691297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4"/>
          <a:stretch/>
        </p:blipFill>
        <p:spPr bwMode="auto">
          <a:xfrm>
            <a:off x="1307648" y="1877599"/>
            <a:ext cx="3892597" cy="41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9C07CB6-E1D0-4F8B-B01C-59658EA0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¡¡¡ES POSIBLE!!!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D8BA2C-9054-415C-8079-D79E2994FA81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31496E3-87D5-4F75-A818-45BE0927A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300" b="1" dirty="0"/>
              <a:t>¡¡¡ES POSIBLE!!!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044437" y="2902738"/>
            <a:ext cx="4689567" cy="3051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8000" dirty="0"/>
              <a:t>- 40% </a:t>
            </a:r>
          </a:p>
          <a:p>
            <a:pPr marL="0" indent="0" algn="ctr">
              <a:buNone/>
            </a:pPr>
            <a:r>
              <a:rPr lang="es-CL" sz="5200" dirty="0"/>
              <a:t>Alumnos con </a:t>
            </a:r>
          </a:p>
          <a:p>
            <a:pPr marL="0" indent="0" algn="ctr">
              <a:buNone/>
            </a:pPr>
            <a:r>
              <a:rPr lang="es-CL" sz="5200" dirty="0"/>
              <a:t>ausentismo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799352" y="2036713"/>
            <a:ext cx="2783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800" kern="0" noProof="0" dirty="0">
                <a:solidFill>
                  <a:sysClr val="windowText" lastClr="000000"/>
                </a:solidFill>
              </a:rPr>
              <a:t>R</a:t>
            </a:r>
            <a:r>
              <a:rPr kumimoji="0" lang="es-CL" sz="4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educción</a:t>
            </a:r>
          </a:p>
        </p:txBody>
      </p:sp>
      <p:pic>
        <p:nvPicPr>
          <p:cNvPr id="6" name="Picture 2" descr="https://lh3.googleusercontent.com/FU9CWw8VIgCk3cgMEyKljx0ZltaiAgQfYGX-CnvNtA9KuYbW7yOexYRJekqoqMx_GK4sM3SG-UaKl3W67A5PVNMjat3iD5Fe7TKLiZYE3Pgh8tBy5vt5__OuJ8ygNjVOs8lc4-kjEIe_gn9OEG_AnCcIWOD6px4MSO6Ts7g4dMV-Y4TLoh9yei5tkE75itv0KD3Mv-NUrKayid8oPm285BU_05Vj4_quXY692alaWp2ru8RcjSJdB9zXE9B9Ry1U0NwIe2J8i73zV6wyVGYZrV-xpfj474aoritGhdKhHLAatvwLqBPq1LWoxrh0Ega9Qxmx7vUVPpGAruFbq139Hk0zCSh_4rcgwiOO1EL8hr1Wfyd0eFFhYM5ohjU2FdHNiKKiXs3Yto7br-eKScI9GpA6IxpKY5zy8FGtVFg_QNwnfk4vkvljrAR5FR18-NcO-TrdDWQulrG79D7RlCLpBZnAEo1NeJi-X45O0bIZRX4XPavNHdpIfXY9vuSbCzgq9F2EjisKM9532X_lBVLklKkQrAoG-qjtj_XgrrNeGwSEVsu8eLI4RyAMGC9IkJh6Y4jUh8VM3KHn0KSprsxE5LDsOVGv7KjCTMcHQgU=w1184-h888-no">
            <a:extLst>
              <a:ext uri="{FF2B5EF4-FFF2-40B4-BE49-F238E27FC236}">
                <a16:creationId xmlns:a16="http://schemas.microsoft.com/office/drawing/2014/main" id="{4D4469D5-667E-4E94-8145-31AEEE192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4"/>
          <a:stretch/>
        </p:blipFill>
        <p:spPr bwMode="auto">
          <a:xfrm>
            <a:off x="1151840" y="1873633"/>
            <a:ext cx="3892597" cy="41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3B2C1D-4B2A-43C4-B877-38A098CEAD33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5DF147-60F7-4305-99D6-A30A1AEB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4">
            <a:clrChange>
              <a:clrFrom>
                <a:srgbClr val="0097D3"/>
              </a:clrFrom>
              <a:clrTo>
                <a:srgbClr val="0097D3">
                  <a:alpha val="0"/>
                </a:srgbClr>
              </a:clrTo>
            </a:clrChange>
          </a:blip>
          <a:srcRect l="4425" r="4222"/>
          <a:stretch/>
        </p:blipFill>
        <p:spPr bwMode="auto">
          <a:xfrm rot="20415093">
            <a:off x="9549989" y="4056318"/>
            <a:ext cx="2641765" cy="300304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35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113A092-3BE9-4176-9DC6-9127ED8FB960}"/>
              </a:ext>
            </a:extLst>
          </p:cNvPr>
          <p:cNvSpPr/>
          <p:nvPr/>
        </p:nvSpPr>
        <p:spPr>
          <a:xfrm>
            <a:off x="9277815" y="753035"/>
            <a:ext cx="2914185" cy="5389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2" descr="Resultado de imagen para hands up sch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b="2146"/>
          <a:stretch/>
        </p:blipFill>
        <p:spPr bwMode="auto">
          <a:xfrm>
            <a:off x="-1" y="753035"/>
            <a:ext cx="9170619" cy="53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096000" y="1203506"/>
            <a:ext cx="2961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Corbel" panose="020B0503020204020204" pitchFamily="34" charset="0"/>
              </a:rPr>
              <a:t>ASISTENCIA</a:t>
            </a:r>
            <a:r>
              <a:rPr lang="es-CL" sz="3600" b="1" dirty="0">
                <a:solidFill>
                  <a:schemeClr val="bg1"/>
                </a:solidFill>
              </a:rPr>
              <a:t> PROMEDIO ANUAL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4D019D-7F84-4C71-8575-62949B241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46" y="5306694"/>
            <a:ext cx="2410301" cy="6409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8B5EC44-E758-4193-B00F-A56E5D98D897}"/>
              </a:ext>
            </a:extLst>
          </p:cNvPr>
          <p:cNvSpPr/>
          <p:nvPr/>
        </p:nvSpPr>
        <p:spPr>
          <a:xfrm>
            <a:off x="3417346" y="1108037"/>
            <a:ext cx="2678654" cy="1849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0" b="1" dirty="0">
                <a:solidFill>
                  <a:schemeClr val="bg1"/>
                </a:solidFill>
                <a:latin typeface="Agency FB" panose="020B0503020202020204" pitchFamily="34" charset="0"/>
              </a:rPr>
              <a:t>90%</a:t>
            </a:r>
            <a:endParaRPr lang="es-CL" sz="12000" dirty="0">
              <a:latin typeface="Agency FB" panose="020B0503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ED1F88-61A5-4824-A6F2-DDCCF3B1EDF5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63575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646821" y="4064816"/>
            <a:ext cx="6135876" cy="872944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La </a:t>
            </a:r>
            <a:r>
              <a:rPr lang="en-US" sz="2800" dirty="0" err="1">
                <a:solidFill>
                  <a:schemeClr val="bg1"/>
                </a:solidFill>
              </a:rPr>
              <a:t>falta</a:t>
            </a:r>
            <a:r>
              <a:rPr lang="en-US" sz="2800" dirty="0">
                <a:solidFill>
                  <a:schemeClr val="bg1"/>
                </a:solidFill>
              </a:rPr>
              <a:t> de </a:t>
            </a:r>
            <a:r>
              <a:rPr lang="en-US" sz="2800" dirty="0" err="1">
                <a:solidFill>
                  <a:schemeClr val="bg1"/>
                </a:solidFill>
              </a:rPr>
              <a:t>valoración</a:t>
            </a:r>
            <a:r>
              <a:rPr lang="en-US" sz="2800" dirty="0">
                <a:solidFill>
                  <a:schemeClr val="bg1"/>
                </a:solidFill>
              </a:rPr>
              <a:t> es la principal </a:t>
            </a:r>
            <a:r>
              <a:rPr lang="en-US" sz="2800" dirty="0" err="1">
                <a:solidFill>
                  <a:schemeClr val="bg1"/>
                </a:solidFill>
              </a:rPr>
              <a:t>razón</a:t>
            </a:r>
            <a:r>
              <a:rPr lang="en-US" sz="2800" dirty="0">
                <a:solidFill>
                  <a:schemeClr val="bg1"/>
                </a:solidFill>
              </a:rPr>
              <a:t> del </a:t>
            </a:r>
            <a:r>
              <a:rPr lang="en-US" sz="2800" dirty="0" err="1">
                <a:solidFill>
                  <a:schemeClr val="bg1"/>
                </a:solidFill>
              </a:rPr>
              <a:t>ausentismo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42263" y="2312988"/>
            <a:ext cx="7149737" cy="135096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El </a:t>
            </a:r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objetivo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es que </a:t>
            </a:r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todos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valoren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la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asistencia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77F9B6-F975-4849-849B-3D7B45874350}"/>
              </a:ext>
            </a:extLst>
          </p:cNvPr>
          <p:cNvSpPr txBox="1"/>
          <p:nvPr/>
        </p:nvSpPr>
        <p:spPr>
          <a:xfrm>
            <a:off x="666977" y="809897"/>
            <a:ext cx="41111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0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3126DB-89F3-40C2-864E-92B29E1608A6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99361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libro de receta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7" r="-1" b="3371"/>
          <a:stretch/>
        </p:blipFill>
        <p:spPr bwMode="auto">
          <a:xfrm>
            <a:off x="-17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libro de rece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r="21911" b="2"/>
          <a:stretch/>
        </p:blipFill>
        <p:spPr bwMode="auto"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240573" y="204652"/>
            <a:ext cx="5948362" cy="7554685"/>
          </a:xfrm>
        </p:spPr>
        <p:txBody>
          <a:bodyPr anchor="t">
            <a:noAutofit/>
          </a:bodyPr>
          <a:lstStyle/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3200" dirty="0">
                <a:latin typeface="Corbel" panose="020B0503020204020204" pitchFamily="34" charset="0"/>
              </a:rPr>
              <a:t>90% de asistencia es ausentismo crónico</a:t>
            </a: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800" dirty="0">
              <a:latin typeface="Corbel" panose="020B0503020204020204" pitchFamily="34" charset="0"/>
            </a:endParaRP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3200" dirty="0">
                <a:latin typeface="Corbel" panose="020B0503020204020204" pitchFamily="34" charset="0"/>
              </a:rPr>
              <a:t>Foco en la asistencia individual</a:t>
            </a: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800" dirty="0">
              <a:latin typeface="Corbel" panose="020B0503020204020204" pitchFamily="34" charset="0"/>
            </a:endParaRP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3200" dirty="0">
                <a:latin typeface="Corbel" panose="020B0503020204020204" pitchFamily="34" charset="0"/>
              </a:rPr>
              <a:t>La asistencia </a:t>
            </a:r>
            <a:r>
              <a:rPr lang="es-CL" sz="3200" u="sng" dirty="0">
                <a:latin typeface="Corbel" panose="020B0503020204020204" pitchFamily="34" charset="0"/>
              </a:rPr>
              <a:t>es un tema pedagógico</a:t>
            </a: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800" u="sng" dirty="0">
              <a:latin typeface="Corbel" panose="020B0503020204020204" pitchFamily="34" charset="0"/>
            </a:endParaRP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3200" dirty="0">
                <a:latin typeface="Corbel" panose="020B0503020204020204" pitchFamily="34" charset="0"/>
              </a:rPr>
              <a:t>La principal razón del ausentismo es la falta de valoración</a:t>
            </a: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800" dirty="0">
              <a:latin typeface="Corbel" panose="020B0503020204020204" pitchFamily="34" charset="0"/>
            </a:endParaRPr>
          </a:p>
          <a:p>
            <a:pPr marL="352425" indent="-352425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3200" dirty="0">
                <a:latin typeface="Corbel" panose="020B0503020204020204" pitchFamily="34" charset="0"/>
              </a:rPr>
              <a:t>+ sistematicidad  - creatividad</a:t>
            </a:r>
          </a:p>
          <a:p>
            <a:endParaRPr lang="es-CL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809482-4CAA-43E0-B1CE-397FD127BE4D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www.programa</a:t>
            </a:r>
            <a:r>
              <a:rPr lang="es-CL" sz="2400" b="1" dirty="0"/>
              <a:t>presente</a:t>
            </a:r>
            <a:r>
              <a:rPr lang="es-CL" sz="2400" dirty="0"/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820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51683"/>
          <a:stretch/>
        </p:blipFill>
        <p:spPr>
          <a:xfrm>
            <a:off x="281610" y="236668"/>
            <a:ext cx="11628780" cy="43353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A72F52-BD03-4E43-888A-3FD50B010497}"/>
              </a:ext>
            </a:extLst>
          </p:cNvPr>
          <p:cNvSpPr txBox="1"/>
          <p:nvPr/>
        </p:nvSpPr>
        <p:spPr>
          <a:xfrm>
            <a:off x="281610" y="4679576"/>
            <a:ext cx="11628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rgbClr val="FFC000"/>
                </a:solidFill>
                <a:latin typeface="Tw Cen MT Condensed" panose="020B0606020104020203" pitchFamily="34" charset="0"/>
              </a:rPr>
              <a:t>¡LA ASISTENCIA SÍ SE PUEDE MEJORAR!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2A304B-38A9-4667-BE97-7EF92D918D54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45750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507" y="179614"/>
            <a:ext cx="69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/>
              <a:t>A</a:t>
            </a:r>
            <a:r>
              <a:rPr lang="es-CL" dirty="0"/>
              <a:t>nexos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572" t="3990" b="9291"/>
          <a:stretch/>
        </p:blipFill>
        <p:spPr>
          <a:xfrm>
            <a:off x="1875494" y="770196"/>
            <a:ext cx="9150953" cy="5317607"/>
          </a:xfrm>
          <a:prstGeom prst="rect">
            <a:avLst/>
          </a:prstGeom>
        </p:spPr>
      </p:pic>
      <p:pic>
        <p:nvPicPr>
          <p:cNvPr id="10" name="Imagen 9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7" y="6051949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55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42507" y="179614"/>
            <a:ext cx="69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Anexos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46"/>
            <a:ext cx="12192000" cy="4064000"/>
          </a:xfrm>
          <a:prstGeom prst="rect">
            <a:avLst/>
          </a:prstGeom>
        </p:spPr>
      </p:pic>
      <p:pic>
        <p:nvPicPr>
          <p:cNvPr id="8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0" y="5365720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3">
            <a:extLst/>
          </p:cNvPr>
          <p:cNvSpPr txBox="1">
            <a:spLocks/>
          </p:cNvSpPr>
          <p:nvPr/>
        </p:nvSpPr>
        <p:spPr>
          <a:xfrm>
            <a:off x="165834" y="5429969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10" name="Imagen 9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7" y="5490100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2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495300"/>
            <a:ext cx="11201399" cy="5600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2507" y="179614"/>
            <a:ext cx="69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Anexos</a:t>
            </a:r>
          </a:p>
        </p:txBody>
      </p:sp>
      <p:pic>
        <p:nvPicPr>
          <p:cNvPr id="4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11" y="5949039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3">
            <a:extLst/>
          </p:cNvPr>
          <p:cNvSpPr txBox="1">
            <a:spLocks/>
          </p:cNvSpPr>
          <p:nvPr/>
        </p:nvSpPr>
        <p:spPr>
          <a:xfrm>
            <a:off x="198491" y="5969749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6" name="Imagen 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88" y="6073419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0" y="511238"/>
            <a:ext cx="11051328" cy="55256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2507" y="179614"/>
            <a:ext cx="69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Anexos</a:t>
            </a:r>
          </a:p>
        </p:txBody>
      </p:sp>
      <p:pic>
        <p:nvPicPr>
          <p:cNvPr id="4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47" y="5934945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3">
            <a:extLst/>
          </p:cNvPr>
          <p:cNvSpPr txBox="1">
            <a:spLocks/>
          </p:cNvSpPr>
          <p:nvPr/>
        </p:nvSpPr>
        <p:spPr>
          <a:xfrm>
            <a:off x="198491" y="5999194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6" name="Imagen 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524" y="6059325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7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5" y="573446"/>
            <a:ext cx="11245988" cy="48921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2507" y="179614"/>
            <a:ext cx="69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Anexos</a:t>
            </a:r>
          </a:p>
        </p:txBody>
      </p:sp>
      <p:pic>
        <p:nvPicPr>
          <p:cNvPr id="4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61" y="5911914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3">
            <a:extLst/>
          </p:cNvPr>
          <p:cNvSpPr txBox="1">
            <a:spLocks/>
          </p:cNvSpPr>
          <p:nvPr/>
        </p:nvSpPr>
        <p:spPr>
          <a:xfrm>
            <a:off x="342005" y="5976163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6" name="Imagen 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38" y="6036294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57" y="667605"/>
            <a:ext cx="9330516" cy="51413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42507" y="179614"/>
            <a:ext cx="69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Anexos</a:t>
            </a:r>
          </a:p>
        </p:txBody>
      </p:sp>
      <p:pic>
        <p:nvPicPr>
          <p:cNvPr id="4" name="Picture 2" descr="https://ci4.googleusercontent.com/proxy/4TCpZcezCGMHB3Xy3PBIqpWaF0HQoK3A_6EMpp83r4z6Xk2MMCTh9xjAIv9SpeHnvPTiYYePM4fUjrloZEHID6KNEwvE_SL-NySNi0FX1cMoyQOJHdgduZ1pb8xpQS9WtQ=s0-d-e1-ft#http://incremental.cl/radarweb/wp-content/uploads/2016/08/logo-radarpro.pn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0" y="5927569"/>
            <a:ext cx="1428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3">
            <a:extLst/>
          </p:cNvPr>
          <p:cNvSpPr txBox="1">
            <a:spLocks/>
          </p:cNvSpPr>
          <p:nvPr/>
        </p:nvSpPr>
        <p:spPr>
          <a:xfrm>
            <a:off x="165834" y="5991818"/>
            <a:ext cx="4601003" cy="893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MINEDUC. Elaboración: RADAR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Considera solo educación niños y jóvenes. Colegios municipales, Particulares Subvencionados y de Administración Delegada.</a:t>
            </a:r>
          </a:p>
        </p:txBody>
      </p:sp>
      <p:pic>
        <p:nvPicPr>
          <p:cNvPr id="6" name="Imagen 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867" y="6051949"/>
            <a:ext cx="2397812" cy="6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7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hands up sch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4" b="2146"/>
          <a:stretch/>
        </p:blipFill>
        <p:spPr bwMode="auto">
          <a:xfrm>
            <a:off x="21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62459" y="1286374"/>
            <a:ext cx="11269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5000" dirty="0">
              <a:solidFill>
                <a:schemeClr val="bg1"/>
              </a:solidFill>
            </a:endParaRPr>
          </a:p>
          <a:p>
            <a:r>
              <a:rPr lang="es-CL" sz="15000" dirty="0">
                <a:solidFill>
                  <a:schemeClr val="bg1"/>
                </a:solidFill>
              </a:rPr>
              <a:t>20 días al año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102203-90DA-4D4A-B4BA-03A7EF912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04" y="5995355"/>
            <a:ext cx="2410301" cy="6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br>
              <a:rPr lang="es-CL" sz="2000" dirty="0">
                <a:solidFill>
                  <a:srgbClr val="3C9CD6"/>
                </a:solidFill>
              </a:rPr>
            </a:br>
            <a:endParaRPr lang="es-CL" sz="2000" dirty="0">
              <a:solidFill>
                <a:srgbClr val="3C9CD6"/>
              </a:solidFill>
            </a:endParaRPr>
          </a:p>
          <a:p>
            <a:pPr marL="0" indent="0" algn="ctr">
              <a:buNone/>
            </a:pPr>
            <a:endParaRPr lang="es-CL" sz="2000" dirty="0">
              <a:solidFill>
                <a:srgbClr val="3C9CD6"/>
              </a:solidFill>
            </a:endParaRPr>
          </a:p>
          <a:p>
            <a:pPr marL="0" indent="0" algn="ctr">
              <a:buNone/>
            </a:pPr>
            <a:endParaRPr lang="es-CL" sz="2000" dirty="0">
              <a:solidFill>
                <a:srgbClr val="3C9CD6"/>
              </a:solidFill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r="51497" b="69832"/>
          <a:stretch/>
        </p:blipFill>
        <p:spPr>
          <a:xfrm>
            <a:off x="0" y="1825625"/>
            <a:ext cx="12515234" cy="270274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3768" y="3208421"/>
            <a:ext cx="12673264" cy="24063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822541-ADA0-40F1-9094-C8259938CFB4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C21AA3-C1BA-4A21-BB3D-822BCAC54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286" y="191249"/>
            <a:ext cx="2060822" cy="5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185954" y="1397726"/>
            <a:ext cx="6105525" cy="256666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90% de </a:t>
            </a:r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asistencia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b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6000" dirty="0" err="1">
                <a:solidFill>
                  <a:schemeClr val="bg1"/>
                </a:solidFill>
                <a:latin typeface="Corbel" panose="020B0503020204020204" pitchFamily="34" charset="0"/>
              </a:rPr>
              <a:t>es</a:t>
            </a:r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ausentismo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crónico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421085" y="4566694"/>
            <a:ext cx="6103938" cy="56038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Equivale a </a:t>
            </a:r>
            <a:r>
              <a:rPr lang="en-US" sz="3200" dirty="0" err="1">
                <a:solidFill>
                  <a:schemeClr val="bg1"/>
                </a:solidFill>
              </a:rPr>
              <a:t>perder</a:t>
            </a:r>
            <a:r>
              <a:rPr lang="en-US" sz="3200" dirty="0">
                <a:solidFill>
                  <a:schemeClr val="bg1"/>
                </a:solidFill>
              </a:rPr>
              <a:t> un </a:t>
            </a:r>
            <a:r>
              <a:rPr lang="en-US" sz="3200" dirty="0" err="1">
                <a:solidFill>
                  <a:schemeClr val="bg1"/>
                </a:solidFill>
              </a:rPr>
              <a:t>mes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clases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AE292-CF42-4D49-B4B8-FE2BD77E6919}"/>
              </a:ext>
            </a:extLst>
          </p:cNvPr>
          <p:cNvSpPr txBox="1"/>
          <p:nvPr/>
        </p:nvSpPr>
        <p:spPr>
          <a:xfrm>
            <a:off x="666977" y="809897"/>
            <a:ext cx="41111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B1C73C-366D-4876-9732-1492EAF60EC6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6103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568" y="124494"/>
            <a:ext cx="10515600" cy="1325563"/>
          </a:xfrm>
        </p:spPr>
        <p:txBody>
          <a:bodyPr/>
          <a:lstStyle/>
          <a:p>
            <a:r>
              <a:rPr lang="es-CL" b="1" dirty="0">
                <a:solidFill>
                  <a:srgbClr val="3C9CD6"/>
                </a:solidFill>
                <a:latin typeface="Corbel" panose="020B0503020204020204" pitchFamily="34" charset="0"/>
              </a:rPr>
              <a:t>Ausentismo y Rendimiento Escolar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568" y="2057709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El ausentismo crónico en preescolar  afecta el desempeño incluso hasta 5° Básico.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Tener AC un año aumenta en casi </a:t>
            </a:r>
            <a:r>
              <a:rPr lang="es-CL" b="1" dirty="0"/>
              <a:t>13 veces</a:t>
            </a:r>
            <a:r>
              <a:rPr lang="es-CL" dirty="0"/>
              <a:t> las posibilidades de tener AC al año siguiente</a:t>
            </a:r>
          </a:p>
          <a:p>
            <a:pPr algn="ctr"/>
            <a:endParaRPr lang="es-CL" dirty="0"/>
          </a:p>
          <a:p>
            <a:pPr marL="0" indent="0">
              <a:buNone/>
            </a:pPr>
            <a:r>
              <a:rPr lang="es-CL" dirty="0"/>
              <a:t>Afecta el aprendizaje de la lectura, escritura y la adquisición de las habilidades matemáticas básicas.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50000" t="31792" r="23684" b="42453"/>
          <a:stretch/>
        </p:blipFill>
        <p:spPr>
          <a:xfrm>
            <a:off x="5515368" y="1640615"/>
            <a:ext cx="6500169" cy="357677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021585" y="50847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Alumnos con AC tuvieron un 20% de logro menos en matemáticas y lenguaje en 1° Básico.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993952" y="5850247"/>
            <a:ext cx="6021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Present, Engaged, and Accounted For, Romero &amp; Chang (2008)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FEB418-D0AE-4AF9-BDE4-FD6A80A7241A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43415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568" y="124494"/>
            <a:ext cx="105156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CL" b="1" dirty="0">
                <a:solidFill>
                  <a:srgbClr val="3C9CD6"/>
                </a:solidFill>
                <a:latin typeface="Corbel" panose="020B0503020204020204" pitchFamily="34" charset="0"/>
              </a:rPr>
              <a:t>Ausentismo Crónico y Convivencia Escolar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97568" y="2149641"/>
            <a:ext cx="10515600" cy="3128963"/>
          </a:xfrm>
        </p:spPr>
        <p:txBody>
          <a:bodyPr/>
          <a:lstStyle/>
          <a:p>
            <a:pPr lvl="0"/>
            <a:r>
              <a:rPr lang="es-CL" dirty="0"/>
              <a:t>Disminuye las posibilidades de crear lazos confiables con los compañeros, generando un impacto importante en la convivencia escolar (Agencia de Calidad de la Educación, 2013). </a:t>
            </a:r>
          </a:p>
          <a:p>
            <a:pPr lvl="0"/>
            <a:endParaRPr lang="es-CL" dirty="0"/>
          </a:p>
          <a:p>
            <a:r>
              <a:rPr lang="es-CL" dirty="0"/>
              <a:t>Afecta la convivencia escolar, puesto que los alumnos con AC no logran establecer relaciones de confianza (Agencia de la Calidad de la Educación, 2013). </a:t>
            </a:r>
          </a:p>
          <a:p>
            <a:pPr lvl="0"/>
            <a:endParaRPr lang="es-CL" dirty="0"/>
          </a:p>
          <a:p>
            <a:pPr marL="0" lv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5" name="Imagen 4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1576E01E-847B-4851-9F78-90944665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274">
            <a:off x="9552198" y="4411970"/>
            <a:ext cx="2350825" cy="23545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1EBAD3-0E25-4A40-9E56-93CB4F22E57C}"/>
              </a:ext>
            </a:extLst>
          </p:cNvPr>
          <p:cNvSpPr txBox="1"/>
          <p:nvPr/>
        </p:nvSpPr>
        <p:spPr>
          <a:xfrm>
            <a:off x="0" y="639049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47713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568" y="124494"/>
            <a:ext cx="10515600" cy="1325563"/>
          </a:xfrm>
        </p:spPr>
        <p:txBody>
          <a:bodyPr/>
          <a:lstStyle/>
          <a:p>
            <a:r>
              <a:rPr lang="es-CL" sz="4300" b="1" dirty="0">
                <a:solidFill>
                  <a:srgbClr val="3C9CD6"/>
                </a:solidFill>
                <a:latin typeface="Corbel" panose="020B0503020204020204" pitchFamily="34" charset="0"/>
              </a:rPr>
              <a:t>Ausentismo</a:t>
            </a:r>
            <a:r>
              <a:rPr lang="es-CL" dirty="0">
                <a:solidFill>
                  <a:srgbClr val="3C9CD6"/>
                </a:solidFill>
              </a:rPr>
              <a:t> </a:t>
            </a:r>
            <a:r>
              <a:rPr lang="es-CL" sz="4000" b="1" dirty="0">
                <a:solidFill>
                  <a:srgbClr val="3C9CD6"/>
                </a:solidFill>
                <a:latin typeface="Corbel" panose="020B0503020204020204" pitchFamily="34" charset="0"/>
              </a:rPr>
              <a:t>Crónico y Deserción Escolar</a:t>
            </a:r>
          </a:p>
        </p:txBody>
      </p:sp>
      <p:graphicFrame>
        <p:nvGraphicFramePr>
          <p:cNvPr id="5" name="Marcador de contenido 10"/>
          <p:cNvGraphicFramePr>
            <a:graphicFrameLocks noGrp="1"/>
          </p:cNvGraphicFramePr>
          <p:nvPr>
            <p:ph idx="1"/>
            <p:extLst/>
          </p:nvPr>
        </p:nvGraphicFramePr>
        <p:xfrm>
          <a:off x="0" y="1932948"/>
          <a:ext cx="7134726" cy="423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0066" y="6014176"/>
            <a:ext cx="6672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514141"/>
                </a:solidFill>
                <a:latin typeface="Franklin Gothic Medium" pitchFamily="34" charset="0"/>
              </a:rPr>
              <a:t>http://www.utahdataalliance.org/downloads/ChronicAbsenteeismResearchBrief.pdf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375358" y="2009147"/>
            <a:ext cx="4283242" cy="2149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Las probabilidades de desertar casi se duplican por cada año que un alumno tiene AC.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sz="1400" i="1" dirty="0"/>
              <a:t>Investigación sobre Ausentismo Crónico en colegios públicos,</a:t>
            </a:r>
            <a:r>
              <a:rPr lang="en-US" sz="1400" i="1" dirty="0"/>
              <a:t> Estado de Utah, 2012. </a:t>
            </a:r>
            <a:endParaRPr lang="es-CL" sz="1400" i="1" dirty="0"/>
          </a:p>
          <a:p>
            <a:pPr algn="ctr"/>
            <a:endParaRPr lang="es-CL" dirty="0"/>
          </a:p>
        </p:txBody>
      </p:sp>
      <p:pic>
        <p:nvPicPr>
          <p:cNvPr id="7" name="Imagen 6" descr="Imagen que contiene señal, exterior&#10;&#10;Descripción generada con confianza muy alta">
            <a:extLst>
              <a:ext uri="{FF2B5EF4-FFF2-40B4-BE49-F238E27FC236}">
                <a16:creationId xmlns:a16="http://schemas.microsoft.com/office/drawing/2014/main" id="{8188DFD7-2C8D-470D-8916-0780BDEA9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274">
            <a:off x="9552198" y="4411970"/>
            <a:ext cx="2350825" cy="23545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128C2D-67EC-46DD-BE4B-3C9675AF4252}"/>
              </a:ext>
            </a:extLst>
          </p:cNvPr>
          <p:cNvSpPr txBox="1"/>
          <p:nvPr/>
        </p:nvSpPr>
        <p:spPr>
          <a:xfrm>
            <a:off x="1" y="6396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www.programa</a:t>
            </a:r>
            <a:r>
              <a:rPr lang="es-CL" sz="2400" b="1" dirty="0">
                <a:solidFill>
                  <a:schemeClr val="bg1"/>
                </a:solidFill>
              </a:rPr>
              <a:t>presente</a:t>
            </a:r>
            <a:r>
              <a:rPr lang="es-CL" sz="2400" dirty="0">
                <a:solidFill>
                  <a:schemeClr val="bg1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80070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913</Words>
  <Application>Microsoft Office PowerPoint</Application>
  <PresentationFormat>Panorámica</PresentationFormat>
  <Paragraphs>174</Paragraphs>
  <Slides>38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38</vt:i4>
      </vt:variant>
    </vt:vector>
  </HeadingPairs>
  <TitlesOfParts>
    <vt:vector size="52" baseType="lpstr">
      <vt:lpstr>Agency FB</vt:lpstr>
      <vt:lpstr>Arial</vt:lpstr>
      <vt:lpstr>Britannic Bold</vt:lpstr>
      <vt:lpstr>Calibri</vt:lpstr>
      <vt:lpstr>Calibri Light</vt:lpstr>
      <vt:lpstr>Corbel</vt:lpstr>
      <vt:lpstr>Franklin Gothic Medium</vt:lpstr>
      <vt:lpstr>Tw Cen MT Condensed</vt:lpstr>
      <vt:lpstr>Wingdings</vt:lpstr>
      <vt:lpstr>Wingdings 2</vt:lpstr>
      <vt:lpstr>HDOfficeLightV0</vt:lpstr>
      <vt:lpstr>1_HDOfficeLightV0</vt:lpstr>
      <vt:lpstr>Retrospección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90% de asistencia  es ausentismo crónico</vt:lpstr>
      <vt:lpstr>Ausentismo y Rendimiento Escolar</vt:lpstr>
      <vt:lpstr>Ausentismo Crónico y Convivencia Escolar</vt:lpstr>
      <vt:lpstr>Ausentismo Crónico y Deserción Escolar</vt:lpstr>
      <vt:lpstr>Ausentismo Crónico en el futuro de los alumnos</vt:lpstr>
      <vt:lpstr>Presentación de PowerPoint</vt:lpstr>
      <vt:lpstr>La asistencia es un asunto pedagógico</vt:lpstr>
      <vt:lpstr>¿CÓMO SÉ CUÁNTOS DE MIS ALUMNOS TIENEN AUSENTISMO CRÓNICO?</vt:lpstr>
      <vt:lpstr>Ejercicio:</vt:lpstr>
      <vt:lpstr>Foco en la asistencia individual</vt:lpstr>
      <vt:lpstr>AUSENTIMO CRÓNICO EN CHILE</vt:lpstr>
      <vt:lpstr>Proporción de escolares con AC a nivel nacional - 2017</vt:lpstr>
      <vt:lpstr>Presentación de PowerPoint</vt:lpstr>
      <vt:lpstr>Proporción de escolares con AC por región 2017</vt:lpstr>
      <vt:lpstr>Proporción de escolares con AC según resultados SIMCE 2017</vt:lpstr>
      <vt:lpstr>AUSENTISMO CRÓNICO EN CHILE</vt:lpstr>
      <vt:lpstr>AUSENTES CRÓNICOS EN CHILE</vt:lpstr>
      <vt:lpstr>Ejercicio:</vt:lpstr>
      <vt:lpstr>Presentación de PowerPoint</vt:lpstr>
      <vt:lpstr>Solo  3  problemas de fondo</vt:lpstr>
      <vt:lpstr>¿Por dónde comenzamos?</vt:lpstr>
      <vt:lpstr>¿Y qué hacemos con los problemas individuales?</vt:lpstr>
      <vt:lpstr>¡¡¡ES POSIBLE!!!</vt:lpstr>
      <vt:lpstr>¡¡¡ES POSIBLE!!!</vt:lpstr>
      <vt:lpstr>El objetivo es que todos valoren la asistencia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 GRUPO EDUCAR</dc:title>
  <dc:creator>rebeca Molina</dc:creator>
  <cp:lastModifiedBy>rebeca Molina</cp:lastModifiedBy>
  <cp:revision>80</cp:revision>
  <dcterms:created xsi:type="dcterms:W3CDTF">2018-05-29T02:57:29Z</dcterms:created>
  <dcterms:modified xsi:type="dcterms:W3CDTF">2018-05-30T19:50:00Z</dcterms:modified>
</cp:coreProperties>
</file>